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embedTrueTypeFonts="1" saveSubsetFonts="1">
  <p:sldMasterIdLst>
    <p:sldMasterId id="2147483776" r:id="rId1"/>
  </p:sldMasterIdLst>
  <p:notesMasterIdLst>
    <p:notesMasterId r:id="rId109"/>
  </p:notesMasterIdLst>
  <p:handoutMasterIdLst>
    <p:handoutMasterId r:id="rId110"/>
  </p:handoutMasterIdLst>
  <p:sldIdLst>
    <p:sldId id="501" r:id="rId2"/>
    <p:sldId id="668" r:id="rId3"/>
    <p:sldId id="950" r:id="rId4"/>
    <p:sldId id="951" r:id="rId5"/>
    <p:sldId id="833" r:id="rId6"/>
    <p:sldId id="835" r:id="rId7"/>
    <p:sldId id="836" r:id="rId8"/>
    <p:sldId id="500" r:id="rId9"/>
    <p:sldId id="837" r:id="rId10"/>
    <p:sldId id="744" r:id="rId11"/>
    <p:sldId id="905" r:id="rId12"/>
    <p:sldId id="774" r:id="rId13"/>
    <p:sldId id="671" r:id="rId14"/>
    <p:sldId id="842" r:id="rId15"/>
    <p:sldId id="507" r:id="rId16"/>
    <p:sldId id="521" r:id="rId17"/>
    <p:sldId id="814" r:id="rId18"/>
    <p:sldId id="827" r:id="rId19"/>
    <p:sldId id="840" r:id="rId20"/>
    <p:sldId id="841" r:id="rId21"/>
    <p:sldId id="745" r:id="rId22"/>
    <p:sldId id="906" r:id="rId23"/>
    <p:sldId id="775" r:id="rId24"/>
    <p:sldId id="850" r:id="rId25"/>
    <p:sldId id="717" r:id="rId26"/>
    <p:sldId id="907" r:id="rId27"/>
    <p:sldId id="885" r:id="rId28"/>
    <p:sldId id="908" r:id="rId29"/>
    <p:sldId id="779" r:id="rId30"/>
    <p:sldId id="781" r:id="rId31"/>
    <p:sldId id="909" r:id="rId32"/>
    <p:sldId id="910" r:id="rId33"/>
    <p:sldId id="911" r:id="rId34"/>
    <p:sldId id="912" r:id="rId35"/>
    <p:sldId id="913" r:id="rId36"/>
    <p:sldId id="914" r:id="rId37"/>
    <p:sldId id="915" r:id="rId38"/>
    <p:sldId id="916" r:id="rId39"/>
    <p:sldId id="917" r:id="rId40"/>
    <p:sldId id="918" r:id="rId41"/>
    <p:sldId id="919" r:id="rId42"/>
    <p:sldId id="920" r:id="rId43"/>
    <p:sldId id="921" r:id="rId44"/>
    <p:sldId id="922" r:id="rId45"/>
    <p:sldId id="923" r:id="rId46"/>
    <p:sldId id="924" r:id="rId47"/>
    <p:sldId id="925" r:id="rId48"/>
    <p:sldId id="926" r:id="rId49"/>
    <p:sldId id="927" r:id="rId50"/>
    <p:sldId id="928" r:id="rId51"/>
    <p:sldId id="929" r:id="rId52"/>
    <p:sldId id="930" r:id="rId53"/>
    <p:sldId id="931" r:id="rId54"/>
    <p:sldId id="932" r:id="rId55"/>
    <p:sldId id="933" r:id="rId56"/>
    <p:sldId id="934" r:id="rId57"/>
    <p:sldId id="935" r:id="rId58"/>
    <p:sldId id="936" r:id="rId59"/>
    <p:sldId id="937" r:id="rId60"/>
    <p:sldId id="938" r:id="rId61"/>
    <p:sldId id="939" r:id="rId62"/>
    <p:sldId id="940" r:id="rId63"/>
    <p:sldId id="941" r:id="rId64"/>
    <p:sldId id="942" r:id="rId65"/>
    <p:sldId id="943" r:id="rId66"/>
    <p:sldId id="944" r:id="rId67"/>
    <p:sldId id="945" r:id="rId68"/>
    <p:sldId id="946" r:id="rId69"/>
    <p:sldId id="947" r:id="rId70"/>
    <p:sldId id="948" r:id="rId71"/>
    <p:sldId id="949" r:id="rId72"/>
    <p:sldId id="894" r:id="rId73"/>
    <p:sldId id="797" r:id="rId74"/>
    <p:sldId id="798" r:id="rId75"/>
    <p:sldId id="802" r:id="rId76"/>
    <p:sldId id="843" r:id="rId77"/>
    <p:sldId id="803" r:id="rId78"/>
    <p:sldId id="804" r:id="rId79"/>
    <p:sldId id="805" r:id="rId80"/>
    <p:sldId id="839" r:id="rId81"/>
    <p:sldId id="807" r:id="rId82"/>
    <p:sldId id="808" r:id="rId83"/>
    <p:sldId id="829" r:id="rId84"/>
    <p:sldId id="806" r:id="rId85"/>
    <p:sldId id="810" r:id="rId86"/>
    <p:sldId id="809" r:id="rId87"/>
    <p:sldId id="811" r:id="rId88"/>
    <p:sldId id="812" r:id="rId89"/>
    <p:sldId id="844" r:id="rId90"/>
    <p:sldId id="813" r:id="rId91"/>
    <p:sldId id="897" r:id="rId92"/>
    <p:sldId id="822" r:id="rId93"/>
    <p:sldId id="823" r:id="rId94"/>
    <p:sldId id="824" r:id="rId95"/>
    <p:sldId id="825" r:id="rId96"/>
    <p:sldId id="826" r:id="rId97"/>
    <p:sldId id="830" r:id="rId98"/>
    <p:sldId id="896" r:id="rId99"/>
    <p:sldId id="767" r:id="rId100"/>
    <p:sldId id="831" r:id="rId101"/>
    <p:sldId id="832" r:id="rId102"/>
    <p:sldId id="898" r:id="rId103"/>
    <p:sldId id="899" r:id="rId104"/>
    <p:sldId id="900" r:id="rId105"/>
    <p:sldId id="903" r:id="rId106"/>
    <p:sldId id="902" r:id="rId107"/>
    <p:sldId id="901" r:id="rId108"/>
  </p:sldIdLst>
  <p:sldSz cx="7559675" cy="10691813"/>
  <p:notesSz cx="9926638" cy="6797675"/>
  <p:embeddedFontLst>
    <p:embeddedFont>
      <p:font typeface="Cambria Math" panose="02040503050406030204" pitchFamily="18" charset="0"/>
      <p:regular r:id="rId111"/>
    </p:embeddedFont>
    <p:embeddedFont>
      <p:font typeface="HY신명조" panose="02030600000101010101" pitchFamily="18" charset="-127"/>
      <p:regular r:id="rId112"/>
    </p:embeddedFont>
    <p:embeddedFont>
      <p:font typeface="KoPub돋움체 Bold" panose="00000800000000000000" pitchFamily="2" charset="-127"/>
      <p:regular r:id="rId113"/>
      <p:bold r:id="rId114"/>
    </p:embeddedFont>
    <p:embeddedFont>
      <p:font typeface="KoPub돋움체 Light" panose="00000300000000000000" pitchFamily="2" charset="-127"/>
      <p:regular r:id="rId115"/>
    </p:embeddedFont>
    <p:embeddedFont>
      <p:font typeface="KoPub돋움체 Medium" panose="00000600000000000000" pitchFamily="2" charset="-127"/>
      <p:regular r:id="rId116"/>
    </p:embeddedFont>
    <p:embeddedFont>
      <p:font typeface="Wingdings 2" panose="05020102010507070707" pitchFamily="18" charset="2"/>
      <p:regular r:id="rId117"/>
    </p:embeddedFont>
    <p:embeddedFont>
      <p:font typeface="나눔고딕" pitchFamily="2" charset="-127"/>
      <p:regular r:id="rId118"/>
      <p:bold r:id="rId119"/>
    </p:embeddedFont>
    <p:embeddedFont>
      <p:font typeface="맑은 고딕" panose="020B0503020000020004" pitchFamily="50" charset="-127"/>
      <p:regular r:id="rId120"/>
      <p:bold r:id="rId12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9756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95132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49269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990263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487831" algn="l" defTabSz="995132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985396" algn="l" defTabSz="995132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482961" algn="l" defTabSz="995132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980529" algn="l" defTabSz="995132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userDrawn="1">
          <p15:clr>
            <a:srgbClr val="A4A3A4"/>
          </p15:clr>
        </p15:guide>
        <p15:guide id="7" pos="2381">
          <p15:clr>
            <a:srgbClr val="A4A3A4"/>
          </p15:clr>
        </p15:guide>
        <p15:guide id="8" orient="horz" pos="782">
          <p15:clr>
            <a:srgbClr val="A4A3A4"/>
          </p15:clr>
        </p15:guide>
        <p15:guide id="9" orient="horz" pos="3208">
          <p15:clr>
            <a:srgbClr val="A4A3A4"/>
          </p15:clr>
        </p15:guide>
        <p15:guide id="10" orient="horz" pos="1054">
          <p15:clr>
            <a:srgbClr val="A4A3A4"/>
          </p15:clr>
        </p15:guide>
        <p15:guide id="11" orient="horz" pos="6247">
          <p15:clr>
            <a:srgbClr val="A4A3A4"/>
          </p15:clr>
        </p15:guide>
        <p15:guide id="12" orient="horz" pos="1371">
          <p15:clr>
            <a:srgbClr val="A4A3A4"/>
          </p15:clr>
        </p15:guide>
        <p15:guide id="13" orient="horz" pos="2142">
          <p15:clr>
            <a:srgbClr val="A4A3A4"/>
          </p15:clr>
        </p15:guide>
        <p15:guide id="14" pos="340">
          <p15:clr>
            <a:srgbClr val="A4A3A4"/>
          </p15:clr>
        </p15:guide>
        <p15:guide id="15" pos="4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5" userDrawn="1">
          <p15:clr>
            <a:srgbClr val="A4A3A4"/>
          </p15:clr>
        </p15:guide>
        <p15:guide id="2" pos="2167" userDrawn="1">
          <p15:clr>
            <a:srgbClr val="A4A3A4"/>
          </p15:clr>
        </p15:guide>
        <p15:guide id="3" pos="2151" userDrawn="1">
          <p15:clr>
            <a:srgbClr val="A4A3A4"/>
          </p15:clr>
        </p15:guide>
        <p15:guide id="4" orient="horz" pos="3085" userDrawn="1">
          <p15:clr>
            <a:srgbClr val="A4A3A4"/>
          </p15:clr>
        </p15:guide>
        <p15:guide id="5" pos="2186" userDrawn="1">
          <p15:clr>
            <a:srgbClr val="A4A3A4"/>
          </p15:clr>
        </p15:guide>
        <p15:guide id="6" pos="2172" userDrawn="1">
          <p15:clr>
            <a:srgbClr val="A4A3A4"/>
          </p15:clr>
        </p15:guide>
        <p15:guide id="7" orient="horz" pos="2128" userDrawn="1">
          <p15:clr>
            <a:srgbClr val="A4A3A4"/>
          </p15:clr>
        </p15:guide>
        <p15:guide id="8" orient="horz" pos="2141" userDrawn="1">
          <p15:clr>
            <a:srgbClr val="A4A3A4"/>
          </p15:clr>
        </p15:guide>
        <p15:guide id="9" pos="3122" userDrawn="1">
          <p15:clr>
            <a:srgbClr val="A4A3A4"/>
          </p15:clr>
        </p15:guide>
        <p15:guide id="10" pos="3099" userDrawn="1">
          <p15:clr>
            <a:srgbClr val="A4A3A4"/>
          </p15:clr>
        </p15:guide>
        <p15:guide id="11" pos="3150" userDrawn="1">
          <p15:clr>
            <a:srgbClr val="A4A3A4"/>
          </p15:clr>
        </p15:guide>
        <p15:guide id="1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3F1FA"/>
    <a:srgbClr val="8AC8F3"/>
    <a:srgbClr val="B8DDF6"/>
    <a:srgbClr val="57B2EF"/>
    <a:srgbClr val="0093EB"/>
    <a:srgbClr val="0C63AF"/>
    <a:srgbClr val="25A2ED"/>
    <a:srgbClr val="65B2E8"/>
    <a:srgbClr val="007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68" autoAdjust="0"/>
    <p:restoredTop sz="96688" autoAdjust="0"/>
  </p:normalViewPr>
  <p:slideViewPr>
    <p:cSldViewPr>
      <p:cViewPr varScale="1">
        <p:scale>
          <a:sx n="57" d="100"/>
          <a:sy n="57" d="100"/>
        </p:scale>
        <p:origin x="2630" y="67"/>
      </p:cViewPr>
      <p:guideLst>
        <p:guide orient="horz"/>
        <p:guide pos="2381"/>
        <p:guide orient="horz" pos="782"/>
        <p:guide orient="horz" pos="3208"/>
        <p:guide orient="horz" pos="1054"/>
        <p:guide orient="horz" pos="6247"/>
        <p:guide orient="horz" pos="1371"/>
        <p:guide orient="horz" pos="2142"/>
        <p:guide pos="340"/>
        <p:guide pos="4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3096" y="84"/>
      </p:cViewPr>
      <p:guideLst>
        <p:guide orient="horz" pos="3065"/>
        <p:guide pos="2167"/>
        <p:guide pos="2151"/>
        <p:guide orient="horz" pos="3085"/>
        <p:guide pos="2186"/>
        <p:guide pos="2172"/>
        <p:guide orient="horz" pos="2128"/>
        <p:guide orient="horz" pos="2141"/>
        <p:guide pos="3122"/>
        <p:guide pos="3099"/>
        <p:guide pos="3150"/>
        <p:guide pos="312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0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3"/>
            <a:ext cx="4302626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71" tIns="45984" rIns="91971" bIns="459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1702" y="3"/>
            <a:ext cx="4302626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71" tIns="45984" rIns="91971" bIns="459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6456704"/>
            <a:ext cx="4302626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71" tIns="45984" rIns="91971" bIns="459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1702" y="6456704"/>
            <a:ext cx="4302626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71" tIns="45984" rIns="91971" bIns="459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EAE9F2D4-A8FF-44A0-8414-EA70D8E5433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38487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3"/>
            <a:ext cx="4302626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71" tIns="45984" rIns="91971" bIns="459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1702" y="3"/>
            <a:ext cx="4302626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71" tIns="45984" rIns="91971" bIns="459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0825" y="509588"/>
            <a:ext cx="1804988" cy="2551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204" y="3229448"/>
            <a:ext cx="7942238" cy="305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71" tIns="45984" rIns="91971" bIns="459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6456704"/>
            <a:ext cx="4302626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71" tIns="45984" rIns="91971" bIns="459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1702" y="6456704"/>
            <a:ext cx="4302626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71" tIns="45984" rIns="91971" bIns="459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C061D0F8-5D6F-4719-BE59-D8A178F29BE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6223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69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97566" algn="l" rtl="0" eaLnBrk="0" fontAlgn="base" latinLnBrk="1" hangingPunct="0">
      <a:spcBef>
        <a:spcPct val="30000"/>
      </a:spcBef>
      <a:spcAft>
        <a:spcPct val="0"/>
      </a:spcAft>
      <a:defRPr kumimoji="1" sz="1269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95132" algn="l" rtl="0" eaLnBrk="0" fontAlgn="base" latinLnBrk="1" hangingPunct="0">
      <a:spcBef>
        <a:spcPct val="30000"/>
      </a:spcBef>
      <a:spcAft>
        <a:spcPct val="0"/>
      </a:spcAft>
      <a:defRPr kumimoji="1" sz="1269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492698" algn="l" rtl="0" eaLnBrk="0" fontAlgn="base" latinLnBrk="1" hangingPunct="0">
      <a:spcBef>
        <a:spcPct val="30000"/>
      </a:spcBef>
      <a:spcAft>
        <a:spcPct val="0"/>
      </a:spcAft>
      <a:defRPr kumimoji="1" sz="1269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990263" algn="l" rtl="0" eaLnBrk="0" fontAlgn="base" latinLnBrk="1" hangingPunct="0">
      <a:spcBef>
        <a:spcPct val="30000"/>
      </a:spcBef>
      <a:spcAft>
        <a:spcPct val="0"/>
      </a:spcAft>
      <a:defRPr kumimoji="1" sz="1269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487831" algn="l" defTabSz="995132" rtl="0" eaLnBrk="1" latinLnBrk="1" hangingPunct="1">
      <a:defRPr sz="1269" kern="1200">
        <a:solidFill>
          <a:schemeClr val="tx1"/>
        </a:solidFill>
        <a:latin typeface="+mn-lt"/>
        <a:ea typeface="+mn-ea"/>
        <a:cs typeface="+mn-cs"/>
      </a:defRPr>
    </a:lvl6pPr>
    <a:lvl7pPr marL="2985396" algn="l" defTabSz="995132" rtl="0" eaLnBrk="1" latinLnBrk="1" hangingPunct="1">
      <a:defRPr sz="1269" kern="1200">
        <a:solidFill>
          <a:schemeClr val="tx1"/>
        </a:solidFill>
        <a:latin typeface="+mn-lt"/>
        <a:ea typeface="+mn-ea"/>
        <a:cs typeface="+mn-cs"/>
      </a:defRPr>
    </a:lvl7pPr>
    <a:lvl8pPr marL="3482961" algn="l" defTabSz="995132" rtl="0" eaLnBrk="1" latinLnBrk="1" hangingPunct="1">
      <a:defRPr sz="1269" kern="1200">
        <a:solidFill>
          <a:schemeClr val="tx1"/>
        </a:solidFill>
        <a:latin typeface="+mn-lt"/>
        <a:ea typeface="+mn-ea"/>
        <a:cs typeface="+mn-cs"/>
      </a:defRPr>
    </a:lvl8pPr>
    <a:lvl9pPr marL="3980529" algn="l" defTabSz="995132" rtl="0" eaLnBrk="1" latinLnBrk="1" hangingPunct="1">
      <a:defRPr sz="12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1D0F8-5D6F-4719-BE59-D8A178F29BE2}" type="slidenum">
              <a:rPr lang="en-US" altLang="ko-KR" smtClean="0"/>
              <a:pPr>
                <a:defRPr/>
              </a:pPr>
              <a:t>0</a:t>
            </a:fld>
            <a:endParaRPr lang="en-US" alt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49F9A3-0807-420C-87DE-071CA506684E}"/>
              </a:ext>
            </a:extLst>
          </p:cNvPr>
          <p:cNvSpPr/>
          <p:nvPr userDrawn="1"/>
        </p:nvSpPr>
        <p:spPr>
          <a:xfrm>
            <a:off x="-14173" y="10242449"/>
            <a:ext cx="7573848" cy="45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6570E11F-4147-4E56-B7F1-20E4DB751A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041" y="10141476"/>
            <a:ext cx="2679753" cy="55737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86F9D379-A827-4EED-8141-C4F04C44A6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129" y="10314458"/>
            <a:ext cx="877333" cy="247302"/>
          </a:xfrm>
          <a:prstGeom prst="rect">
            <a:avLst/>
          </a:prstGeom>
        </p:spPr>
      </p:pic>
      <p:grpSp>
        <p:nvGrpSpPr>
          <p:cNvPr id="15" name="그룹 14"/>
          <p:cNvGrpSpPr/>
          <p:nvPr userDrawn="1"/>
        </p:nvGrpSpPr>
        <p:grpSpPr>
          <a:xfrm>
            <a:off x="-16041" y="568473"/>
            <a:ext cx="8978888" cy="1393057"/>
            <a:chOff x="-16041" y="568473"/>
            <a:chExt cx="8978888" cy="259702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CE99FE-1091-40AB-B5DC-DFB33EC9C78B}"/>
                </a:ext>
              </a:extLst>
            </p:cNvPr>
            <p:cNvSpPr/>
            <p:nvPr userDrawn="1"/>
          </p:nvSpPr>
          <p:spPr>
            <a:xfrm>
              <a:off x="-16041" y="568473"/>
              <a:ext cx="7575716" cy="2213133"/>
            </a:xfrm>
            <a:prstGeom prst="rect">
              <a:avLst/>
            </a:prstGeom>
            <a:solidFill>
              <a:srgbClr val="185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93474C79-A939-4DE9-A20B-7184848181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67869" y="1349462"/>
              <a:ext cx="4894978" cy="181603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7EF6B-9322-48B8-9D40-B96F9FFF3722}"/>
              </a:ext>
            </a:extLst>
          </p:cNvPr>
          <p:cNvSpPr/>
          <p:nvPr userDrawn="1"/>
        </p:nvSpPr>
        <p:spPr>
          <a:xfrm>
            <a:off x="-1" y="-11098"/>
            <a:ext cx="7559676" cy="568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2" name="그림 21" descr="K-002.jpg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29" y="53318"/>
            <a:ext cx="506616" cy="3240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A0D325-5B8C-40F6-9B01-6DC4DFFBA42E}"/>
              </a:ext>
            </a:extLst>
          </p:cNvPr>
          <p:cNvSpPr txBox="1"/>
          <p:nvPr userDrawn="1"/>
        </p:nvSpPr>
        <p:spPr>
          <a:xfrm>
            <a:off x="575480" y="53318"/>
            <a:ext cx="1430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j-lt"/>
              </a:defRPr>
            </a:lvl1pPr>
          </a:lstStyle>
          <a:p>
            <a:pPr lvl="0"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한전</a:t>
            </a:r>
            <a:r>
              <a:rPr kumimoji="1" lang="en-US" altLang="ko-KR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KDN(</a:t>
            </a:r>
            <a:r>
              <a:rPr kumimoji="1" lang="ko-KR" altLang="en-US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주</a:t>
            </a:r>
            <a:r>
              <a:rPr kumimoji="1" lang="en-US" altLang="ko-KR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)</a:t>
            </a:r>
            <a:endParaRPr kumimoji="1" lang="ko-KR" altLang="en-US" sz="1400" b="1" kern="1200" dirty="0">
              <a:solidFill>
                <a:schemeClr val="accent1">
                  <a:lumMod val="5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25" name="Rectangle 128">
            <a:extLst>
              <a:ext uri="{FF2B5EF4-FFF2-40B4-BE49-F238E27FC236}">
                <a16:creationId xmlns:a16="http://schemas.microsoft.com/office/drawing/2014/main" id="{ADC99B63-A9D6-47B0-BF6F-D5F3D9D207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9783" y="10339858"/>
            <a:ext cx="234026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878" indent="-342878" algn="l" latinLnBrk="0">
              <a:spcAft>
                <a:spcPts val="600"/>
              </a:spcAft>
              <a:defRPr/>
            </a:pP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한전</a:t>
            </a:r>
            <a:r>
              <a:rPr kumimoji="1" lang="en-US" altLang="ko-KR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KDN ESG, </a:t>
            </a: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사람과 환경을 </a:t>
            </a:r>
            <a:r>
              <a:rPr kumimoji="1" lang="en-US" altLang="ko-KR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We</a:t>
            </a: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하다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877CCA-FB82-41B0-AD92-3EAB26527E81}"/>
              </a:ext>
            </a:extLst>
          </p:cNvPr>
          <p:cNvSpPr txBox="1"/>
          <p:nvPr userDrawn="1"/>
        </p:nvSpPr>
        <p:spPr>
          <a:xfrm>
            <a:off x="585007" y="298939"/>
            <a:ext cx="3204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kern="1200" spc="-100" baseline="0" dirty="0">
                <a:solidFill>
                  <a:schemeClr val="accent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  <a:cs typeface="+mn-cs"/>
              </a:rPr>
              <a:t>AI</a:t>
            </a:r>
            <a:r>
              <a:rPr kumimoji="1" lang="ko-KR" altLang="en-US" sz="1100" b="1" kern="1200" spc="-100" baseline="0" dirty="0">
                <a:solidFill>
                  <a:schemeClr val="accent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  <a:cs typeface="+mn-cs"/>
              </a:rPr>
              <a:t>기반 설비 경로 및 공사비 예측 도구 개발</a:t>
            </a:r>
          </a:p>
        </p:txBody>
      </p:sp>
    </p:spTree>
    <p:extLst>
      <p:ext uri="{BB962C8B-B14F-4D97-AF65-F5344CB8AC3E}">
        <p14:creationId xmlns:p14="http://schemas.microsoft.com/office/powerpoint/2010/main" val="141543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49F9A3-0807-420C-87DE-071CA506684E}"/>
              </a:ext>
            </a:extLst>
          </p:cNvPr>
          <p:cNvSpPr/>
          <p:nvPr userDrawn="1"/>
        </p:nvSpPr>
        <p:spPr>
          <a:xfrm>
            <a:off x="-14173" y="10242449"/>
            <a:ext cx="7573848" cy="45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07EF6B-9322-48B8-9D40-B96F9FFF3722}"/>
              </a:ext>
            </a:extLst>
          </p:cNvPr>
          <p:cNvSpPr/>
          <p:nvPr userDrawn="1"/>
        </p:nvSpPr>
        <p:spPr>
          <a:xfrm>
            <a:off x="-1" y="-11098"/>
            <a:ext cx="7559676" cy="568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D3398DC4-F8BB-403F-820E-F83BEB9F2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9816" y="1"/>
            <a:ext cx="3959859" cy="5573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570E11F-4147-4E56-B7F1-20E4DB751A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6041" y="10141476"/>
            <a:ext cx="2679753" cy="557374"/>
          </a:xfrm>
          <a:prstGeom prst="rect">
            <a:avLst/>
          </a:prstGeom>
        </p:spPr>
      </p:pic>
      <p:pic>
        <p:nvPicPr>
          <p:cNvPr id="13" name="그림 12" descr="K-002.jpg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29" y="53318"/>
            <a:ext cx="506616" cy="3240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0D325-5B8C-40F6-9B01-6DC4DFFBA42E}"/>
              </a:ext>
            </a:extLst>
          </p:cNvPr>
          <p:cNvSpPr txBox="1"/>
          <p:nvPr userDrawn="1"/>
        </p:nvSpPr>
        <p:spPr>
          <a:xfrm>
            <a:off x="575480" y="53318"/>
            <a:ext cx="1430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j-lt"/>
              </a:defRPr>
            </a:lvl1pPr>
          </a:lstStyle>
          <a:p>
            <a:pPr lvl="0"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한전</a:t>
            </a:r>
            <a:r>
              <a:rPr kumimoji="1" lang="en-US" altLang="ko-KR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KDN(</a:t>
            </a:r>
            <a:r>
              <a:rPr kumimoji="1" lang="ko-KR" altLang="en-US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주</a:t>
            </a:r>
            <a:r>
              <a:rPr kumimoji="1" lang="en-US" altLang="ko-KR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)</a:t>
            </a:r>
            <a:endParaRPr kumimoji="1" lang="ko-KR" altLang="en-US" sz="1400" b="1" kern="1200" dirty="0">
              <a:solidFill>
                <a:schemeClr val="accent1">
                  <a:lumMod val="5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11" name="한쪽 모서리가 둥근 사각형 10"/>
          <p:cNvSpPr/>
          <p:nvPr userDrawn="1"/>
        </p:nvSpPr>
        <p:spPr>
          <a:xfrm flipH="1">
            <a:off x="539750" y="629382"/>
            <a:ext cx="6553200" cy="396044"/>
          </a:xfrm>
          <a:prstGeom prst="round1Rect">
            <a:avLst>
              <a:gd name="adj" fmla="val 14248"/>
            </a:avLst>
          </a:prstGeom>
          <a:pattFill prst="ltUpDiag">
            <a:fgClr>
              <a:srgbClr val="D3D3D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 dirty="0">
              <a:solidFill>
                <a:schemeClr val="lt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503237" y="1097434"/>
            <a:ext cx="6589713" cy="900100"/>
            <a:chOff x="2124075" y="2063225"/>
            <a:chExt cx="5040313" cy="1008782"/>
          </a:xfrm>
        </p:grpSpPr>
        <p:sp>
          <p:nvSpPr>
            <p:cNvPr id="16" name="직사각형 15"/>
            <p:cNvSpPr/>
            <p:nvPr/>
          </p:nvSpPr>
          <p:spPr>
            <a:xfrm>
              <a:off x="2124075" y="2063225"/>
              <a:ext cx="5040313" cy="1008782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 cap="flat" cmpd="sng" algn="ctr">
              <a:noFill/>
              <a:prstDash val="solid"/>
            </a:ln>
            <a:effectLst>
              <a:innerShdw dist="25400" dir="16200000">
                <a:prstClr val="black">
                  <a:alpha val="50000"/>
                </a:prstClr>
              </a:innerShdw>
            </a:effectLst>
          </p:spPr>
          <p:txBody>
            <a:bodyPr lIns="0" tIns="0" rIns="0" bIns="0" rtlCol="0" anchor="ctr" anchorCtr="0"/>
            <a:lstStyle/>
            <a:p>
              <a:pPr indent="-166189" algn="ctr" defTabSz="935904" fontAlgn="base" latinLnBrk="0">
                <a:lnSpc>
                  <a:spcPct val="110000"/>
                </a:lnSpc>
                <a:spcAft>
                  <a:spcPts val="220"/>
                </a:spcAft>
              </a:pPr>
              <a:endParaRPr lang="ko-KR" altLang="en-US" sz="1000" kern="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27325" y="2243339"/>
              <a:ext cx="4182135" cy="620890"/>
            </a:xfrm>
            <a:prstGeom prst="rect">
              <a:avLst/>
            </a:prstGeom>
          </p:spPr>
          <p:txBody>
            <a:bodyPr wrap="square" lIns="0" tIns="0" rIns="72000" bIns="0" anchor="ctr">
              <a:noAutofit/>
            </a:bodyPr>
            <a:lstStyle/>
            <a:p>
              <a:pPr algn="just" eaLnBrk="0" fontAlgn="base" latinLnBrk="0" hangingPunct="0">
                <a:spcAft>
                  <a:spcPts val="300"/>
                </a:spcAft>
              </a:pPr>
              <a:endParaRPr lang="en-US" altLang="ko-KR" sz="1200" spc="-7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pic>
          <p:nvPicPr>
            <p:cNvPr id="19" name="Picture 4" descr="C:\Users\Administrator\Desktop\key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2"/>
            <a:stretch/>
          </p:blipFill>
          <p:spPr bwMode="auto">
            <a:xfrm>
              <a:off x="2125560" y="2099945"/>
              <a:ext cx="829457" cy="95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28">
            <a:extLst>
              <a:ext uri="{FF2B5EF4-FFF2-40B4-BE49-F238E27FC236}">
                <a16:creationId xmlns:a16="http://schemas.microsoft.com/office/drawing/2014/main" id="{ADC99B63-A9D6-47B0-BF6F-D5F3D9D207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9783" y="10339858"/>
            <a:ext cx="234026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878" indent="-342878" algn="l" latinLnBrk="0">
              <a:spcAft>
                <a:spcPts val="600"/>
              </a:spcAft>
              <a:defRPr/>
            </a:pP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한전</a:t>
            </a:r>
            <a:r>
              <a:rPr kumimoji="1" lang="en-US" altLang="ko-KR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KDN ESG, </a:t>
            </a: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사람과 환경을 </a:t>
            </a:r>
            <a:r>
              <a:rPr kumimoji="1" lang="en-US" altLang="ko-KR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We</a:t>
            </a: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하다</a:t>
            </a:r>
          </a:p>
        </p:txBody>
      </p:sp>
      <p:pic>
        <p:nvPicPr>
          <p:cNvPr id="23" name="그래픽 9">
            <a:extLst>
              <a:ext uri="{FF2B5EF4-FFF2-40B4-BE49-F238E27FC236}">
                <a16:creationId xmlns:a16="http://schemas.microsoft.com/office/drawing/2014/main" id="{86F9D379-A827-4EED-8141-C4F04C44A64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8129" y="10314458"/>
            <a:ext cx="877333" cy="2473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877CCA-FB82-41B0-AD92-3EAB26527E81}"/>
              </a:ext>
            </a:extLst>
          </p:cNvPr>
          <p:cNvSpPr txBox="1"/>
          <p:nvPr userDrawn="1"/>
        </p:nvSpPr>
        <p:spPr>
          <a:xfrm>
            <a:off x="585007" y="298939"/>
            <a:ext cx="3204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kern="1200" spc="-100" baseline="0" dirty="0">
                <a:solidFill>
                  <a:schemeClr val="accent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  <a:cs typeface="+mn-cs"/>
              </a:rPr>
              <a:t>AI</a:t>
            </a:r>
            <a:r>
              <a:rPr kumimoji="1" lang="ko-KR" altLang="en-US" sz="1100" b="1" kern="1200" spc="-100" baseline="0" dirty="0">
                <a:solidFill>
                  <a:schemeClr val="accent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  <a:cs typeface="+mn-cs"/>
              </a:rPr>
              <a:t>기반 설비 경로 및 공사비 예측 도구 개발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3347789" y="10344635"/>
            <a:ext cx="1008112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t>- </a:t>
            </a:r>
            <a:fld id="{E8F86C7B-2740-4D48-8772-03E61F6EFECD}" type="slidenum">
              <a:rPr kumimoji="0" lang="en-US" altLang="ko-KR" sz="110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pPr lvl="0" algn="ctr"/>
              <a:t>‹#›</a:t>
            </a:fld>
            <a:r>
              <a:rPr kumimoji="0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1543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49F9A3-0807-420C-87DE-071CA506684E}"/>
              </a:ext>
            </a:extLst>
          </p:cNvPr>
          <p:cNvSpPr/>
          <p:nvPr userDrawn="1"/>
        </p:nvSpPr>
        <p:spPr>
          <a:xfrm>
            <a:off x="-14173" y="10242449"/>
            <a:ext cx="7573848" cy="45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6570E11F-4147-4E56-B7F1-20E4DB751A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041" y="10141476"/>
            <a:ext cx="2679753" cy="557374"/>
          </a:xfrm>
          <a:prstGeom prst="rect">
            <a:avLst/>
          </a:prstGeom>
        </p:spPr>
      </p:pic>
      <p:sp>
        <p:nvSpPr>
          <p:cNvPr id="11" name="한쪽 모서리가 둥근 사각형 10"/>
          <p:cNvSpPr/>
          <p:nvPr userDrawn="1"/>
        </p:nvSpPr>
        <p:spPr>
          <a:xfrm flipH="1">
            <a:off x="539750" y="629382"/>
            <a:ext cx="6553200" cy="396044"/>
          </a:xfrm>
          <a:prstGeom prst="round1Rect">
            <a:avLst>
              <a:gd name="adj" fmla="val 14248"/>
            </a:avLst>
          </a:prstGeom>
          <a:pattFill prst="ltUpDiag">
            <a:fgClr>
              <a:srgbClr val="D3D3D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 dirty="0">
              <a:solidFill>
                <a:schemeClr val="lt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pic>
        <p:nvPicPr>
          <p:cNvPr id="19" name="그래픽 9">
            <a:extLst>
              <a:ext uri="{FF2B5EF4-FFF2-40B4-BE49-F238E27FC236}">
                <a16:creationId xmlns:a16="http://schemas.microsoft.com/office/drawing/2014/main" id="{86F9D379-A827-4EED-8141-C4F04C44A6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129" y="10314458"/>
            <a:ext cx="877333" cy="2473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7EF6B-9322-48B8-9D40-B96F9FFF3722}"/>
              </a:ext>
            </a:extLst>
          </p:cNvPr>
          <p:cNvSpPr/>
          <p:nvPr userDrawn="1"/>
        </p:nvSpPr>
        <p:spPr>
          <a:xfrm>
            <a:off x="-1" y="-11098"/>
            <a:ext cx="7559676" cy="568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2" name="그림 21" descr="K-002.jpg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29" y="53318"/>
            <a:ext cx="506616" cy="3240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A0D325-5B8C-40F6-9B01-6DC4DFFBA42E}"/>
              </a:ext>
            </a:extLst>
          </p:cNvPr>
          <p:cNvSpPr txBox="1"/>
          <p:nvPr userDrawn="1"/>
        </p:nvSpPr>
        <p:spPr>
          <a:xfrm>
            <a:off x="575480" y="53318"/>
            <a:ext cx="1430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j-lt"/>
              </a:defRPr>
            </a:lvl1pPr>
          </a:lstStyle>
          <a:p>
            <a:pPr lvl="0"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한전</a:t>
            </a:r>
            <a:r>
              <a:rPr kumimoji="1" lang="en-US" altLang="ko-KR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KDN(</a:t>
            </a:r>
            <a:r>
              <a:rPr kumimoji="1" lang="ko-KR" altLang="en-US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주</a:t>
            </a:r>
            <a:r>
              <a:rPr kumimoji="1" lang="en-US" altLang="ko-KR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)</a:t>
            </a:r>
            <a:endParaRPr kumimoji="1" lang="ko-KR" altLang="en-US" sz="1400" b="1" kern="1200" dirty="0">
              <a:solidFill>
                <a:schemeClr val="accent1">
                  <a:lumMod val="5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25" name="Rectangle 128">
            <a:extLst>
              <a:ext uri="{FF2B5EF4-FFF2-40B4-BE49-F238E27FC236}">
                <a16:creationId xmlns:a16="http://schemas.microsoft.com/office/drawing/2014/main" id="{ADC99B63-A9D6-47B0-BF6F-D5F3D9D207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9783" y="10339858"/>
            <a:ext cx="234026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878" indent="-342878" algn="l" latinLnBrk="0">
              <a:spcAft>
                <a:spcPts val="600"/>
              </a:spcAft>
              <a:defRPr/>
            </a:pP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한전</a:t>
            </a:r>
            <a:r>
              <a:rPr kumimoji="1" lang="en-US" altLang="ko-KR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KDN ESG, </a:t>
            </a: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사람과 환경을 </a:t>
            </a:r>
            <a:r>
              <a:rPr kumimoji="1" lang="en-US" altLang="ko-KR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We</a:t>
            </a: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하다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877CCA-FB82-41B0-AD92-3EAB26527E81}"/>
              </a:ext>
            </a:extLst>
          </p:cNvPr>
          <p:cNvSpPr txBox="1"/>
          <p:nvPr userDrawn="1"/>
        </p:nvSpPr>
        <p:spPr>
          <a:xfrm>
            <a:off x="585007" y="298939"/>
            <a:ext cx="3204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kern="1200" spc="-100" baseline="0" dirty="0">
                <a:solidFill>
                  <a:schemeClr val="accent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  <a:cs typeface="+mn-cs"/>
              </a:rPr>
              <a:t>AI</a:t>
            </a:r>
            <a:r>
              <a:rPr kumimoji="1" lang="ko-KR" altLang="en-US" sz="1100" b="1" kern="1200" spc="-100" baseline="0" dirty="0">
                <a:solidFill>
                  <a:schemeClr val="accent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  <a:cs typeface="+mn-cs"/>
              </a:rPr>
              <a:t>기반 설비 경로 및 공사비 예측 도구 개발</a:t>
            </a:r>
          </a:p>
        </p:txBody>
      </p:sp>
      <p:pic>
        <p:nvPicPr>
          <p:cNvPr id="27" name="그래픽 3">
            <a:extLst>
              <a:ext uri="{FF2B5EF4-FFF2-40B4-BE49-F238E27FC236}">
                <a16:creationId xmlns:a16="http://schemas.microsoft.com/office/drawing/2014/main" id="{D3398DC4-F8BB-403F-820E-F83BEB9F29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9816" y="1"/>
            <a:ext cx="3959859" cy="5573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 userDrawn="1"/>
        </p:nvSpPr>
        <p:spPr>
          <a:xfrm>
            <a:off x="3347789" y="10344635"/>
            <a:ext cx="1008112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t>- </a:t>
            </a:r>
            <a:fld id="{E8F86C7B-2740-4D48-8772-03E61F6EFECD}" type="slidenum">
              <a:rPr kumimoji="0" lang="en-US" altLang="ko-KR" sz="110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pPr lvl="0" algn="ctr"/>
              <a:t>‹#›</a:t>
            </a:fld>
            <a:r>
              <a:rPr kumimoji="0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1543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49F9A3-0807-420C-87DE-071CA506684E}"/>
              </a:ext>
            </a:extLst>
          </p:cNvPr>
          <p:cNvSpPr/>
          <p:nvPr userDrawn="1"/>
        </p:nvSpPr>
        <p:spPr>
          <a:xfrm>
            <a:off x="-14173" y="10242449"/>
            <a:ext cx="7573848" cy="45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6570E11F-4147-4E56-B7F1-20E4DB751A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041" y="10141476"/>
            <a:ext cx="2679753" cy="557374"/>
          </a:xfrm>
          <a:prstGeom prst="rect">
            <a:avLst/>
          </a:prstGeom>
        </p:spPr>
      </p:pic>
      <p:pic>
        <p:nvPicPr>
          <p:cNvPr id="19" name="그래픽 9">
            <a:extLst>
              <a:ext uri="{FF2B5EF4-FFF2-40B4-BE49-F238E27FC236}">
                <a16:creationId xmlns:a16="http://schemas.microsoft.com/office/drawing/2014/main" id="{86F9D379-A827-4EED-8141-C4F04C44A6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129" y="10314458"/>
            <a:ext cx="877333" cy="2473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7EF6B-9322-48B8-9D40-B96F9FFF3722}"/>
              </a:ext>
            </a:extLst>
          </p:cNvPr>
          <p:cNvSpPr/>
          <p:nvPr userDrawn="1"/>
        </p:nvSpPr>
        <p:spPr>
          <a:xfrm>
            <a:off x="-1" y="-11098"/>
            <a:ext cx="7559676" cy="568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 descr="K-002.jpg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29" y="53318"/>
            <a:ext cx="506616" cy="3240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A0D325-5B8C-40F6-9B01-6DC4DFFBA42E}"/>
              </a:ext>
            </a:extLst>
          </p:cNvPr>
          <p:cNvSpPr txBox="1"/>
          <p:nvPr userDrawn="1"/>
        </p:nvSpPr>
        <p:spPr>
          <a:xfrm>
            <a:off x="575480" y="53318"/>
            <a:ext cx="1430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j-lt"/>
              </a:defRPr>
            </a:lvl1pPr>
          </a:lstStyle>
          <a:p>
            <a:pPr lvl="0"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한전</a:t>
            </a:r>
            <a:r>
              <a:rPr kumimoji="1" lang="en-US" altLang="ko-KR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KDN(</a:t>
            </a:r>
            <a:r>
              <a:rPr kumimoji="1" lang="ko-KR" altLang="en-US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주</a:t>
            </a:r>
            <a:r>
              <a:rPr kumimoji="1" lang="en-US" altLang="ko-KR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)</a:t>
            </a:r>
            <a:endParaRPr kumimoji="1" lang="ko-KR" altLang="en-US" sz="1400" b="1" kern="1200" dirty="0">
              <a:solidFill>
                <a:schemeClr val="accent1">
                  <a:lumMod val="5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24" name="Rectangle 128">
            <a:extLst>
              <a:ext uri="{FF2B5EF4-FFF2-40B4-BE49-F238E27FC236}">
                <a16:creationId xmlns:a16="http://schemas.microsoft.com/office/drawing/2014/main" id="{ADC99B63-A9D6-47B0-BF6F-D5F3D9D207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9783" y="10339858"/>
            <a:ext cx="234026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878" indent="-342878" algn="l" latinLnBrk="0">
              <a:spcAft>
                <a:spcPts val="600"/>
              </a:spcAft>
              <a:defRPr/>
            </a:pP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한전</a:t>
            </a:r>
            <a:r>
              <a:rPr kumimoji="1" lang="en-US" altLang="ko-KR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KDN ESG, </a:t>
            </a: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사람과 환경을 </a:t>
            </a:r>
            <a:r>
              <a:rPr kumimoji="1" lang="en-US" altLang="ko-KR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We</a:t>
            </a: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77CCA-FB82-41B0-AD92-3EAB26527E81}"/>
              </a:ext>
            </a:extLst>
          </p:cNvPr>
          <p:cNvSpPr txBox="1"/>
          <p:nvPr userDrawn="1"/>
        </p:nvSpPr>
        <p:spPr>
          <a:xfrm>
            <a:off x="585007" y="298939"/>
            <a:ext cx="3204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kern="1200" spc="-100" baseline="0" dirty="0">
                <a:solidFill>
                  <a:schemeClr val="accent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  <a:cs typeface="+mn-cs"/>
              </a:rPr>
              <a:t>AI</a:t>
            </a:r>
            <a:r>
              <a:rPr kumimoji="1" lang="ko-KR" altLang="en-US" sz="1100" b="1" kern="1200" spc="-100" baseline="0" dirty="0">
                <a:solidFill>
                  <a:schemeClr val="accent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  <a:cs typeface="+mn-cs"/>
              </a:rPr>
              <a:t>기반 설비 경로 및 공사비 예측 도구 개발</a:t>
            </a:r>
          </a:p>
        </p:txBody>
      </p:sp>
      <p:pic>
        <p:nvPicPr>
          <p:cNvPr id="26" name="그래픽 3">
            <a:extLst>
              <a:ext uri="{FF2B5EF4-FFF2-40B4-BE49-F238E27FC236}">
                <a16:creationId xmlns:a16="http://schemas.microsoft.com/office/drawing/2014/main" id="{D3398DC4-F8BB-403F-820E-F83BEB9F29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9816" y="1"/>
            <a:ext cx="3959859" cy="5573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 userDrawn="1"/>
        </p:nvSpPr>
        <p:spPr>
          <a:xfrm>
            <a:off x="3347789" y="10344635"/>
            <a:ext cx="1008112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t>- </a:t>
            </a:r>
            <a:fld id="{E8F86C7B-2740-4D48-8772-03E61F6EFECD}" type="slidenum">
              <a:rPr kumimoji="0" lang="en-US" altLang="ko-KR" sz="110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pPr lvl="0" algn="ctr"/>
              <a:t>‹#›</a:t>
            </a:fld>
            <a:r>
              <a:rPr kumimoji="0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1543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49F9A3-0807-420C-87DE-071CA506684E}"/>
              </a:ext>
            </a:extLst>
          </p:cNvPr>
          <p:cNvSpPr/>
          <p:nvPr userDrawn="1"/>
        </p:nvSpPr>
        <p:spPr>
          <a:xfrm>
            <a:off x="-14173" y="10242449"/>
            <a:ext cx="7573848" cy="45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6570E11F-4147-4E56-B7F1-20E4DB751A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041" y="10141476"/>
            <a:ext cx="2679753" cy="557374"/>
          </a:xfrm>
          <a:prstGeom prst="rect">
            <a:avLst/>
          </a:prstGeom>
        </p:spPr>
      </p:pic>
      <p:pic>
        <p:nvPicPr>
          <p:cNvPr id="19" name="그래픽 9">
            <a:extLst>
              <a:ext uri="{FF2B5EF4-FFF2-40B4-BE49-F238E27FC236}">
                <a16:creationId xmlns:a16="http://schemas.microsoft.com/office/drawing/2014/main" id="{86F9D379-A827-4EED-8141-C4F04C44A6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129" y="10314458"/>
            <a:ext cx="877333" cy="2473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7EF6B-9322-48B8-9D40-B96F9FFF3722}"/>
              </a:ext>
            </a:extLst>
          </p:cNvPr>
          <p:cNvSpPr/>
          <p:nvPr userDrawn="1"/>
        </p:nvSpPr>
        <p:spPr>
          <a:xfrm>
            <a:off x="-1" y="-11098"/>
            <a:ext cx="7559676" cy="568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 descr="K-002.jpg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29" y="53318"/>
            <a:ext cx="506616" cy="3240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A0D325-5B8C-40F6-9B01-6DC4DFFBA42E}"/>
              </a:ext>
            </a:extLst>
          </p:cNvPr>
          <p:cNvSpPr txBox="1"/>
          <p:nvPr userDrawn="1"/>
        </p:nvSpPr>
        <p:spPr>
          <a:xfrm>
            <a:off x="575480" y="53318"/>
            <a:ext cx="1430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j-lt"/>
              </a:defRPr>
            </a:lvl1pPr>
          </a:lstStyle>
          <a:p>
            <a:pPr lvl="0"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한전</a:t>
            </a:r>
            <a:r>
              <a:rPr kumimoji="1" lang="en-US" altLang="ko-KR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KDN(</a:t>
            </a:r>
            <a:r>
              <a:rPr kumimoji="1" lang="ko-KR" altLang="en-US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주</a:t>
            </a:r>
            <a:r>
              <a:rPr kumimoji="1" lang="en-US" altLang="ko-KR" sz="1400" b="1" kern="1200" dirty="0">
                <a:solidFill>
                  <a:schemeClr val="accent1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)</a:t>
            </a:r>
            <a:endParaRPr kumimoji="1" lang="ko-KR" altLang="en-US" sz="1400" b="1" kern="1200" dirty="0">
              <a:solidFill>
                <a:schemeClr val="accent1">
                  <a:lumMod val="5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24" name="Rectangle 128">
            <a:extLst>
              <a:ext uri="{FF2B5EF4-FFF2-40B4-BE49-F238E27FC236}">
                <a16:creationId xmlns:a16="http://schemas.microsoft.com/office/drawing/2014/main" id="{ADC99B63-A9D6-47B0-BF6F-D5F3D9D207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9783" y="10339858"/>
            <a:ext cx="234026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878" indent="-342878" algn="l" latinLnBrk="0">
              <a:spcAft>
                <a:spcPts val="600"/>
              </a:spcAft>
              <a:defRPr/>
            </a:pP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한전</a:t>
            </a:r>
            <a:r>
              <a:rPr kumimoji="1" lang="en-US" altLang="ko-KR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KDN ESG, </a:t>
            </a: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사람과 환경을 </a:t>
            </a:r>
            <a:r>
              <a:rPr kumimoji="1" lang="en-US" altLang="ko-KR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We</a:t>
            </a:r>
            <a:r>
              <a:rPr kumimoji="1" lang="ko-KR" altLang="en-US" sz="1100" b="1" kern="0" spc="-100" baseline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  <a:cs typeface="KoPubWorld돋움체 Medium" panose="00000600000000000000" pitchFamily="2" charset="-127"/>
              </a:rPr>
              <a:t>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77CCA-FB82-41B0-AD92-3EAB26527E81}"/>
              </a:ext>
            </a:extLst>
          </p:cNvPr>
          <p:cNvSpPr txBox="1"/>
          <p:nvPr userDrawn="1"/>
        </p:nvSpPr>
        <p:spPr>
          <a:xfrm>
            <a:off x="585007" y="298939"/>
            <a:ext cx="3204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kern="1200" spc="-100" baseline="0" dirty="0">
                <a:solidFill>
                  <a:schemeClr val="accent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  <a:cs typeface="+mn-cs"/>
              </a:rPr>
              <a:t>AI</a:t>
            </a:r>
            <a:r>
              <a:rPr kumimoji="1" lang="ko-KR" altLang="en-US" sz="1100" b="1" kern="1200" spc="-100" baseline="0" dirty="0">
                <a:solidFill>
                  <a:schemeClr val="accent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  <a:cs typeface="+mn-cs"/>
              </a:rPr>
              <a:t>기반 설비 경로 및 공사비 예측 도구 개발</a:t>
            </a:r>
          </a:p>
        </p:txBody>
      </p:sp>
      <p:pic>
        <p:nvPicPr>
          <p:cNvPr id="26" name="그래픽 3">
            <a:extLst>
              <a:ext uri="{FF2B5EF4-FFF2-40B4-BE49-F238E27FC236}">
                <a16:creationId xmlns:a16="http://schemas.microsoft.com/office/drawing/2014/main" id="{D3398DC4-F8BB-403F-820E-F83BEB9F29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9816" y="1"/>
            <a:ext cx="3959859" cy="5573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70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0"/>
          <p:cNvSpPr>
            <a:spLocks noChangeArrowheads="1"/>
          </p:cNvSpPr>
          <p:nvPr userDrawn="1"/>
        </p:nvSpPr>
        <p:spPr bwMode="auto">
          <a:xfrm>
            <a:off x="3383794" y="10397209"/>
            <a:ext cx="792088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lvl="0" algn="ctr"/>
            <a:r>
              <a:rPr kumimoji="0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t>- </a:t>
            </a:r>
            <a:fld id="{E8F86C7B-2740-4D48-8772-03E61F6EFECD}" type="slidenum">
              <a:rPr kumimoji="0" lang="en-US" altLang="ko-KR" sz="110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pPr lvl="0" algn="ctr"/>
              <a:t>‹#›</a:t>
            </a:fld>
            <a:r>
              <a:rPr kumimoji="0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  <a:cs typeface="KoPubWorld바탕체 Medium" panose="000006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15436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43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42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5" r:id="rId4"/>
    <p:sldLayoutId id="2147483797" r:id="rId5"/>
    <p:sldLayoutId id="2147483794" r:id="rId6"/>
    <p:sldLayoutId id="2147483796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librewiki.net/wiki/IPad_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pixabay.com/en/computer-desktop-workstation-office-158675/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hyperlink" Target="https://svgsilh.com/2196f3/image/1299830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8.bin"/><Relationship Id="rId2" Type="http://schemas.openxmlformats.org/officeDocument/2006/relationships/image" Target="../media/image11.png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5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0.wmf"/><Relationship Id="rId22" Type="http://schemas.openxmlformats.org/officeDocument/2006/relationships/image" Target="../media/image3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ko/illustrations/%EC%A7%91-%ED%99%88-%EC%8B%A4%EC%A0%9C-%EC%83%81%ED%83%9C-%ED%81%B4%EB%A6%BD-%EC%95%84%ED%8A%B8-2690425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ko/illustrations/%EC%A7%91-%ED%99%88-%EC%8B%A4%EC%A0%9C-%EC%83%81%ED%83%9C-%ED%81%B4%EB%A6%BD-%EC%95%84%ED%8A%B8-2690425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ko/illustrations/%EC%A7%91-%ED%99%88-%EC%8B%A4%EC%A0%9C-%EC%83%81%ED%83%9C-%ED%81%B4%EB%A6%BD-%EC%95%84%ED%8A%B8-2690425/" TargetMode="Externa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jpg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emf"/><Relationship Id="rId11" Type="http://schemas.openxmlformats.org/officeDocument/2006/relationships/image" Target="../media/image113.emf"/><Relationship Id="rId5" Type="http://schemas.openxmlformats.org/officeDocument/2006/relationships/image" Target="../media/image107.emf"/><Relationship Id="rId10" Type="http://schemas.openxmlformats.org/officeDocument/2006/relationships/image" Target="../media/image112.emf"/><Relationship Id="rId4" Type="http://schemas.openxmlformats.org/officeDocument/2006/relationships/image" Target="../media/image106.emf"/><Relationship Id="rId9" Type="http://schemas.openxmlformats.org/officeDocument/2006/relationships/image" Target="../media/image1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openxmlformats.org/officeDocument/2006/relationships/image" Target="../media/image136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12" Type="http://schemas.openxmlformats.org/officeDocument/2006/relationships/image" Target="../media/image133.png"/><Relationship Id="rId17" Type="http://schemas.microsoft.com/office/2007/relationships/hdphoto" Target="../media/hdphoto5.wdp"/><Relationship Id="rId2" Type="http://schemas.openxmlformats.org/officeDocument/2006/relationships/image" Target="../media/image1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2.png"/><Relationship Id="rId5" Type="http://schemas.openxmlformats.org/officeDocument/2006/relationships/image" Target="../media/image128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image" Target="../media/image35.png"/><Relationship Id="rId9" Type="http://schemas.openxmlformats.org/officeDocument/2006/relationships/image" Target="../media/image131.png"/><Relationship Id="rId14" Type="http://schemas.openxmlformats.org/officeDocument/2006/relationships/image" Target="../media/image13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27.png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70.jpeg"/><Relationship Id="rId4" Type="http://schemas.openxmlformats.org/officeDocument/2006/relationships/image" Target="../media/image1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7.png"/><Relationship Id="rId4" Type="http://schemas.openxmlformats.org/officeDocument/2006/relationships/image" Target="../media/image18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3533" y="1673225"/>
            <a:ext cx="5544616" cy="10795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525" y="1673226"/>
            <a:ext cx="5580620" cy="951982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ko-KR" altLang="en-US" sz="4800" b="1" dirty="0">
                <a:latin typeface="맑은 고딕" pitchFamily="50" charset="-127"/>
                <a:ea typeface="맑은 고딕" pitchFamily="50" charset="-127"/>
              </a:rPr>
              <a:t>제    안    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35521" y="3113658"/>
            <a:ext cx="5652629" cy="468052"/>
            <a:chOff x="1043062" y="3113658"/>
            <a:chExt cx="5545088" cy="468052"/>
          </a:xfrm>
        </p:grpSpPr>
        <p:sp>
          <p:nvSpPr>
            <p:cNvPr id="6" name="직사각형 5"/>
            <p:cNvSpPr/>
            <p:nvPr/>
          </p:nvSpPr>
          <p:spPr>
            <a:xfrm>
              <a:off x="1043062" y="3113658"/>
              <a:ext cx="828563" cy="468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96297" y="3183848"/>
              <a:ext cx="5456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맑은 고딕" pitchFamily="50" charset="-127"/>
                  <a:ea typeface="맑은 고딕" pitchFamily="50" charset="-127"/>
                </a:rPr>
                <a:t>사업</a:t>
              </a:r>
              <a:r>
                <a:rPr kumimoji="1" lang="ko-KR" altLang="en-US" sz="1600" b="1" kern="120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명</a:t>
              </a:r>
              <a:r>
                <a:rPr kumimoji="1" lang="ko-KR" altLang="en-US" sz="1600" b="1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      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AI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기반 설비 경로 및 공사비 예측 도구 개발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71626" y="3113658"/>
              <a:ext cx="4716524" cy="46805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47589" y="9051413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u="sng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u="sng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en-US" altLang="ko-KR" sz="2400" b="1" u="sng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400" b="1" u="sng" dirty="0">
                <a:latin typeface="맑은 고딕" pitchFamily="50" charset="-127"/>
                <a:ea typeface="맑은 고딕" pitchFamily="50" charset="-127"/>
              </a:rPr>
              <a:t>에스티로직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7589" y="635401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2023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91805" y="10278454"/>
            <a:ext cx="576064" cy="41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62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"/>
          <p:cNvGrpSpPr/>
          <p:nvPr/>
        </p:nvGrpSpPr>
        <p:grpSpPr>
          <a:xfrm>
            <a:off x="791505" y="2177554"/>
            <a:ext cx="6301445" cy="360000"/>
            <a:chOff x="647700" y="2054327"/>
            <a:chExt cx="6480175" cy="360000"/>
          </a:xfrm>
        </p:grpSpPr>
        <p:grpSp>
          <p:nvGrpSpPr>
            <p:cNvPr id="13" name="그룹 5"/>
            <p:cNvGrpSpPr/>
            <p:nvPr/>
          </p:nvGrpSpPr>
          <p:grpSpPr>
            <a:xfrm>
              <a:off x="647700" y="2054327"/>
              <a:ext cx="1137589" cy="360000"/>
              <a:chOff x="998674" y="2441404"/>
              <a:chExt cx="1137589" cy="360000"/>
            </a:xfrm>
          </p:grpSpPr>
          <p:sp>
            <p:nvSpPr>
              <p:cNvPr id="15" name="직사각형 3"/>
              <p:cNvSpPr/>
              <p:nvPr/>
            </p:nvSpPr>
            <p:spPr>
              <a:xfrm>
                <a:off x="1503251" y="2546122"/>
                <a:ext cx="633012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제안개요</a:t>
                </a:r>
              </a:p>
            </p:txBody>
          </p:sp>
          <p:sp>
            <p:nvSpPr>
              <p:cNvPr id="16" name="직사각형 4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Ⅰ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417132"/>
              </p:ext>
            </p:extLst>
          </p:nvPr>
        </p:nvGraphicFramePr>
        <p:xfrm>
          <a:off x="1187548" y="2574950"/>
          <a:ext cx="5905401" cy="43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73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사업의 목표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</a:t>
                      </a:r>
                      <a:r>
                        <a:rPr lang="ko-KR" altLang="en-US" sz="11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개발경험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6049325" y="85256"/>
            <a:ext cx="1510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Ⅰ.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제안개요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18498" y="773113"/>
            <a:ext cx="6468503" cy="9144000"/>
            <a:chOff x="618498" y="773113"/>
            <a:chExt cx="6468503" cy="91440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8498" y="773113"/>
              <a:ext cx="6468503" cy="914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45977" t="92490" r="18617" b="-791"/>
            <a:stretch/>
          </p:blipFill>
          <p:spPr bwMode="auto">
            <a:xfrm>
              <a:off x="4427909" y="8730282"/>
              <a:ext cx="2412268" cy="756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482" y="485799"/>
            <a:ext cx="7054711" cy="997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764" y="485799"/>
            <a:ext cx="7042147" cy="997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66045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764" y="485799"/>
            <a:ext cx="7042147" cy="9972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42275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764" y="494679"/>
            <a:ext cx="7042147" cy="995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92588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764" y="494679"/>
            <a:ext cx="7042146" cy="995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30177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764" y="494679"/>
            <a:ext cx="7042147" cy="995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5452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764" y="494679"/>
            <a:ext cx="7042146" cy="995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5169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직사각형 129"/>
          <p:cNvSpPr/>
          <p:nvPr/>
        </p:nvSpPr>
        <p:spPr>
          <a:xfrm>
            <a:off x="6049325" y="85256"/>
            <a:ext cx="1510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Ⅰ.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제안개요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46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사업의 목표</a:t>
            </a:r>
            <a:endParaRPr lang="en-US" altLang="ko-KR" sz="14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E1FC04-682A-6567-15A5-163CCAA41881}"/>
              </a:ext>
            </a:extLst>
          </p:cNvPr>
          <p:cNvSpPr/>
          <p:nvPr/>
        </p:nvSpPr>
        <p:spPr>
          <a:xfrm>
            <a:off x="1553407" y="1205446"/>
            <a:ext cx="5400000" cy="720000"/>
          </a:xfrm>
          <a:prstGeom prst="rect">
            <a:avLst/>
          </a:prstGeom>
        </p:spPr>
        <p:txBody>
          <a:bodyPr wrap="square" lIns="0" tIns="0" rIns="72000" bIns="0" anchor="ctr">
            <a:noAutofit/>
          </a:bodyPr>
          <a:lstStyle/>
          <a:p>
            <a:pPr>
              <a:spcAft>
                <a:spcPts val="400"/>
              </a:spcAft>
            </a:pP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본 사업은 </a:t>
            </a:r>
            <a:r>
              <a:rPr lang="en-US" altLang="ko-KR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AI  </a:t>
            </a:r>
            <a:r>
              <a:rPr lang="ko-KR" altLang="en-US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기술을 적용하여 전기 소비자 수급지점까지 전력공급이 가능한 배전선로 후보 경과지를 추천하고</a:t>
            </a:r>
            <a:r>
              <a:rPr lang="en-US" altLang="ko-KR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각 경과지 별로 최적 설비를 자동 선정하여 배전선로 설치에 소요되는 공사비를 바로 예측함으로써 배전설계원과의 지능형 협력체계를 구축하는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 것이 사업의 주요 목표입니다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37" name="그룹 23"/>
          <p:cNvGrpSpPr/>
          <p:nvPr/>
        </p:nvGrpSpPr>
        <p:grpSpPr>
          <a:xfrm>
            <a:off x="563434" y="2176463"/>
            <a:ext cx="6553200" cy="289185"/>
            <a:chOff x="671526" y="2795588"/>
            <a:chExt cx="6270625" cy="215900"/>
          </a:xfrm>
        </p:grpSpPr>
        <p:sp>
          <p:nvSpPr>
            <p:cNvPr id="38" name="모서리가 둥근 직사각형 37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사업의  목표</a:t>
              </a:r>
            </a:p>
          </p:txBody>
        </p:sp>
        <p:pic>
          <p:nvPicPr>
            <p:cNvPr id="3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40" name="직사각형 39"/>
          <p:cNvSpPr/>
          <p:nvPr/>
        </p:nvSpPr>
        <p:spPr>
          <a:xfrm>
            <a:off x="563434" y="2565559"/>
            <a:ext cx="6553200" cy="1205458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7800" indent="-177800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배전 설계기준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시공기준 및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표준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품셈에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대한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AI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학습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7800" indent="-177800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공간정보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지형도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지적도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설비도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분석하여 수급지점까지 설비 경로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선로 경과지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생성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7800" indent="-177800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생성된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경과지에 적합한 배전 설비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소요 자재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선정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7800" indent="-177800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선정된 자재 기준으로 총 공사비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자재비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노무비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일반관리비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이윤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예측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7800" indent="-177800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선로 경과지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 좌표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자재 내역 및 총 공사비를 모바일 설계시스템에 전송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D48CC-F347-41E7-9D2E-6B4E967060F9}"/>
              </a:ext>
            </a:extLst>
          </p:cNvPr>
          <p:cNvSpPr/>
          <p:nvPr/>
        </p:nvSpPr>
        <p:spPr>
          <a:xfrm>
            <a:off x="504971" y="8258177"/>
            <a:ext cx="3636000" cy="1804253"/>
          </a:xfrm>
          <a:prstGeom prst="rect">
            <a:avLst/>
          </a:prstGeom>
          <a:noFill/>
          <a:ln w="25400">
            <a:solidFill>
              <a:srgbClr val="FF00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2" name="양쪽 모서리가 둥근 사각형 264">
            <a:extLst>
              <a:ext uri="{FF2B5EF4-FFF2-40B4-BE49-F238E27FC236}">
                <a16:creationId xmlns:a16="http://schemas.microsoft.com/office/drawing/2014/main" id="{DC36ED83-6BB2-4CF9-8A18-C29B5CEEBA5A}"/>
              </a:ext>
            </a:extLst>
          </p:cNvPr>
          <p:cNvSpPr/>
          <p:nvPr/>
        </p:nvSpPr>
        <p:spPr>
          <a:xfrm rot="16200000">
            <a:off x="242525" y="4847313"/>
            <a:ext cx="1435552" cy="788227"/>
          </a:xfrm>
          <a:prstGeom prst="round2SameRect">
            <a:avLst>
              <a:gd name="adj1" fmla="val 8642"/>
              <a:gd name="adj2" fmla="val 0"/>
            </a:avLst>
          </a:prstGeom>
          <a:solidFill>
            <a:srgbClr val="1E85D3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2659" tIns="32659" rIns="32659" bIns="32659" rtlCol="0" anchor="ctr">
            <a:noAutofit/>
          </a:bodyPr>
          <a:lstStyle/>
          <a:p>
            <a:pPr algn="ctr" defTabSz="936117" latinLnBrk="0"/>
            <a:endParaRPr lang="ko-KR" altLang="en-US" sz="1000" kern="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  <a:cs typeface="Times New Roman" pitchFamily="18" charset="0"/>
            </a:endParaRPr>
          </a:p>
        </p:txBody>
      </p:sp>
      <p:sp>
        <p:nvSpPr>
          <p:cNvPr id="43" name="사각형: 둥근 모서리 134">
            <a:extLst>
              <a:ext uri="{FF2B5EF4-FFF2-40B4-BE49-F238E27FC236}">
                <a16:creationId xmlns:a16="http://schemas.microsoft.com/office/drawing/2014/main" id="{1BDE0545-D63C-4156-B647-F26025FC75AC}"/>
              </a:ext>
            </a:extLst>
          </p:cNvPr>
          <p:cNvSpPr/>
          <p:nvPr/>
        </p:nvSpPr>
        <p:spPr>
          <a:xfrm>
            <a:off x="4235867" y="4524213"/>
            <a:ext cx="2830663" cy="1432345"/>
          </a:xfrm>
          <a:prstGeom prst="roundRect">
            <a:avLst>
              <a:gd name="adj" fmla="val 5127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altLang="ko-KR" sz="1633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4" name="양쪽 모서리가 둥근 사각형 251">
            <a:extLst>
              <a:ext uri="{FF2B5EF4-FFF2-40B4-BE49-F238E27FC236}">
                <a16:creationId xmlns:a16="http://schemas.microsoft.com/office/drawing/2014/main" id="{AECD745B-0737-4C25-8DC2-D3F017298B14}"/>
              </a:ext>
            </a:extLst>
          </p:cNvPr>
          <p:cNvSpPr/>
          <p:nvPr/>
        </p:nvSpPr>
        <p:spPr>
          <a:xfrm rot="16200000">
            <a:off x="147227" y="8746742"/>
            <a:ext cx="1638493" cy="788228"/>
          </a:xfrm>
          <a:prstGeom prst="round2SameRect">
            <a:avLst>
              <a:gd name="adj1" fmla="val 16668"/>
              <a:gd name="adj2" fmla="val 0"/>
            </a:avLst>
          </a:prstGeom>
          <a:solidFill>
            <a:srgbClr val="0C62AF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2659" tIns="32659" rIns="32659" bIns="32659" rtlCol="0" anchor="ctr">
            <a:noAutofit/>
          </a:bodyPr>
          <a:lstStyle/>
          <a:p>
            <a:pPr algn="ctr" defTabSz="936117" latinLnBrk="0"/>
            <a:endParaRPr lang="ko-KR" altLang="en-US" sz="1000" kern="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  <a:cs typeface="Times New Roman" pitchFamily="18" charset="0"/>
            </a:endParaRPr>
          </a:p>
        </p:txBody>
      </p:sp>
      <p:sp>
        <p:nvSpPr>
          <p:cNvPr id="45" name="양쪽 모서리가 둥근 사각형 252">
            <a:extLst>
              <a:ext uri="{FF2B5EF4-FFF2-40B4-BE49-F238E27FC236}">
                <a16:creationId xmlns:a16="http://schemas.microsoft.com/office/drawing/2014/main" id="{59609678-53DC-4376-A966-7E2FD1545C49}"/>
              </a:ext>
            </a:extLst>
          </p:cNvPr>
          <p:cNvSpPr/>
          <p:nvPr/>
        </p:nvSpPr>
        <p:spPr>
          <a:xfrm rot="16200000">
            <a:off x="157278" y="6742186"/>
            <a:ext cx="1618388" cy="788228"/>
          </a:xfrm>
          <a:prstGeom prst="round2SameRect">
            <a:avLst>
              <a:gd name="adj1" fmla="val 6631"/>
              <a:gd name="adj2" fmla="val 0"/>
            </a:avLst>
          </a:prstGeom>
          <a:solidFill>
            <a:srgbClr val="1474C1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2659" tIns="32659" rIns="32659" bIns="32659" rtlCol="0" anchor="ctr">
            <a:noAutofit/>
          </a:bodyPr>
          <a:lstStyle/>
          <a:p>
            <a:pPr algn="ctr" defTabSz="936117" latinLnBrk="0"/>
            <a:endParaRPr lang="ko-KR" altLang="en-US" sz="1000" kern="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  <a:cs typeface="Times New Roman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9F33CA-DF1D-412D-B303-9E1D392FBD52}"/>
              </a:ext>
            </a:extLst>
          </p:cNvPr>
          <p:cNvSpPr txBox="1"/>
          <p:nvPr/>
        </p:nvSpPr>
        <p:spPr>
          <a:xfrm>
            <a:off x="796921" y="5430772"/>
            <a:ext cx="288542" cy="26930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 fontAlgn="base">
              <a:lnSpc>
                <a:spcPts val="816"/>
              </a:lnSpc>
              <a:spcBef>
                <a:spcPct val="0"/>
              </a:spcBef>
              <a:spcAft>
                <a:spcPts val="544"/>
              </a:spcAft>
            </a:pPr>
            <a:r>
              <a:rPr lang="ko-KR" altLang="en-US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  <a:cs typeface="Arial" panose="020B0604020202020204" pitchFamily="34" charset="0"/>
              </a:rPr>
              <a:t>배전</a:t>
            </a:r>
            <a:endParaRPr lang="en-US" altLang="ko-KR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  <a:cs typeface="Arial" panose="020B0604020202020204" pitchFamily="34" charset="0"/>
            </a:endParaRPr>
          </a:p>
          <a:p>
            <a:pPr algn="ctr" fontAlgn="base">
              <a:lnSpc>
                <a:spcPts val="816"/>
              </a:lnSpc>
              <a:spcBef>
                <a:spcPct val="0"/>
              </a:spcBef>
              <a:spcAft>
                <a:spcPts val="544"/>
              </a:spcAft>
            </a:pPr>
            <a:r>
              <a:rPr lang="ko-KR" altLang="en-US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  <a:cs typeface="Arial" panose="020B0604020202020204" pitchFamily="34" charset="0"/>
              </a:rPr>
              <a:t>설계</a:t>
            </a:r>
            <a:endParaRPr lang="en-US" altLang="ko-KR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3" name="사각형: 둥근 모서리 134">
            <a:extLst>
              <a:ext uri="{FF2B5EF4-FFF2-40B4-BE49-F238E27FC236}">
                <a16:creationId xmlns:a16="http://schemas.microsoft.com/office/drawing/2014/main" id="{00B14794-9E7D-4279-AF32-44566F4CDEC9}"/>
              </a:ext>
            </a:extLst>
          </p:cNvPr>
          <p:cNvSpPr/>
          <p:nvPr/>
        </p:nvSpPr>
        <p:spPr>
          <a:xfrm>
            <a:off x="1301031" y="6327106"/>
            <a:ext cx="2772000" cy="1618390"/>
          </a:xfrm>
          <a:prstGeom prst="roundRect">
            <a:avLst>
              <a:gd name="adj" fmla="val 5127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altLang="ko-KR" sz="1633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3" name="사각형: 둥근 모서리 134">
            <a:extLst>
              <a:ext uri="{FF2B5EF4-FFF2-40B4-BE49-F238E27FC236}">
                <a16:creationId xmlns:a16="http://schemas.microsoft.com/office/drawing/2014/main" id="{7329F946-D3EF-4866-B437-D8235907D447}"/>
              </a:ext>
            </a:extLst>
          </p:cNvPr>
          <p:cNvSpPr/>
          <p:nvPr/>
        </p:nvSpPr>
        <p:spPr>
          <a:xfrm>
            <a:off x="1331565" y="4517813"/>
            <a:ext cx="2829600" cy="1432800"/>
          </a:xfrm>
          <a:prstGeom prst="roundRect">
            <a:avLst>
              <a:gd name="adj" fmla="val 5127"/>
            </a:avLst>
          </a:prstGeom>
          <a:blipFill>
            <a:blip r:embed="rId5"/>
            <a:stretch>
              <a:fillRect l="-2" t="-15052" r="-39505" b="-7890"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altLang="ko-KR" sz="1633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4" name="사각형: 둥근 모서리 134">
            <a:extLst>
              <a:ext uri="{FF2B5EF4-FFF2-40B4-BE49-F238E27FC236}">
                <a16:creationId xmlns:a16="http://schemas.microsoft.com/office/drawing/2014/main" id="{A81D3FC3-E95C-4DD3-A44A-5CE27005025D}"/>
              </a:ext>
            </a:extLst>
          </p:cNvPr>
          <p:cNvSpPr/>
          <p:nvPr/>
        </p:nvSpPr>
        <p:spPr>
          <a:xfrm>
            <a:off x="1300516" y="8321609"/>
            <a:ext cx="2772000" cy="1630618"/>
          </a:xfrm>
          <a:prstGeom prst="roundRect">
            <a:avLst>
              <a:gd name="adj" fmla="val 512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altLang="ko-KR" sz="1633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6" name="모서리가 둥근 직사각형 1">
            <a:extLst>
              <a:ext uri="{FF2B5EF4-FFF2-40B4-BE49-F238E27FC236}">
                <a16:creationId xmlns:a16="http://schemas.microsoft.com/office/drawing/2014/main" id="{1C4EAEF8-835E-4165-A89D-B3DF621A2E39}"/>
              </a:ext>
            </a:extLst>
          </p:cNvPr>
          <p:cNvSpPr/>
          <p:nvPr/>
        </p:nvSpPr>
        <p:spPr>
          <a:xfrm>
            <a:off x="2051773" y="8444014"/>
            <a:ext cx="1152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spc="-4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경과지 생성</a:t>
            </a:r>
          </a:p>
        </p:txBody>
      </p:sp>
      <p:sp>
        <p:nvSpPr>
          <p:cNvPr id="77" name="모서리가 둥근 직사각형 57">
            <a:extLst>
              <a:ext uri="{FF2B5EF4-FFF2-40B4-BE49-F238E27FC236}">
                <a16:creationId xmlns:a16="http://schemas.microsoft.com/office/drawing/2014/main" id="{7129A313-45E1-4763-BBD0-4D9733ED77A7}"/>
              </a:ext>
            </a:extLst>
          </p:cNvPr>
          <p:cNvSpPr/>
          <p:nvPr/>
        </p:nvSpPr>
        <p:spPr>
          <a:xfrm>
            <a:off x="2051645" y="8948070"/>
            <a:ext cx="1152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spc="-4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설비 선정</a:t>
            </a:r>
          </a:p>
        </p:txBody>
      </p:sp>
      <p:sp>
        <p:nvSpPr>
          <p:cNvPr id="86" name="모서리가 둥근 직사각형 211">
            <a:extLst>
              <a:ext uri="{FF2B5EF4-FFF2-40B4-BE49-F238E27FC236}">
                <a16:creationId xmlns:a16="http://schemas.microsoft.com/office/drawing/2014/main" id="{B01BB421-FCD4-46C4-8A64-E85EEB78284D}"/>
              </a:ext>
            </a:extLst>
          </p:cNvPr>
          <p:cNvSpPr/>
          <p:nvPr/>
        </p:nvSpPr>
        <p:spPr>
          <a:xfrm>
            <a:off x="2051645" y="9452078"/>
            <a:ext cx="1152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spc="-4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공사비 예측</a:t>
            </a:r>
          </a:p>
        </p:txBody>
      </p:sp>
      <p:grpSp>
        <p:nvGrpSpPr>
          <p:cNvPr id="87" name="그룹 23"/>
          <p:cNvGrpSpPr/>
          <p:nvPr/>
        </p:nvGrpSpPr>
        <p:grpSpPr>
          <a:xfrm>
            <a:off x="575481" y="4048609"/>
            <a:ext cx="6553200" cy="289185"/>
            <a:chOff x="671526" y="2795588"/>
            <a:chExt cx="6270625" cy="215900"/>
          </a:xfrm>
        </p:grpSpPr>
        <p:sp>
          <p:nvSpPr>
            <p:cNvPr id="88" name="모서리가 둥근 직사각형 87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旣 운영중인 배전설계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모바일설계와 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AI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기반 설비 경로 및 공사비 예측도구의 역할 개념도 </a:t>
              </a:r>
            </a:p>
          </p:txBody>
        </p:sp>
        <p:pic>
          <p:nvPicPr>
            <p:cNvPr id="8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4F558DA-2615-7E69-9CE1-0985ADE75266}"/>
              </a:ext>
            </a:extLst>
          </p:cNvPr>
          <p:cNvGrpSpPr/>
          <p:nvPr/>
        </p:nvGrpSpPr>
        <p:grpSpPr>
          <a:xfrm>
            <a:off x="702788" y="6579134"/>
            <a:ext cx="467813" cy="1105094"/>
            <a:chOff x="702788" y="8136148"/>
            <a:chExt cx="467813" cy="1105094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13055DD-34FF-4F1E-BEBD-0348C998811F}"/>
                </a:ext>
              </a:extLst>
            </p:cNvPr>
            <p:cNvSpPr txBox="1"/>
            <p:nvPr/>
          </p:nvSpPr>
          <p:spPr>
            <a:xfrm>
              <a:off x="720288" y="8959113"/>
              <a:ext cx="432812" cy="2821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sz="1200" spc="-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모바일</a:t>
              </a:r>
              <a:endParaRPr lang="en-US" altLang="ko-KR" sz="1200" spc="-5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ts val="816"/>
                </a:lnSpc>
              </a:pPr>
              <a:r>
                <a:rPr lang="ko-KR" altLang="en-US" sz="1200" spc="-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설계</a:t>
              </a: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4E1F03AE-C724-7B08-472C-84FE373C8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r="23259"/>
            <a:stretch/>
          </p:blipFill>
          <p:spPr>
            <a:xfrm>
              <a:off x="702788" y="8136148"/>
              <a:ext cx="467813" cy="6096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9E0DA06-24F7-3C32-FD51-EAC5350FCED1}"/>
              </a:ext>
            </a:extLst>
          </p:cNvPr>
          <p:cNvGrpSpPr/>
          <p:nvPr/>
        </p:nvGrpSpPr>
        <p:grpSpPr>
          <a:xfrm>
            <a:off x="619336" y="8563578"/>
            <a:ext cx="620363" cy="1166796"/>
            <a:chOff x="601942" y="6260466"/>
            <a:chExt cx="620363" cy="116679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EDBBD64-56C2-4F0C-A52D-5473D100DD09}"/>
                </a:ext>
              </a:extLst>
            </p:cNvPr>
            <p:cNvSpPr txBox="1"/>
            <p:nvPr/>
          </p:nvSpPr>
          <p:spPr>
            <a:xfrm>
              <a:off x="601942" y="6965597"/>
              <a:ext cx="6203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sz="1200" spc="-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경로 및</a:t>
              </a:r>
              <a:endParaRPr lang="en-US" altLang="ko-KR" sz="1200" spc="-5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ts val="816"/>
                </a:lnSpc>
              </a:pPr>
              <a:r>
                <a:rPr lang="ko-KR" altLang="en-US" sz="1200" spc="-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공사비</a:t>
              </a:r>
              <a:endParaRPr lang="en-US" altLang="ko-KR" sz="1200" spc="-5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ts val="816"/>
                </a:lnSpc>
              </a:pPr>
              <a:r>
                <a:rPr lang="ko-KR" altLang="en-US" sz="1200" spc="-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예측 도구</a:t>
              </a:r>
            </a:p>
          </p:txBody>
        </p:sp>
        <p:pic>
          <p:nvPicPr>
            <p:cNvPr id="95" name="그래픽 10">
              <a:extLst>
                <a:ext uri="{FF2B5EF4-FFF2-40B4-BE49-F238E27FC236}">
                  <a16:creationId xmlns:a16="http://schemas.microsoft.com/office/drawing/2014/main" id="{3D24CAA2-DA53-FAFD-607D-FAEDB5D7A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63770" y="6260466"/>
              <a:ext cx="487775" cy="432340"/>
            </a:xfrm>
            <a:prstGeom prst="rect">
              <a:avLst/>
            </a:prstGeom>
          </p:spPr>
        </p:pic>
      </p:grpSp>
      <p:pic>
        <p:nvPicPr>
          <p:cNvPr id="96" name="그림 95">
            <a:extLst>
              <a:ext uri="{FF2B5EF4-FFF2-40B4-BE49-F238E27FC236}">
                <a16:creationId xmlns:a16="http://schemas.microsoft.com/office/drawing/2014/main" id="{7F786F35-7CD9-9F3B-50FA-7644B1FBCD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47489" y="4734743"/>
            <a:ext cx="587407" cy="48006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60EA015-F8DD-B9E3-7F5F-69554C81CAD9}"/>
              </a:ext>
            </a:extLst>
          </p:cNvPr>
          <p:cNvSpPr txBox="1"/>
          <p:nvPr/>
        </p:nvSpPr>
        <p:spPr>
          <a:xfrm>
            <a:off x="2876962" y="7027707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가공</a:t>
            </a:r>
            <a:r>
              <a:rPr lang="en-US" altLang="ko-KR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설계</a:t>
            </a:r>
          </a:p>
        </p:txBody>
      </p:sp>
      <p:sp>
        <p:nvSpPr>
          <p:cNvPr id="100" name="오른쪽 화살표 13">
            <a:extLst>
              <a:ext uri="{FF2B5EF4-FFF2-40B4-BE49-F238E27FC236}">
                <a16:creationId xmlns:a16="http://schemas.microsoft.com/office/drawing/2014/main" id="{EB4B9556-7E34-05B7-3F37-874C60193F2C}"/>
              </a:ext>
            </a:extLst>
          </p:cNvPr>
          <p:cNvSpPr/>
          <p:nvPr/>
        </p:nvSpPr>
        <p:spPr>
          <a:xfrm rot="16200000">
            <a:off x="2436020" y="7922986"/>
            <a:ext cx="296854" cy="415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endParaRPr lang="ko-KR" altLang="en-US" sz="1200" b="1" spc="-4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E70AEFB-C549-4438-B7BA-0AD2032B1938}"/>
              </a:ext>
            </a:extLst>
          </p:cNvPr>
          <p:cNvSpPr txBox="1"/>
          <p:nvPr/>
        </p:nvSpPr>
        <p:spPr>
          <a:xfrm>
            <a:off x="2987749" y="4588157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가공</a:t>
            </a:r>
            <a:r>
              <a:rPr lang="en-US" altLang="ko-KR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설계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AC8B5DD-2517-4ED1-8810-A5909C820C5F}"/>
              </a:ext>
            </a:extLst>
          </p:cNvPr>
          <p:cNvSpPr txBox="1"/>
          <p:nvPr/>
        </p:nvSpPr>
        <p:spPr>
          <a:xfrm>
            <a:off x="5616041" y="4721025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지중 설계</a:t>
            </a:r>
          </a:p>
        </p:txBody>
      </p:sp>
      <p:sp>
        <p:nvSpPr>
          <p:cNvPr id="2" name="오른쪽 화살표 13">
            <a:extLst>
              <a:ext uri="{FF2B5EF4-FFF2-40B4-BE49-F238E27FC236}">
                <a16:creationId xmlns:a16="http://schemas.microsoft.com/office/drawing/2014/main" id="{C27A91A9-5F9D-6133-A72E-2935715DF6FD}"/>
              </a:ext>
            </a:extLst>
          </p:cNvPr>
          <p:cNvSpPr/>
          <p:nvPr/>
        </p:nvSpPr>
        <p:spPr>
          <a:xfrm rot="16200000">
            <a:off x="2436020" y="5935686"/>
            <a:ext cx="296854" cy="415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endParaRPr lang="ko-KR" altLang="en-US" sz="1200" b="1" spc="-4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25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사업의 목표 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049325" y="85256"/>
            <a:ext cx="1510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Ⅰ.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제안개요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13" name="그룹 7"/>
          <p:cNvGrpSpPr/>
          <p:nvPr/>
        </p:nvGrpSpPr>
        <p:grpSpPr>
          <a:xfrm>
            <a:off x="503238" y="1241425"/>
            <a:ext cx="6553200" cy="289185"/>
            <a:chOff x="636588" y="2795588"/>
            <a:chExt cx="6270625" cy="215900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사업의 특성</a:t>
              </a:r>
            </a:p>
          </p:txBody>
        </p:sp>
        <p:pic>
          <p:nvPicPr>
            <p:cNvPr id="15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03238" y="1602619"/>
            <a:ext cx="6553200" cy="220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/>
          <a:p>
            <a:pPr marL="182563" indent="-182563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고객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Needs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과거 수작업 설계기법을 그대로 반영하여 배전설계시스템 개발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(2000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설비 수량만큼 설계입력 반복 작업으로 사용자 피로도 증가</a:t>
            </a:r>
          </a:p>
          <a:p>
            <a:pPr marL="444500" indent="-17780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설계 규모에 비례하여 공사비 산출시간 급증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업무처리 지연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신기술 및 신개념 도입으로 배전설계 소요시간 단축 필요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82563" indent="-182563"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기술적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Needs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표준 규격을 적용한 배전 설비 선택과 같은 단순 업무를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AI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기술로 대체함으로써 기능집약적 업무에서 기술집약적 업무로 고도화 필요</a:t>
            </a:r>
          </a:p>
          <a:p>
            <a:pPr marL="444500" indent="-17780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탄소 중립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DSO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등 미래 전력시장 변화를 대비한 관련기술 내재화</a:t>
            </a:r>
          </a:p>
        </p:txBody>
      </p:sp>
      <p:grpSp>
        <p:nvGrpSpPr>
          <p:cNvPr id="20" name="그룹 7"/>
          <p:cNvGrpSpPr/>
          <p:nvPr/>
        </p:nvGrpSpPr>
        <p:grpSpPr>
          <a:xfrm>
            <a:off x="503238" y="4229782"/>
            <a:ext cx="6553200" cy="289185"/>
            <a:chOff x="636588" y="2795588"/>
            <a:chExt cx="6270625" cy="215900"/>
          </a:xfrm>
        </p:grpSpPr>
        <p:sp>
          <p:nvSpPr>
            <p:cNvPr id="21" name="모서리가 둥근 직사각형 20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사업의 내용</a:t>
              </a:r>
            </a:p>
          </p:txBody>
        </p:sp>
        <p:pic>
          <p:nvPicPr>
            <p:cNvPr id="22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03238" y="4589822"/>
            <a:ext cx="6553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ko-KR" altLang="en-US" sz="1200" b="1" dirty="0">
                <a:latin typeface="HY신명조" pitchFamily="18" charset="-127"/>
                <a:ea typeface="HY신명조" pitchFamily="18" charset="-127"/>
              </a:rPr>
              <a:t>공간 데이터 </a:t>
            </a:r>
            <a:r>
              <a:rPr lang="ko-KR" altLang="en-US" sz="1200" b="1" dirty="0" err="1">
                <a:latin typeface="HY신명조" pitchFamily="18" charset="-127"/>
                <a:ea typeface="HY신명조" pitchFamily="18" charset="-127"/>
              </a:rPr>
              <a:t>전처리</a:t>
            </a:r>
            <a:endParaRPr lang="ko-KR" altLang="en-US" sz="1200" b="1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수치 지형도 기준으로 도로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보도 경계선 및 건물과의 </a:t>
            </a:r>
            <a:r>
              <a:rPr lang="ko-KR" altLang="en-US" sz="1200" dirty="0" err="1">
                <a:latin typeface="HY신명조" pitchFamily="18" charset="-127"/>
                <a:ea typeface="HY신명조" pitchFamily="18" charset="-127"/>
              </a:rPr>
              <a:t>이격거리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 데이터 생성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지적도 기준으로 사유지간 </a:t>
            </a:r>
            <a:r>
              <a:rPr lang="ko-KR" altLang="en-US" sz="1200" dirty="0" err="1">
                <a:latin typeface="HY신명조" pitchFamily="18" charset="-127"/>
                <a:ea typeface="HY신명조" pitchFamily="18" charset="-127"/>
              </a:rPr>
              <a:t>경계점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 생성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한국전력공사 사업소별 주로 사용하는 자재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전주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전선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기기 등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 종류 분석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endParaRPr lang="ko-KR" altLang="en-US" sz="1200" dirty="0">
              <a:latin typeface="HY신명조" pitchFamily="18" charset="-127"/>
              <a:ea typeface="HY신명조" pitchFamily="18" charset="-127"/>
            </a:endParaRPr>
          </a:p>
          <a:p>
            <a:pPr marL="177800" indent="-177800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>
                <a:latin typeface="HY신명조" pitchFamily="18" charset="-127"/>
                <a:ea typeface="HY신명조" pitchFamily="18" charset="-127"/>
              </a:rPr>
              <a:t>설비 경로</a:t>
            </a:r>
            <a:r>
              <a:rPr lang="en-US" altLang="ko-KR" sz="1200" b="1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dirty="0">
                <a:latin typeface="HY신명조" pitchFamily="18" charset="-127"/>
                <a:ea typeface="HY신명조" pitchFamily="18" charset="-127"/>
              </a:rPr>
              <a:t>선로 경과지</a:t>
            </a:r>
            <a:r>
              <a:rPr lang="en-US" altLang="ko-KR" sz="1200" b="1" dirty="0">
                <a:latin typeface="HY신명조" pitchFamily="18" charset="-127"/>
                <a:ea typeface="HY신명조" pitchFamily="18" charset="-127"/>
              </a:rPr>
              <a:t>) </a:t>
            </a:r>
            <a:r>
              <a:rPr lang="ko-KR" altLang="en-US" sz="1200" b="1" dirty="0">
                <a:latin typeface="HY신명조" pitchFamily="18" charset="-127"/>
                <a:ea typeface="HY신명조" pitchFamily="18" charset="-127"/>
              </a:rPr>
              <a:t>생성</a:t>
            </a: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도로 및 지적경계를 분석하여 수급지점까지 전기 공급을 위한 전주 설치위치 자동 선정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수급지점 인근의 기설 설비 기준으로 설치 가능한 설비 경로 후보군 등록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지중화 지역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문화재 지역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위험물 매설지역 등 회피해야 할 경로 분석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177800" indent="-177800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>
                <a:latin typeface="HY신명조" pitchFamily="18" charset="-127"/>
                <a:ea typeface="HY신명조" pitchFamily="18" charset="-127"/>
              </a:rPr>
              <a:t>선로 경과지에 적합한 설비 선정</a:t>
            </a: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AI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에 의해 자동 선정된 경로 주변에 적합한 설비 구성내역을 자동 생성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경로의 진행방향 수평각도에 맞춰 장주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애자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지선 등을 자동 선정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설계기준에 의거 </a:t>
            </a:r>
            <a:r>
              <a:rPr lang="ko-KR" altLang="en-US" sz="1200" dirty="0" err="1">
                <a:latin typeface="HY신명조" pitchFamily="18" charset="-127"/>
                <a:ea typeface="HY신명조" pitchFamily="18" charset="-127"/>
              </a:rPr>
              <a:t>염진해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 및 태풍 피해 대비 설비 적용 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endParaRPr lang="ko-KR" altLang="en-US" sz="1200" dirty="0">
              <a:latin typeface="HY신명조" pitchFamily="18" charset="-127"/>
              <a:ea typeface="HY신명조" pitchFamily="18" charset="-127"/>
            </a:endParaRPr>
          </a:p>
          <a:p>
            <a:pPr marL="177800" indent="-177800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>
                <a:latin typeface="HY신명조" pitchFamily="18" charset="-127"/>
                <a:ea typeface="HY신명조" pitchFamily="18" charset="-127"/>
              </a:rPr>
              <a:t>공사비 예측</a:t>
            </a: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생성된 </a:t>
            </a:r>
            <a:r>
              <a:rPr lang="ko-KR" altLang="en-US" sz="1200" dirty="0" err="1">
                <a:latin typeface="HY신명조" pitchFamily="18" charset="-127"/>
                <a:ea typeface="HY신명조" pitchFamily="18" charset="-127"/>
              </a:rPr>
              <a:t>경로별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 소요되는 자재내역 기준으로 총 공사비를 예측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내역 기준 </a:t>
            </a:r>
            <a:r>
              <a:rPr lang="ko-KR" altLang="en-US" sz="1200" dirty="0" err="1">
                <a:latin typeface="HY신명조" pitchFamily="18" charset="-127"/>
                <a:ea typeface="HY신명조" pitchFamily="18" charset="-127"/>
              </a:rPr>
              <a:t>자재비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dirty="0" err="1">
                <a:latin typeface="HY신명조" pitchFamily="18" charset="-127"/>
                <a:ea typeface="HY신명조" pitchFamily="18" charset="-127"/>
              </a:rPr>
              <a:t>사급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도급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), </a:t>
            </a:r>
            <a:r>
              <a:rPr lang="ko-KR" altLang="en-US" sz="1200" dirty="0" err="1">
                <a:latin typeface="HY신명조" pitchFamily="18" charset="-127"/>
                <a:ea typeface="HY신명조" pitchFamily="18" charset="-127"/>
              </a:rPr>
              <a:t>품셈에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 의한 노무비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기계경비를 산출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endParaRPr lang="ko-KR" altLang="en-US" sz="1200" dirty="0">
              <a:latin typeface="HY신명조" pitchFamily="18" charset="-127"/>
              <a:ea typeface="HY신명조" pitchFamily="18" charset="-127"/>
            </a:endParaRPr>
          </a:p>
          <a:p>
            <a:pPr marL="177800" indent="-177800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>
                <a:latin typeface="HY신명조" pitchFamily="18" charset="-127"/>
                <a:ea typeface="HY신명조" pitchFamily="18" charset="-127"/>
              </a:rPr>
              <a:t>모바일 설계시스템 연동</a:t>
            </a: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설비 경로의 전주 좌표 및 전주간 전선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계통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 연결 데이터 전송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각 </a:t>
            </a:r>
            <a:r>
              <a:rPr lang="ko-KR" altLang="en-US" sz="1200" dirty="0" err="1">
                <a:latin typeface="HY신명조" pitchFamily="18" charset="-127"/>
                <a:ea typeface="HY신명조" pitchFamily="18" charset="-127"/>
              </a:rPr>
              <a:t>전주별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 자재내역 기준으로 도면에 표시되는 심볼 및 주석 데이터 전송</a:t>
            </a:r>
            <a:endParaRPr lang="en-US" altLang="ko-KR" sz="1200" dirty="0">
              <a:latin typeface="HY신명조" pitchFamily="18" charset="-127"/>
              <a:ea typeface="HY신명조" pitchFamily="18" charset="-127"/>
            </a:endParaRPr>
          </a:p>
          <a:p>
            <a:pPr marL="444500" indent="-177800">
              <a:spcBef>
                <a:spcPts val="0"/>
              </a:spcBef>
              <a:spcAft>
                <a:spcPts val="400"/>
              </a:spcAft>
            </a:pP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 err="1">
                <a:latin typeface="HY신명조" pitchFamily="18" charset="-127"/>
                <a:ea typeface="HY신명조" pitchFamily="18" charset="-127"/>
              </a:rPr>
              <a:t>경로별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 소요자재 및 총 공사비 세부내역 전송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개발경험</a:t>
            </a:r>
            <a:endParaRPr lang="en-US" altLang="ko-KR" sz="14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3407" y="1207187"/>
            <a:ext cx="5467730" cy="738664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algn="just" eaLnBrk="0" latinLnBrk="0" hangingPunct="0">
              <a:spcAft>
                <a:spcPts val="300"/>
              </a:spcAft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본 사업에서 개발하려고 하는 기능은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에스티로직이 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2020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년도에 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K-GIS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엔진을 개발 경험을 보유 있으며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2020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년 이후 유지보수를 한 경험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이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있습니다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또한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2022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년부터 모바일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b="1" spc="-70" dirty="0" err="1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배전설계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개발 경험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을 보유하고 있습니다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이를 바탕으로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시행착오를 </a:t>
            </a:r>
            <a:r>
              <a:rPr lang="ko-KR" altLang="en-US" sz="1200" b="1" spc="-70" dirty="0" err="1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최소화함은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물론이고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연계 기능을 고도화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하여 이번 사업에 적용하고자 합니다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  <a:endParaRPr lang="ko-KR" altLang="en-US" sz="1200" spc="-70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2" name="그룹 7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旣 개발한 경험 보유</a:t>
              </a:r>
            </a:p>
          </p:txBody>
        </p:sp>
        <p:pic>
          <p:nvPicPr>
            <p:cNvPr id="10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2" name="직사각형 11"/>
          <p:cNvSpPr/>
          <p:nvPr/>
        </p:nvSpPr>
        <p:spPr>
          <a:xfrm>
            <a:off x="6049325" y="85256"/>
            <a:ext cx="1510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Ⅰ.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제안개요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14" name="그룹 23"/>
          <p:cNvGrpSpPr/>
          <p:nvPr/>
        </p:nvGrpSpPr>
        <p:grpSpPr>
          <a:xfrm>
            <a:off x="575009" y="5308749"/>
            <a:ext cx="6553200" cy="289185"/>
            <a:chOff x="671526" y="2795588"/>
            <a:chExt cx="6270625" cy="215900"/>
          </a:xfrm>
        </p:grpSpPr>
        <p:sp>
          <p:nvSpPr>
            <p:cNvPr id="15" name="모서리가 둥근 직사각형 14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실적 보유 현황</a:t>
              </a:r>
            </a:p>
          </p:txBody>
        </p:sp>
        <p:pic>
          <p:nvPicPr>
            <p:cNvPr id="16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7" name="직사각형 16"/>
          <p:cNvSpPr/>
          <p:nvPr/>
        </p:nvSpPr>
        <p:spPr>
          <a:xfrm>
            <a:off x="575909" y="2662953"/>
            <a:ext cx="648088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모바일 배전설계 간략 입력기능 및 공사비 간소화 체계 구축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>
              <a:spcAft>
                <a:spcPts val="4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 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사업기간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2022.08.17 ~ 2023 .05. 13</a:t>
            </a:r>
          </a:p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K-GIS 2.0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기반의 웹 편집기 개발 및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DB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구축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>
              <a:spcAft>
                <a:spcPts val="4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 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사업기간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: 2021.06 ~ 2021.12 </a:t>
            </a:r>
          </a:p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K-GIS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엔진 개발 라이선스 및 툴 구매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>
              <a:spcAft>
                <a:spcPts val="4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사업기간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: 2020.06 ~ 2020.06 </a:t>
            </a:r>
          </a:p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K-GIS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솔루션 유지보수 분야 인력지원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>
              <a:spcAft>
                <a:spcPts val="4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 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사업기간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: 2021.01 ~ 2021.12  </a:t>
            </a:r>
          </a:p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K-GIS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솔루션 유지보수 분야 인력지원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>
              <a:spcAft>
                <a:spcPts val="4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사업기간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: 2020.01 ~ 2020.12 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</p:txBody>
      </p:sp>
      <p:graphicFrame>
        <p:nvGraphicFramePr>
          <p:cNvPr id="13" name="Group 373">
            <a:extLst>
              <a:ext uri="{FF2B5EF4-FFF2-40B4-BE49-F238E27FC236}">
                <a16:creationId xmlns:a16="http://schemas.microsoft.com/office/drawing/2014/main" id="{2298997C-D3D9-408D-BE09-F74D500F4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688428"/>
              </p:ext>
            </p:extLst>
          </p:nvPr>
        </p:nvGraphicFramePr>
        <p:xfrm>
          <a:off x="538435" y="5863768"/>
          <a:ext cx="6517766" cy="4054646"/>
        </p:xfrm>
        <a:graphic>
          <a:graphicData uri="http://schemas.openxmlformats.org/drawingml/2006/table">
            <a:tbl>
              <a:tblPr/>
              <a:tblGrid>
                <a:gridCol w="1153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90948528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375431377"/>
                    </a:ext>
                  </a:extLst>
                </a:gridCol>
              </a:tblGrid>
              <a:tr h="18979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모바일 배전설계 간략 입력기능 및 공사비 간소화 체계 구축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endParaRPr kumimoji="1" lang="ko-KR" altLang="en-US" sz="1100" b="1" kern="1200" spc="-8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K-GIS </a:t>
                      </a: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엔진 개발 라이선스 및 툴 구매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endParaRPr kumimoji="1" lang="ko-KR" altLang="en-US" sz="1100" b="1" kern="1200" spc="-8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66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K-GIS 2.0 </a:t>
                      </a: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기반의 웹 편집기 개발 및 </a:t>
                      </a:r>
                      <a:r>
                        <a:rPr kumimoji="1" lang="en-US" altLang="ko-KR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DB </a:t>
                      </a: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구축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endParaRPr kumimoji="1" lang="ko-KR" altLang="en-US" sz="1100" b="1" kern="1200" spc="-8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K-GIS </a:t>
                      </a: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솔루션 유지보수 분야 인력지원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endParaRPr kumimoji="1" lang="ko-KR" altLang="en-US" sz="1100" b="1" kern="1200" spc="-8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13" y="7869735"/>
            <a:ext cx="1498857" cy="19766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77965"/>
          <a:stretch/>
        </p:blipFill>
        <p:spPr>
          <a:xfrm>
            <a:off x="1979636" y="5981033"/>
            <a:ext cx="1677318" cy="4997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13786"/>
          <a:stretch/>
        </p:blipFill>
        <p:spPr>
          <a:xfrm>
            <a:off x="1979636" y="6677566"/>
            <a:ext cx="1620180" cy="9390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510" y="7838509"/>
            <a:ext cx="1370295" cy="18671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9011" y="5888739"/>
            <a:ext cx="1297701" cy="176982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015641" y="6677566"/>
            <a:ext cx="1224136" cy="3245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121510" y="9054318"/>
            <a:ext cx="1224136" cy="3245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15845" y="9054318"/>
            <a:ext cx="1224136" cy="3245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19010" y="7127859"/>
            <a:ext cx="1224136" cy="3245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978793" y="85256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Ⅱ.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일반 현황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91505" y="2166762"/>
            <a:ext cx="6301445" cy="360000"/>
            <a:chOff x="647700" y="2054327"/>
            <a:chExt cx="6480175" cy="360000"/>
          </a:xfrm>
        </p:grpSpPr>
        <p:grpSp>
          <p:nvGrpSpPr>
            <p:cNvPr id="10" name="그룹 9"/>
            <p:cNvGrpSpPr/>
            <p:nvPr/>
          </p:nvGrpSpPr>
          <p:grpSpPr>
            <a:xfrm>
              <a:off x="647700" y="2054327"/>
              <a:ext cx="1175505" cy="360000"/>
              <a:chOff x="998674" y="2441404"/>
              <a:chExt cx="1175505" cy="36000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503251" y="2551616"/>
                <a:ext cx="670928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일반 현황</a:t>
                </a: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Ⅱ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748809"/>
              </p:ext>
            </p:extLst>
          </p:nvPr>
        </p:nvGraphicFramePr>
        <p:xfrm>
          <a:off x="1187548" y="2562804"/>
          <a:ext cx="5905401" cy="910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631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회사연혁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및 개요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경영 상태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17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보유기술 현황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18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77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회사 연혁 및 개요 </a:t>
            </a:r>
            <a:r>
              <a:rPr lang="ko-KR" altLang="en-US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가</a:t>
            </a:r>
            <a:r>
              <a:rPr lang="en-US" altLang="ko-KR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회사 연혁 및 개요 </a:t>
            </a:r>
            <a:endParaRPr lang="en-US" altLang="ko-KR" sz="14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3407" y="1277454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noAutofit/>
          </a:bodyPr>
          <a:lstStyle/>
          <a:p>
            <a:pPr algn="just" eaLnBrk="0" fontAlgn="base" latinLnBrk="0" hangingPunct="0">
              <a:spcAft>
                <a:spcPts val="300"/>
              </a:spcAft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제안사는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및 빅데이터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전문 기술회사로서 독자기술로 개발한 각종 지리정보 관리 분야의 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K-GIS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와 빅데이터 분야의 오렌지 솔루션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을 바탕으로 공공과 민간분야의 공간정보 산업 분야를 선도하고 있는 회사입니다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회사연혁 및 개요</a:t>
              </a:r>
            </a:p>
          </p:txBody>
        </p:sp>
        <p:pic>
          <p:nvPicPr>
            <p:cNvPr id="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75499"/>
              </p:ext>
            </p:extLst>
          </p:nvPr>
        </p:nvGraphicFramePr>
        <p:xfrm>
          <a:off x="539750" y="2609602"/>
          <a:ext cx="6596968" cy="7490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0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6661">
                  <a:extLst>
                    <a:ext uri="{9D8B030D-6E8A-4147-A177-3AD203B41FA5}">
                      <a16:colId xmlns:a16="http://schemas.microsoft.com/office/drawing/2014/main" val="686602782"/>
                    </a:ext>
                  </a:extLst>
                </a:gridCol>
              </a:tblGrid>
              <a:tr h="2529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 </a:t>
                      </a: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회  사  명</a:t>
                      </a:r>
                      <a:endParaRPr lang="en-US" altLang="ko-KR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주</a:t>
                      </a:r>
                      <a:r>
                        <a:rPr lang="en-US" altLang="ko-KR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에스티로직</a:t>
                      </a:r>
                      <a:endParaRPr lang="en-US" altLang="ko-KR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대표자</a:t>
                      </a:r>
                      <a:endParaRPr lang="en-US" altLang="ko-KR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 경 윤</a:t>
                      </a:r>
                      <a:endParaRPr lang="en-US" altLang="ko-KR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사업분야</a:t>
                      </a:r>
                      <a:endParaRPr lang="en-US" altLang="ko-KR" sz="110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소프트웨어 개발 및 공급업</a:t>
                      </a:r>
                      <a:endParaRPr lang="en-US" altLang="ko-KR" sz="1100" kern="1200" spc="-8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정보통신공사업</a:t>
                      </a:r>
                      <a:r>
                        <a:rPr lang="en-US" altLang="ko-KR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해외건설업</a:t>
                      </a: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컴퓨터시스템통합자문</a:t>
                      </a:r>
                      <a:r>
                        <a:rPr lang="en-US" altLang="ko-KR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구축 및 관리업</a:t>
                      </a: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학술</a:t>
                      </a:r>
                      <a:r>
                        <a:rPr lang="en-US" altLang="ko-KR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연구용역 </a:t>
                      </a:r>
                      <a:r>
                        <a:rPr lang="en-US" altLang="ko-KR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1100" kern="120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소프트웨어 연구개발</a:t>
                      </a:r>
                      <a:endParaRPr lang="en-US" altLang="ko-KR" sz="1100" kern="1200" spc="-8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 horzOverflow="overflow"/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None/>
                        <a:tabLst>
                          <a:tab pos="857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사업자등록번호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 horzOverflow="overflow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264-81-25467</a:t>
                      </a:r>
                      <a:endParaRPr lang="ko-KR" altLang="en-US" sz="11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72000" marR="0" marT="0" marB="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184"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주   소</a:t>
                      </a:r>
                      <a:endParaRPr lang="en-US" altLang="ko-KR" sz="110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/>
                </a:tc>
                <a:tc gridSpan="3">
                  <a:txBody>
                    <a:bodyPr/>
                    <a:lstStyle/>
                    <a:p>
                      <a:pPr marL="0" marR="0" lvl="2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서울 송파구 법원로</a:t>
                      </a:r>
                      <a:r>
                        <a:rPr lang="en-US" altLang="ko-KR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11</a:t>
                      </a:r>
                      <a:r>
                        <a:rPr lang="ko-KR" altLang="en-US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길 </a:t>
                      </a:r>
                      <a:r>
                        <a:rPr lang="en-US" altLang="ko-KR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7, C</a:t>
                      </a:r>
                      <a:r>
                        <a:rPr lang="ko-KR" altLang="en-US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동 </a:t>
                      </a:r>
                      <a:r>
                        <a:rPr lang="en-US" altLang="ko-KR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11</a:t>
                      </a:r>
                      <a:r>
                        <a:rPr lang="ko-KR" altLang="en-US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층 </a:t>
                      </a:r>
                      <a:r>
                        <a:rPr lang="en-US" altLang="ko-KR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1105, 1106</a:t>
                      </a:r>
                      <a:r>
                        <a:rPr lang="ko-KR" altLang="en-US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호</a:t>
                      </a:r>
                      <a:r>
                        <a:rPr lang="en-US" altLang="ko-KR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문정동</a:t>
                      </a:r>
                      <a:r>
                        <a:rPr lang="en-US" altLang="ko-KR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문정현대지식산업센터</a:t>
                      </a:r>
                      <a:r>
                        <a:rPr lang="en-US" altLang="ko-KR" sz="1100" kern="1200" spc="-7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1-2)</a:t>
                      </a:r>
                      <a:endParaRPr lang="ko-KR" altLang="en-US" sz="1100" kern="1200" spc="-7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전화번호</a:t>
                      </a:r>
                      <a:endParaRPr lang="en-US" altLang="ko-KR" sz="1100" kern="1200" spc="-16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/>
                </a:tc>
                <a:tc gridSpan="3">
                  <a:txBody>
                    <a:bodyPr/>
                    <a:lstStyle/>
                    <a:p>
                      <a:pPr marL="0" marR="0" lvl="2" indent="0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spc="-8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   02-581-8911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448">
                <a:tc rowSpan="2"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회사</a:t>
                      </a:r>
                      <a:r>
                        <a:rPr lang="en-US" altLang="ko-KR" sz="110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설립 년도</a:t>
                      </a:r>
                      <a:endParaRPr lang="en-US" altLang="ko-KR" sz="110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/>
                </a:tc>
                <a:tc rowSpan="2">
                  <a:txBody>
                    <a:bodyPr/>
                    <a:lstStyle/>
                    <a:p>
                      <a:pPr marL="0" marR="0" lvl="2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2013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11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월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자본금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150,000,000</a:t>
                      </a:r>
                      <a:r>
                        <a:rPr lang="ko-KR" altLang="en-US" sz="11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원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연간매출액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 2,495,000,000</a:t>
                      </a:r>
                      <a:r>
                        <a:rPr lang="ko-KR" altLang="en-US" sz="11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원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5387552"/>
                  </a:ext>
                </a:extLst>
              </a:tr>
              <a:tr h="283632"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5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해당부분</a:t>
                      </a:r>
                      <a:r>
                        <a:rPr lang="en-US" altLang="ko-KR" sz="110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spc="-5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종사기간</a:t>
                      </a:r>
                      <a:endParaRPr lang="en-US" altLang="ko-KR" sz="110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/>
                </a:tc>
                <a:tc gridSpan="3">
                  <a:txBody>
                    <a:bodyPr/>
                    <a:lstStyle/>
                    <a:p>
                      <a:pPr marL="0" marR="0" lvl="2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2013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11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월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~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현재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298522"/>
                  </a:ext>
                </a:extLst>
              </a:tr>
              <a:tr h="4860540">
                <a:tc gridSpan="4">
                  <a:txBody>
                    <a:bodyPr/>
                    <a:lstStyle/>
                    <a:p>
                      <a:pPr marL="0" marR="0" lvl="0" indent="0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1" u="sng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1" u="sng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주요연혁</a:t>
                      </a:r>
                      <a:r>
                        <a:rPr lang="en-US" altLang="ko-KR" sz="1100" b="1" u="sng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1" u="sng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요약</a:t>
                      </a:r>
                      <a:r>
                        <a:rPr lang="en-US" altLang="ko-KR" sz="1100" b="1" u="sng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</a:p>
                    <a:p>
                      <a:pPr marL="92075" indent="-9207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itchFamily="34" charset="0"/>
                        <a:buChar char="•"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2023 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한전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KDN </a:t>
                      </a:r>
                      <a:r>
                        <a:rPr lang="ko-KR" altLang="en-US" sz="1100" b="1" kern="1200" dirty="0" err="1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우수협력사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선정</a:t>
                      </a:r>
                      <a:endParaRPr lang="en-US" altLang="ko-KR" sz="1100" b="1" kern="1200" dirty="0">
                        <a:solidFill>
                          <a:srgbClr val="0000FF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2075" indent="-9207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itchFamily="34" charset="0"/>
                        <a:buChar char="•"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2022 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ESG 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우수 중소기업 확인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동반성장위원회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한전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KDN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협력사 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ESG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지원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</a:p>
                    <a:p>
                      <a:pPr marL="468313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국토교통분야 「혁신기업 국가대표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1000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」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선정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468313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Orange GRE, Orange WEB GIS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제품에 대한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GS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인증</a:t>
                      </a:r>
                      <a:endParaRPr lang="en-US" altLang="ko-KR" sz="1100" b="1" kern="1200" dirty="0">
                        <a:solidFill>
                          <a:srgbClr val="0000FF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2021 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한전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KDN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과 공동 투자사업 수행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(GPU DB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기반 실시간 시각화 엔진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</a:p>
                    <a:p>
                      <a:pPr marL="476250" marR="0" lvl="2" indent="-1588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디지털트윈 협의체</a:t>
                      </a:r>
                      <a:endParaRPr lang="en-US" altLang="ko-KR" sz="1100" b="1" kern="1200" dirty="0">
                        <a:solidFill>
                          <a:srgbClr val="0000FF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2020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한전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KDN 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우수협력사 선정</a:t>
                      </a:r>
                      <a:endParaRPr lang="en-US" altLang="ko-KR" sz="1100" b="1" kern="1200" dirty="0">
                        <a:solidFill>
                          <a:srgbClr val="0000FF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490538" marR="0" lvl="2" indent="0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회사이전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문정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</a:p>
                    <a:p>
                      <a:pPr marL="490538" marR="0" lvl="2" indent="0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한전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KDN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과 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K-GIS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엔진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오렌지제품군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전력분야 독점이용계약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87950" indent="-87950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80000"/>
                        <a:buFont typeface="Arial" pitchFamily="34" charset="0"/>
                        <a:buChar char="•"/>
                        <a:tabLst>
                          <a:tab pos="514872" algn="l"/>
                          <a:tab pos="1029746" algn="l"/>
                          <a:tab pos="1547817" algn="l"/>
                          <a:tab pos="2062690" algn="l"/>
                          <a:tab pos="2577563" algn="l"/>
                          <a:tab pos="3094036" algn="l"/>
                          <a:tab pos="3608908" algn="l"/>
                          <a:tab pos="4125379" algn="l"/>
                          <a:tab pos="4641852" algn="l"/>
                          <a:tab pos="5156725" algn="l"/>
                          <a:tab pos="5673196" algn="l"/>
                          <a:tab pos="6704542" algn="l"/>
                          <a:tab pos="7221013" algn="l"/>
                          <a:tab pos="7735886" algn="l"/>
                          <a:tab pos="8250759" algn="l"/>
                          <a:tab pos="8767232" algn="l"/>
                          <a:tab pos="9283703" algn="l"/>
                          <a:tab pos="9798576" algn="l"/>
                          <a:tab pos="10315049" algn="l"/>
                          <a:tab pos="10829921" algn="l"/>
                          <a:tab pos="11346393" algn="l"/>
                          <a:tab pos="11862865" algn="l"/>
                          <a:tab pos="12377739" algn="l"/>
                          <a:tab pos="12894210" algn="l"/>
                          <a:tab pos="13409083" algn="l"/>
                          <a:tab pos="13923956" algn="l"/>
                          <a:tab pos="14442027" algn="l"/>
                          <a:tab pos="14956900" algn="l"/>
                          <a:tab pos="15471773" algn="l"/>
                          <a:tab pos="15988245" algn="l"/>
                          <a:tab pos="16503119" algn="l"/>
                        </a:tabLst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2019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나주지사 설립</a:t>
                      </a:r>
                      <a:endParaRPr lang="en-US" altLang="ko-KR" sz="1100" b="1" kern="1200" dirty="0">
                        <a:solidFill>
                          <a:srgbClr val="0000FF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476250" indent="0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80000"/>
                        <a:buFont typeface="Arial" pitchFamily="34" charset="0"/>
                        <a:buNone/>
                        <a:tabLst>
                          <a:tab pos="514872" algn="l"/>
                          <a:tab pos="1029746" algn="l"/>
                          <a:tab pos="1547817" algn="l"/>
                          <a:tab pos="2062690" algn="l"/>
                          <a:tab pos="2577563" algn="l"/>
                          <a:tab pos="3094036" algn="l"/>
                          <a:tab pos="3608908" algn="l"/>
                          <a:tab pos="4125379" algn="l"/>
                          <a:tab pos="4641852" algn="l"/>
                          <a:tab pos="5156725" algn="l"/>
                          <a:tab pos="5673196" algn="l"/>
                          <a:tab pos="6704542" algn="l"/>
                          <a:tab pos="7221013" algn="l"/>
                          <a:tab pos="7735886" algn="l"/>
                          <a:tab pos="8250759" algn="l"/>
                          <a:tab pos="8767232" algn="l"/>
                          <a:tab pos="9283703" algn="l"/>
                          <a:tab pos="9798576" algn="l"/>
                          <a:tab pos="10315049" algn="l"/>
                          <a:tab pos="10829921" algn="l"/>
                          <a:tab pos="11346393" algn="l"/>
                          <a:tab pos="11862865" algn="l"/>
                          <a:tab pos="12377739" algn="l"/>
                          <a:tab pos="12894210" algn="l"/>
                          <a:tab pos="13409083" algn="l"/>
                          <a:tab pos="13923956" algn="l"/>
                          <a:tab pos="14442027" algn="l"/>
                          <a:tab pos="14956900" algn="l"/>
                          <a:tab pos="15471773" algn="l"/>
                          <a:tab pos="15988245" algn="l"/>
                          <a:tab pos="16503119" algn="l"/>
                        </a:tabLst>
                      </a:pP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에너지밸리 기업투자 및 연구기관 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R&amp;D 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협력 협약 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한전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KDN 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등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</a:p>
                    <a:p>
                      <a:pPr marL="476250" indent="0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80000"/>
                        <a:buFont typeface="Arial" pitchFamily="34" charset="0"/>
                        <a:buNone/>
                        <a:tabLst>
                          <a:tab pos="514872" algn="l"/>
                          <a:tab pos="1029746" algn="l"/>
                          <a:tab pos="1547817" algn="l"/>
                          <a:tab pos="2062690" algn="l"/>
                          <a:tab pos="2577563" algn="l"/>
                          <a:tab pos="3094036" algn="l"/>
                          <a:tab pos="3608908" algn="l"/>
                          <a:tab pos="4125379" algn="l"/>
                          <a:tab pos="4641852" algn="l"/>
                          <a:tab pos="5156725" algn="l"/>
                          <a:tab pos="5673196" algn="l"/>
                          <a:tab pos="6704542" algn="l"/>
                          <a:tab pos="7221013" algn="l"/>
                          <a:tab pos="7735886" algn="l"/>
                          <a:tab pos="8250759" algn="l"/>
                          <a:tab pos="8767232" algn="l"/>
                          <a:tab pos="9283703" algn="l"/>
                          <a:tab pos="9798576" algn="l"/>
                          <a:tab pos="10315049" algn="l"/>
                          <a:tab pos="10829921" algn="l"/>
                          <a:tab pos="11346393" algn="l"/>
                          <a:tab pos="11862865" algn="l"/>
                          <a:tab pos="12377739" algn="l"/>
                          <a:tab pos="12894210" algn="l"/>
                          <a:tab pos="13409083" algn="l"/>
                          <a:tab pos="13923956" algn="l"/>
                          <a:tab pos="14442027" algn="l"/>
                          <a:tab pos="14956900" algn="l"/>
                          <a:tab pos="15471773" algn="l"/>
                          <a:tab pos="15988245" algn="l"/>
                          <a:tab pos="16503119" algn="l"/>
                        </a:tabLst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한국스마트카트 빅데이터 분석활용 업무제휴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87950" indent="-87950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80000"/>
                        <a:buFont typeface="Arial" pitchFamily="34" charset="0"/>
                        <a:buChar char="•"/>
                        <a:tabLst>
                          <a:tab pos="514872" algn="l"/>
                          <a:tab pos="1029746" algn="l"/>
                          <a:tab pos="1547817" algn="l"/>
                          <a:tab pos="2062690" algn="l"/>
                          <a:tab pos="2577563" algn="l"/>
                          <a:tab pos="3094036" algn="l"/>
                          <a:tab pos="3608908" algn="l"/>
                          <a:tab pos="4125379" algn="l"/>
                          <a:tab pos="4641852" algn="l"/>
                          <a:tab pos="5156725" algn="l"/>
                          <a:tab pos="5673196" algn="l"/>
                          <a:tab pos="6704542" algn="l"/>
                          <a:tab pos="7221013" algn="l"/>
                          <a:tab pos="7735886" algn="l"/>
                          <a:tab pos="8250759" algn="l"/>
                          <a:tab pos="8767232" algn="l"/>
                          <a:tab pos="9283703" algn="l"/>
                          <a:tab pos="9798576" algn="l"/>
                          <a:tab pos="10315049" algn="l"/>
                          <a:tab pos="10829921" algn="l"/>
                          <a:tab pos="11346393" algn="l"/>
                          <a:tab pos="11862865" algn="l"/>
                          <a:tab pos="12377739" algn="l"/>
                          <a:tab pos="12894210" algn="l"/>
                          <a:tab pos="13409083" algn="l"/>
                          <a:tab pos="13923956" algn="l"/>
                          <a:tab pos="14442027" algn="l"/>
                          <a:tab pos="14956900" algn="l"/>
                          <a:tab pos="15471773" algn="l"/>
                          <a:tab pos="15988245" algn="l"/>
                          <a:tab pos="16503119" algn="l"/>
                        </a:tabLst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2018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정보통신 공사업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해외건설업 신고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447675" indent="34925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80000"/>
                        <a:buFont typeface="Arial" pitchFamily="34" charset="0"/>
                        <a:buNone/>
                        <a:tabLst>
                          <a:tab pos="514872" algn="l"/>
                          <a:tab pos="1029746" algn="l"/>
                          <a:tab pos="1547817" algn="l"/>
                          <a:tab pos="2062690" algn="l"/>
                          <a:tab pos="2577563" algn="l"/>
                          <a:tab pos="3094036" algn="l"/>
                          <a:tab pos="3608908" algn="l"/>
                          <a:tab pos="4125379" algn="l"/>
                          <a:tab pos="4641852" algn="l"/>
                          <a:tab pos="5156725" algn="l"/>
                          <a:tab pos="5673196" algn="l"/>
                          <a:tab pos="6704542" algn="l"/>
                          <a:tab pos="7221013" algn="l"/>
                          <a:tab pos="7735886" algn="l"/>
                          <a:tab pos="8250759" algn="l"/>
                          <a:tab pos="8767232" algn="l"/>
                          <a:tab pos="9283703" algn="l"/>
                          <a:tab pos="9798576" algn="l"/>
                          <a:tab pos="10315049" algn="l"/>
                          <a:tab pos="10829921" algn="l"/>
                          <a:tab pos="11346393" algn="l"/>
                          <a:tab pos="11862865" algn="l"/>
                          <a:tab pos="12377739" algn="l"/>
                          <a:tab pos="12894210" algn="l"/>
                          <a:tab pos="13409083" algn="l"/>
                          <a:tab pos="13923956" algn="l"/>
                          <a:tab pos="14442027" algn="l"/>
                          <a:tab pos="14956900" algn="l"/>
                          <a:tab pos="15471773" algn="l"/>
                          <a:tab pos="15988245" algn="l"/>
                          <a:tab pos="16503119" algn="l"/>
                        </a:tabLst>
                      </a:pP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한국전력  차세대 전력판매시스템</a:t>
                      </a:r>
                      <a:endParaRPr lang="en-US" altLang="ko-KR" sz="1100" b="1" kern="1200" dirty="0">
                        <a:solidFill>
                          <a:srgbClr val="0000FF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447675" marR="0" lvl="2" indent="34925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공간 빅데이터 플랫폼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mHopper 2.0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등록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2017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인도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Airtel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통신사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GIS/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빅데이터 솔루션 공급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479425" marR="0" lvl="2" indent="0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공간 빅데이터 플랫폼 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mHopper 1.0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등록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2016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벤처기업인증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연구개발기업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</a:p>
                    <a:p>
                      <a:pPr marL="487363" marR="0" lvl="2" indent="0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지오누리스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GIS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엔진  전력분야  독점이용계약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2015 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한전</a:t>
                      </a:r>
                      <a:r>
                        <a:rPr lang="en-US" altLang="ko-KR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KDN</a:t>
                      </a:r>
                      <a:r>
                        <a:rPr lang="ko-KR" altLang="en-US" sz="1100" b="1" kern="1200" dirty="0">
                          <a:solidFill>
                            <a:srgbClr val="0000FF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파트너사  등록</a:t>
                      </a:r>
                      <a:endParaRPr lang="en-US" altLang="ko-KR" sz="1100" b="1" kern="1200" dirty="0">
                        <a:solidFill>
                          <a:srgbClr val="0000FF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2014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소프트웨어사업자 신 고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2013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법인설립</a:t>
                      </a:r>
                      <a:endParaRPr lang="en-US" altLang="ko-KR" sz="1100" b="1" u="sng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 horzOverflow="overflow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978793" y="85256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Ⅱ.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일반 현황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회사 연혁 및 개요 </a:t>
            </a:r>
            <a:r>
              <a:rPr lang="ko-KR" altLang="en-US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나</a:t>
            </a:r>
            <a:r>
              <a:rPr lang="en-US" altLang="ko-KR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조직 및 </a:t>
            </a:r>
            <a:r>
              <a:rPr lang="ko-KR" altLang="en-US" sz="1400" b="1" spc="-7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인원현황</a:t>
            </a:r>
            <a:r>
              <a:rPr lang="ko-KR" altLang="en-US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endParaRPr lang="en-US" altLang="ko-KR" sz="14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3407" y="1277454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noAutofit/>
          </a:bodyPr>
          <a:lstStyle/>
          <a:p>
            <a:pPr algn="just" eaLnBrk="0" latinLnBrk="0" hangingPunct="0">
              <a:spcAft>
                <a:spcPts val="300"/>
              </a:spcAft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제안사의 조직은 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지사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4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본부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5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부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2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팀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기타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1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로 구성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되어 있으며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전남 나주와 세종특별자치시에 지사를 두고 있음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인원현황은 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33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명이 재직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하고 있습니다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2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회사 조직도</a:t>
              </a:r>
            </a:p>
          </p:txBody>
        </p:sp>
        <p:pic>
          <p:nvPicPr>
            <p:cNvPr id="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25" name="표 15">
            <a:extLst>
              <a:ext uri="{FF2B5EF4-FFF2-40B4-BE49-F238E27FC236}">
                <a16:creationId xmlns:a16="http://schemas.microsoft.com/office/drawing/2014/main" id="{D4BBE0E0-B73E-4BFF-9346-D1AA949AD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00036"/>
              </p:ext>
            </p:extLst>
          </p:nvPr>
        </p:nvGraphicFramePr>
        <p:xfrm>
          <a:off x="576262" y="8948657"/>
          <a:ext cx="6553200" cy="968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312">
                  <a:extLst>
                    <a:ext uri="{9D8B030D-6E8A-4147-A177-3AD203B41FA5}">
                      <a16:colId xmlns:a16="http://schemas.microsoft.com/office/drawing/2014/main" val="3008697791"/>
                    </a:ext>
                  </a:extLst>
                </a:gridCol>
                <a:gridCol w="848091">
                  <a:extLst>
                    <a:ext uri="{9D8B030D-6E8A-4147-A177-3AD203B41FA5}">
                      <a16:colId xmlns:a16="http://schemas.microsoft.com/office/drawing/2014/main" val="3525275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260524626"/>
                    </a:ext>
                  </a:extLst>
                </a:gridCol>
                <a:gridCol w="985205">
                  <a:extLst>
                    <a:ext uri="{9D8B030D-6E8A-4147-A177-3AD203B41FA5}">
                      <a16:colId xmlns:a16="http://schemas.microsoft.com/office/drawing/2014/main" val="151708880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8186201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976010401"/>
                    </a:ext>
                  </a:extLst>
                </a:gridCol>
              </a:tblGrid>
              <a:tr h="602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 DT&amp;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클라우드사업본부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 · </a:t>
                      </a: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고문 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·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경영지원부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전략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사업본부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빅데이터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&amp;AI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사업본부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기술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연구소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89951"/>
                  </a:ext>
                </a:extLst>
              </a:tr>
              <a:tr h="36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HY신명조" pitchFamily="18" charset="-127"/>
                          <a:ea typeface="HY신명조" pitchFamily="18" charset="-127"/>
                        </a:rPr>
                        <a:t>인원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33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신명조" pitchFamily="18" charset="-127"/>
                          <a:ea typeface="HY신명조" pitchFamily="18" charset="-127"/>
                        </a:rPr>
                        <a:t>12</a:t>
                      </a:r>
                      <a:endParaRPr lang="ko-KR" altLang="en-US" sz="11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신명조" pitchFamily="18" charset="-127"/>
                          <a:ea typeface="HY신명조" pitchFamily="18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신명조" pitchFamily="18" charset="-127"/>
                          <a:ea typeface="HY신명조" pitchFamily="18" charset="-127"/>
                        </a:rPr>
                        <a:t>6</a:t>
                      </a:r>
                      <a:endParaRPr lang="ko-KR" altLang="en-US" sz="11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신명조" pitchFamily="18" charset="-127"/>
                          <a:ea typeface="HY신명조" pitchFamily="18" charset="-127"/>
                        </a:rPr>
                        <a:t>6 (</a:t>
                      </a:r>
                      <a:r>
                        <a:rPr lang="ko-KR" altLang="en-US" sz="1100" dirty="0">
                          <a:latin typeface="HY신명조" pitchFamily="18" charset="-127"/>
                          <a:ea typeface="HY신명조" pitchFamily="18" charset="-127"/>
                        </a:rPr>
                        <a:t>비율 </a:t>
                      </a:r>
                      <a:r>
                        <a:rPr lang="en-US" altLang="ko-KR" sz="1100" dirty="0">
                          <a:latin typeface="HY신명조" pitchFamily="18" charset="-127"/>
                          <a:ea typeface="HY신명조" pitchFamily="18" charset="-127"/>
                        </a:rPr>
                        <a:t>18%)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928906"/>
                  </a:ext>
                </a:extLst>
              </a:tr>
            </a:tbl>
          </a:graphicData>
        </a:graphic>
      </p:graphicFrame>
      <p:grpSp>
        <p:nvGrpSpPr>
          <p:cNvPr id="53" name="그룹 52"/>
          <p:cNvGrpSpPr/>
          <p:nvPr/>
        </p:nvGrpSpPr>
        <p:grpSpPr>
          <a:xfrm>
            <a:off x="539749" y="2644203"/>
            <a:ext cx="6553201" cy="3493791"/>
            <a:chOff x="539749" y="2716217"/>
            <a:chExt cx="6553201" cy="4105867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62D3266-9BCB-4056-ABFD-4A87A56221F0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2447689" y="4166416"/>
              <a:ext cx="2566753" cy="0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F75590-C7E5-47CD-84C9-B00A07B37B3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686" y="3189183"/>
              <a:ext cx="0" cy="1406187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108EAD1-1BD1-4293-8561-9412811302AD}"/>
                </a:ext>
              </a:extLst>
            </p:cNvPr>
            <p:cNvCxnSpPr>
              <a:cxnSpLocks/>
            </p:cNvCxnSpPr>
            <p:nvPr/>
          </p:nvCxnSpPr>
          <p:spPr>
            <a:xfrm>
              <a:off x="4849467" y="5483142"/>
              <a:ext cx="0" cy="503757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2583EC0-49E1-4AB3-9D02-D87903909056}"/>
                </a:ext>
              </a:extLst>
            </p:cNvPr>
            <p:cNvCxnSpPr>
              <a:cxnSpLocks/>
            </p:cNvCxnSpPr>
            <p:nvPr/>
          </p:nvCxnSpPr>
          <p:spPr>
            <a:xfrm>
              <a:off x="3963646" y="5483142"/>
              <a:ext cx="0" cy="503757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DC46BC9-B2C9-4A39-8305-70D3AB3CBB39}"/>
                </a:ext>
              </a:extLst>
            </p:cNvPr>
            <p:cNvCxnSpPr>
              <a:cxnSpLocks/>
            </p:cNvCxnSpPr>
            <p:nvPr/>
          </p:nvCxnSpPr>
          <p:spPr>
            <a:xfrm>
              <a:off x="1543078" y="5017734"/>
              <a:ext cx="5197331" cy="0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1C33A81-3739-4AD5-BE7B-CA31F388B65C}"/>
                </a:ext>
              </a:extLst>
            </p:cNvPr>
            <p:cNvSpPr/>
            <p:nvPr/>
          </p:nvSpPr>
          <p:spPr>
            <a:xfrm>
              <a:off x="3285662" y="2716217"/>
              <a:ext cx="1003329" cy="485763"/>
            </a:xfrm>
            <a:prstGeom prst="roundRect">
              <a:avLst>
                <a:gd name="adj" fmla="val 50000"/>
              </a:avLst>
            </a:prstGeom>
            <a:solidFill>
              <a:srgbClr val="008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HY신명조" pitchFamily="18" charset="-127"/>
                  <a:ea typeface="HY신명조" pitchFamily="18" charset="-127"/>
                </a:rPr>
                <a:t>CEO</a:t>
              </a:r>
              <a:endParaRPr lang="ko-KR" altLang="en-US" sz="110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7" name="사각형: 둥근 모서리 17">
              <a:extLst>
                <a:ext uri="{FF2B5EF4-FFF2-40B4-BE49-F238E27FC236}">
                  <a16:creationId xmlns:a16="http://schemas.microsoft.com/office/drawing/2014/main" id="{1BECF274-1E29-41D6-9095-83466BC47B5D}"/>
                </a:ext>
              </a:extLst>
            </p:cNvPr>
            <p:cNvSpPr/>
            <p:nvPr/>
          </p:nvSpPr>
          <p:spPr>
            <a:xfrm>
              <a:off x="3285662" y="3334152"/>
              <a:ext cx="1003329" cy="4857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총괄이사</a:t>
              </a:r>
            </a:p>
          </p:txBody>
        </p:sp>
        <p:sp>
          <p:nvSpPr>
            <p:cNvPr id="18" name="사각형: 둥근 모서리 19">
              <a:extLst>
                <a:ext uri="{FF2B5EF4-FFF2-40B4-BE49-F238E27FC236}">
                  <a16:creationId xmlns:a16="http://schemas.microsoft.com/office/drawing/2014/main" id="{6848FDD5-77D6-4B13-B68A-00C61064C294}"/>
                </a:ext>
              </a:extLst>
            </p:cNvPr>
            <p:cNvSpPr/>
            <p:nvPr/>
          </p:nvSpPr>
          <p:spPr>
            <a:xfrm>
              <a:off x="5014442" y="3923533"/>
              <a:ext cx="1003329" cy="4857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경영</a:t>
              </a:r>
              <a:endParaRPr lang="en-US" altLang="ko-KR" sz="1100" dirty="0">
                <a:solidFill>
                  <a:srgbClr val="0088D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고문</a:t>
              </a:r>
            </a:p>
          </p:txBody>
        </p:sp>
        <p:sp>
          <p:nvSpPr>
            <p:cNvPr id="19" name="사각형: 둥근 모서리 23">
              <a:extLst>
                <a:ext uri="{FF2B5EF4-FFF2-40B4-BE49-F238E27FC236}">
                  <a16:creationId xmlns:a16="http://schemas.microsoft.com/office/drawing/2014/main" id="{B07C623E-B7BD-42D1-8691-2AB7FF283EB2}"/>
                </a:ext>
              </a:extLst>
            </p:cNvPr>
            <p:cNvSpPr/>
            <p:nvPr/>
          </p:nvSpPr>
          <p:spPr>
            <a:xfrm>
              <a:off x="1444360" y="3923533"/>
              <a:ext cx="1003329" cy="4857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경영</a:t>
              </a:r>
              <a:endParaRPr lang="en-US" altLang="ko-KR" sz="1100" dirty="0">
                <a:solidFill>
                  <a:srgbClr val="0088D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지원부</a:t>
              </a:r>
            </a:p>
          </p:txBody>
        </p:sp>
        <p:sp>
          <p:nvSpPr>
            <p:cNvPr id="20" name="사각형: 둥근 모서리 35">
              <a:extLst>
                <a:ext uri="{FF2B5EF4-FFF2-40B4-BE49-F238E27FC236}">
                  <a16:creationId xmlns:a16="http://schemas.microsoft.com/office/drawing/2014/main" id="{87E4A86A-0A18-45F0-9CCC-D9991556D36A}"/>
                </a:ext>
              </a:extLst>
            </p:cNvPr>
            <p:cNvSpPr/>
            <p:nvPr/>
          </p:nvSpPr>
          <p:spPr>
            <a:xfrm>
              <a:off x="3531231" y="5733806"/>
              <a:ext cx="865458" cy="48576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DT</a:t>
              </a:r>
            </a:p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사업부</a:t>
              </a:r>
            </a:p>
          </p:txBody>
        </p:sp>
        <p:sp>
          <p:nvSpPr>
            <p:cNvPr id="21" name="사각형: 둥근 모서리 37">
              <a:extLst>
                <a:ext uri="{FF2B5EF4-FFF2-40B4-BE49-F238E27FC236}">
                  <a16:creationId xmlns:a16="http://schemas.microsoft.com/office/drawing/2014/main" id="{AF283774-EC29-4BAB-A404-38D40CE50A45}"/>
                </a:ext>
              </a:extLst>
            </p:cNvPr>
            <p:cNvSpPr/>
            <p:nvPr/>
          </p:nvSpPr>
          <p:spPr>
            <a:xfrm>
              <a:off x="4421813" y="5733806"/>
              <a:ext cx="865458" cy="48576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신규</a:t>
              </a:r>
              <a:endParaRPr lang="en-US" altLang="ko-KR" sz="1100" dirty="0">
                <a:solidFill>
                  <a:srgbClr val="0088D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사업부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E6F26F2-E008-4874-872E-CE4CF679B910}"/>
                </a:ext>
              </a:extLst>
            </p:cNvPr>
            <p:cNvCxnSpPr>
              <a:cxnSpLocks/>
            </p:cNvCxnSpPr>
            <p:nvPr/>
          </p:nvCxnSpPr>
          <p:spPr>
            <a:xfrm>
              <a:off x="3963646" y="5486212"/>
              <a:ext cx="885821" cy="0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20FDBE6-4E9D-4CB9-8C13-43153112ECEF}"/>
                </a:ext>
              </a:extLst>
            </p:cNvPr>
            <p:cNvCxnSpPr>
              <a:cxnSpLocks/>
            </p:cNvCxnSpPr>
            <p:nvPr/>
          </p:nvCxnSpPr>
          <p:spPr>
            <a:xfrm>
              <a:off x="2927679" y="5483141"/>
              <a:ext cx="0" cy="503757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38ECE40-388A-4342-8CCB-4AD1F60FBFC9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19" y="5483141"/>
              <a:ext cx="0" cy="503757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B9E8A6F-BC79-4F8C-A64F-A48F1B9B381E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19" y="5486212"/>
              <a:ext cx="911860" cy="0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사각형: 둥근 모서리 64">
              <a:extLst>
                <a:ext uri="{FF2B5EF4-FFF2-40B4-BE49-F238E27FC236}">
                  <a16:creationId xmlns:a16="http://schemas.microsoft.com/office/drawing/2014/main" id="{6AFFD91F-72C6-4D76-9E4A-CAD0B2F6744F}"/>
                </a:ext>
              </a:extLst>
            </p:cNvPr>
            <p:cNvSpPr/>
            <p:nvPr/>
          </p:nvSpPr>
          <p:spPr>
            <a:xfrm>
              <a:off x="1582412" y="5733806"/>
              <a:ext cx="865458" cy="48576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GIS</a:t>
              </a:r>
            </a:p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사업부</a:t>
              </a:r>
            </a:p>
          </p:txBody>
        </p:sp>
        <p:sp>
          <p:nvSpPr>
            <p:cNvPr id="30" name="사각형: 둥근 모서리 65">
              <a:extLst>
                <a:ext uri="{FF2B5EF4-FFF2-40B4-BE49-F238E27FC236}">
                  <a16:creationId xmlns:a16="http://schemas.microsoft.com/office/drawing/2014/main" id="{54E008BE-C1E6-44A8-B6DE-40366044EC4C}"/>
                </a:ext>
              </a:extLst>
            </p:cNvPr>
            <p:cNvSpPr/>
            <p:nvPr/>
          </p:nvSpPr>
          <p:spPr>
            <a:xfrm>
              <a:off x="2481519" y="5733806"/>
              <a:ext cx="999462" cy="48576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빅데이터</a:t>
              </a:r>
              <a:endParaRPr lang="en-US" altLang="ko-KR" sz="1100" dirty="0">
                <a:solidFill>
                  <a:srgbClr val="0088D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사업부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EC15B3A-DCFE-4DD6-A661-5B048E6BD710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71" y="4595370"/>
              <a:ext cx="0" cy="897188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67">
              <a:extLst>
                <a:ext uri="{FF2B5EF4-FFF2-40B4-BE49-F238E27FC236}">
                  <a16:creationId xmlns:a16="http://schemas.microsoft.com/office/drawing/2014/main" id="{441070A0-0FBD-4DEA-AB16-5CCB316397F4}"/>
                </a:ext>
              </a:extLst>
            </p:cNvPr>
            <p:cNvSpPr/>
            <p:nvPr/>
          </p:nvSpPr>
          <p:spPr>
            <a:xfrm>
              <a:off x="1943633" y="4774851"/>
              <a:ext cx="1003329" cy="485763"/>
            </a:xfrm>
            <a:prstGeom prst="roundRect">
              <a:avLst>
                <a:gd name="adj" fmla="val 50000"/>
              </a:avLst>
            </a:prstGeom>
            <a:solidFill>
              <a:srgbClr val="CFE9F6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솔루션</a:t>
              </a:r>
              <a:endParaRPr lang="en-US" altLang="ko-KR" sz="1100" dirty="0">
                <a:solidFill>
                  <a:srgbClr val="0088D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사업본부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CFAC7EA-C560-457F-A8E3-F4CCCE1506C3}"/>
                </a:ext>
              </a:extLst>
            </p:cNvPr>
            <p:cNvCxnSpPr>
              <a:cxnSpLocks/>
            </p:cNvCxnSpPr>
            <p:nvPr/>
          </p:nvCxnSpPr>
          <p:spPr>
            <a:xfrm>
              <a:off x="6655146" y="5483141"/>
              <a:ext cx="0" cy="503757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B606E80-4ED2-49C9-A496-6E77673663A5}"/>
                </a:ext>
              </a:extLst>
            </p:cNvPr>
            <p:cNvCxnSpPr>
              <a:cxnSpLocks/>
            </p:cNvCxnSpPr>
            <p:nvPr/>
          </p:nvCxnSpPr>
          <p:spPr>
            <a:xfrm>
              <a:off x="5763778" y="5483141"/>
              <a:ext cx="0" cy="503757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70">
              <a:extLst>
                <a:ext uri="{FF2B5EF4-FFF2-40B4-BE49-F238E27FC236}">
                  <a16:creationId xmlns:a16="http://schemas.microsoft.com/office/drawing/2014/main" id="{BB3D8641-B239-4FCF-9598-FA7AF1957DE8}"/>
                </a:ext>
              </a:extLst>
            </p:cNvPr>
            <p:cNvSpPr/>
            <p:nvPr/>
          </p:nvSpPr>
          <p:spPr>
            <a:xfrm>
              <a:off x="5331362" y="5733806"/>
              <a:ext cx="865458" cy="48576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R&amp;D</a:t>
              </a:r>
            </a:p>
            <a:p>
              <a:pPr algn="ctr"/>
              <a:r>
                <a:rPr lang="en-US" altLang="ko-KR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1</a:t>
              </a:r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팀</a:t>
              </a:r>
            </a:p>
          </p:txBody>
        </p:sp>
        <p:sp>
          <p:nvSpPr>
            <p:cNvPr id="36" name="사각형: 둥근 모서리 71">
              <a:extLst>
                <a:ext uri="{FF2B5EF4-FFF2-40B4-BE49-F238E27FC236}">
                  <a16:creationId xmlns:a16="http://schemas.microsoft.com/office/drawing/2014/main" id="{043872F7-5256-4ADA-ABB6-5A0CA0AE7CF0}"/>
                </a:ext>
              </a:extLst>
            </p:cNvPr>
            <p:cNvSpPr/>
            <p:nvPr/>
          </p:nvSpPr>
          <p:spPr>
            <a:xfrm>
              <a:off x="6227492" y="5733806"/>
              <a:ext cx="865458" cy="48576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R&amp;D</a:t>
              </a:r>
            </a:p>
            <a:p>
              <a:pPr algn="ctr"/>
              <a:r>
                <a:rPr lang="en-US" altLang="ko-KR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2</a:t>
              </a:r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팀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3EF2F4D-2998-40F1-BF71-0B8DDC729612}"/>
                </a:ext>
              </a:extLst>
            </p:cNvPr>
            <p:cNvCxnSpPr>
              <a:cxnSpLocks/>
            </p:cNvCxnSpPr>
            <p:nvPr/>
          </p:nvCxnSpPr>
          <p:spPr>
            <a:xfrm>
              <a:off x="5763778" y="5486212"/>
              <a:ext cx="896379" cy="0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1425736-99D6-4FD9-9DE4-3C2383DD5D7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017" y="4595370"/>
              <a:ext cx="0" cy="897188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74">
              <a:extLst>
                <a:ext uri="{FF2B5EF4-FFF2-40B4-BE49-F238E27FC236}">
                  <a16:creationId xmlns:a16="http://schemas.microsoft.com/office/drawing/2014/main" id="{D4B32096-D1C1-4DD9-B5B9-E51818D4C8F1}"/>
                </a:ext>
              </a:extLst>
            </p:cNvPr>
            <p:cNvSpPr/>
            <p:nvPr/>
          </p:nvSpPr>
          <p:spPr>
            <a:xfrm>
              <a:off x="5728836" y="4774851"/>
              <a:ext cx="1003329" cy="485763"/>
            </a:xfrm>
            <a:prstGeom prst="roundRect">
              <a:avLst>
                <a:gd name="adj" fmla="val 50000"/>
              </a:avLst>
            </a:prstGeom>
            <a:solidFill>
              <a:srgbClr val="CFE9F6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기술</a:t>
              </a:r>
              <a:endParaRPr lang="en-US" altLang="ko-KR" sz="1100" dirty="0">
                <a:solidFill>
                  <a:srgbClr val="0088D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연구소</a:t>
              </a:r>
            </a:p>
          </p:txBody>
        </p:sp>
        <p:sp>
          <p:nvSpPr>
            <p:cNvPr id="40" name="사각형: 둥근 모서리 76">
              <a:extLst>
                <a:ext uri="{FF2B5EF4-FFF2-40B4-BE49-F238E27FC236}">
                  <a16:creationId xmlns:a16="http://schemas.microsoft.com/office/drawing/2014/main" id="{A4DB4BE7-1ADB-4689-ADA1-5EE30D366BFB}"/>
                </a:ext>
              </a:extLst>
            </p:cNvPr>
            <p:cNvSpPr/>
            <p:nvPr/>
          </p:nvSpPr>
          <p:spPr>
            <a:xfrm>
              <a:off x="539749" y="5734770"/>
              <a:ext cx="1003329" cy="485763"/>
            </a:xfrm>
            <a:prstGeom prst="roundRect">
              <a:avLst>
                <a:gd name="adj" fmla="val 50000"/>
              </a:avLst>
            </a:prstGeom>
            <a:solidFill>
              <a:srgbClr val="CFE9F6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나주 지사</a:t>
              </a:r>
            </a:p>
          </p:txBody>
        </p:sp>
        <p:sp>
          <p:nvSpPr>
            <p:cNvPr id="41" name="사각형: 둥근 모서리 77">
              <a:extLst>
                <a:ext uri="{FF2B5EF4-FFF2-40B4-BE49-F238E27FC236}">
                  <a16:creationId xmlns:a16="http://schemas.microsoft.com/office/drawing/2014/main" id="{B6BFB307-7003-4AB3-919B-8D9E7758A1A5}"/>
                </a:ext>
              </a:extLst>
            </p:cNvPr>
            <p:cNvSpPr/>
            <p:nvPr/>
          </p:nvSpPr>
          <p:spPr>
            <a:xfrm>
              <a:off x="539749" y="6336321"/>
              <a:ext cx="1003329" cy="485763"/>
            </a:xfrm>
            <a:prstGeom prst="roundRect">
              <a:avLst>
                <a:gd name="adj" fmla="val 50000"/>
              </a:avLst>
            </a:prstGeom>
            <a:solidFill>
              <a:srgbClr val="CFE9F6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세종 지사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FEBC46D-1AFA-448F-8AFB-75F26EDBEE3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21" y="4595371"/>
              <a:ext cx="5196088" cy="0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80A6CF3-F262-4259-8EFB-926DA8920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34894" y="4595371"/>
              <a:ext cx="0" cy="665246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BA16E53-901B-4921-AAF1-C4BD346D4D04}"/>
                </a:ext>
              </a:extLst>
            </p:cNvPr>
            <p:cNvCxnSpPr>
              <a:cxnSpLocks/>
            </p:cNvCxnSpPr>
            <p:nvPr/>
          </p:nvCxnSpPr>
          <p:spPr>
            <a:xfrm>
              <a:off x="4405850" y="4595369"/>
              <a:ext cx="0" cy="897188"/>
            </a:xfrm>
            <a:prstGeom prst="line">
              <a:avLst/>
            </a:prstGeom>
            <a:ln>
              <a:solidFill>
                <a:srgbClr val="008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96">
              <a:extLst>
                <a:ext uri="{FF2B5EF4-FFF2-40B4-BE49-F238E27FC236}">
                  <a16:creationId xmlns:a16="http://schemas.microsoft.com/office/drawing/2014/main" id="{97271E01-6E85-4BAE-8198-EDEB7CB92888}"/>
                </a:ext>
              </a:extLst>
            </p:cNvPr>
            <p:cNvSpPr/>
            <p:nvPr/>
          </p:nvSpPr>
          <p:spPr>
            <a:xfrm>
              <a:off x="3887849" y="4774847"/>
              <a:ext cx="1003329" cy="485763"/>
            </a:xfrm>
            <a:prstGeom prst="roundRect">
              <a:avLst>
                <a:gd name="adj" fmla="val 50000"/>
              </a:avLst>
            </a:prstGeom>
            <a:solidFill>
              <a:srgbClr val="CFE9F6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컨설팅</a:t>
              </a:r>
              <a:endParaRPr lang="en-US" altLang="ko-KR" sz="1100" dirty="0">
                <a:solidFill>
                  <a:srgbClr val="0088D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사업본부</a:t>
              </a:r>
            </a:p>
          </p:txBody>
        </p:sp>
        <p:sp>
          <p:nvSpPr>
            <p:cNvPr id="46" name="사각형: 둥근 모서리 98">
              <a:extLst>
                <a:ext uri="{FF2B5EF4-FFF2-40B4-BE49-F238E27FC236}">
                  <a16:creationId xmlns:a16="http://schemas.microsoft.com/office/drawing/2014/main" id="{F4C17659-4045-4610-8A64-497E37AE623B}"/>
                </a:ext>
              </a:extLst>
            </p:cNvPr>
            <p:cNvSpPr/>
            <p:nvPr/>
          </p:nvSpPr>
          <p:spPr>
            <a:xfrm>
              <a:off x="539749" y="4774842"/>
              <a:ext cx="1003329" cy="485763"/>
            </a:xfrm>
            <a:prstGeom prst="roundRect">
              <a:avLst>
                <a:gd name="adj" fmla="val 50000"/>
              </a:avLst>
            </a:prstGeom>
            <a:solidFill>
              <a:srgbClr val="CFE9F6"/>
            </a:solidFill>
            <a:ln w="28575">
              <a:solidFill>
                <a:srgbClr val="008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영업</a:t>
              </a:r>
              <a:r>
                <a:rPr lang="en-US" altLang="ko-KR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마케팅</a:t>
              </a:r>
              <a:endParaRPr lang="en-US" altLang="ko-KR" sz="1100" dirty="0">
                <a:solidFill>
                  <a:srgbClr val="0088D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0088D1"/>
                  </a:solidFill>
                  <a:latin typeface="HY신명조" pitchFamily="18" charset="-127"/>
                  <a:ea typeface="HY신명조" pitchFamily="18" charset="-127"/>
                </a:rPr>
                <a:t>본부</a:t>
              </a:r>
            </a:p>
          </p:txBody>
        </p:sp>
      </p:grpSp>
      <p:grpSp>
        <p:nvGrpSpPr>
          <p:cNvPr id="54" name="그룹 5"/>
          <p:cNvGrpSpPr/>
          <p:nvPr/>
        </p:nvGrpSpPr>
        <p:grpSpPr>
          <a:xfrm>
            <a:off x="503238" y="6390023"/>
            <a:ext cx="6553200" cy="289185"/>
            <a:chOff x="636588" y="2795588"/>
            <a:chExt cx="6270625" cy="215900"/>
          </a:xfrm>
        </p:grpSpPr>
        <p:sp>
          <p:nvSpPr>
            <p:cNvPr id="55" name="모서리가 둥근 직사각형 54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본∙지사현황</a:t>
              </a:r>
            </a:p>
          </p:txBody>
        </p:sp>
        <p:pic>
          <p:nvPicPr>
            <p:cNvPr id="56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365421"/>
              </p:ext>
            </p:extLst>
          </p:nvPr>
        </p:nvGraphicFramePr>
        <p:xfrm>
          <a:off x="539750" y="6714059"/>
          <a:ext cx="6553200" cy="1692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소재지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규모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HY신명조" pitchFamily="18" charset="-127"/>
                          <a:ea typeface="HY신명조" pitchFamily="18" charset="-127"/>
                        </a:rPr>
                        <a:t>본사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서울특별시 송파구 법원로</a:t>
                      </a:r>
                      <a:r>
                        <a:rPr lang="en-US" altLang="ko-KR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11</a:t>
                      </a:r>
                      <a:r>
                        <a:rPr lang="ko-KR" altLang="en-US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길 </a:t>
                      </a:r>
                      <a:r>
                        <a:rPr lang="en-US" altLang="ko-KR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7, C</a:t>
                      </a:r>
                      <a:r>
                        <a:rPr lang="ko-KR" altLang="en-US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동 </a:t>
                      </a:r>
                      <a:r>
                        <a:rPr lang="en-US" altLang="ko-KR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11</a:t>
                      </a:r>
                      <a:r>
                        <a:rPr lang="ko-KR" altLang="en-US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층 </a:t>
                      </a:r>
                      <a:r>
                        <a:rPr lang="en-US" altLang="ko-KR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1105, 1106</a:t>
                      </a:r>
                      <a:r>
                        <a:rPr lang="ko-KR" altLang="en-US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호</a:t>
                      </a:r>
                      <a:r>
                        <a:rPr lang="en-US" altLang="ko-KR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문정동</a:t>
                      </a:r>
                      <a:r>
                        <a:rPr lang="en-US" altLang="ko-KR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문정현대지식산업센터</a:t>
                      </a:r>
                      <a:r>
                        <a:rPr lang="en-US" altLang="ko-KR" sz="1100" kern="1200" spc="-50" baseline="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1-2)</a:t>
                      </a:r>
                      <a:endParaRPr lang="ko-KR" altLang="en-US" sz="1100" kern="1200" spc="-50" baseline="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신명조" pitchFamily="18" charset="-127"/>
                          <a:ea typeface="HY신명조" pitchFamily="18" charset="-127"/>
                        </a:rPr>
                        <a:t>198 ㎡</a:t>
                      </a:r>
                      <a:endParaRPr lang="ko-KR" altLang="en-US" sz="11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HY신명조" pitchFamily="18" charset="-127"/>
                          <a:ea typeface="HY신명조" pitchFamily="18" charset="-127"/>
                        </a:rPr>
                        <a:t>나주지사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전남 나주시 우정로 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77, 113</a:t>
                      </a:r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동 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701</a:t>
                      </a:r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호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(</a:t>
                      </a:r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빛가람동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, </a:t>
                      </a:r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빛가람중흥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S-CLASS</a:t>
                      </a:r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센트럴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1</a:t>
                      </a:r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차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)</a:t>
                      </a:r>
                      <a:endParaRPr lang="ko-KR" altLang="en-US" sz="1100" spc="-50" baseline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신명조" pitchFamily="18" charset="-127"/>
                          <a:ea typeface="HY신명조" pitchFamily="18" charset="-127"/>
                        </a:rPr>
                        <a:t>-</a:t>
                      </a:r>
                      <a:endParaRPr lang="ko-KR" altLang="en-US" sz="11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HY신명조" pitchFamily="18" charset="-127"/>
                          <a:ea typeface="HY신명조" pitchFamily="18" charset="-127"/>
                        </a:rPr>
                        <a:t>세종지사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세종특별자치시 가름로 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232, 4</a:t>
                      </a:r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층 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B406</a:t>
                      </a:r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호 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(</a:t>
                      </a:r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어진동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, </a:t>
                      </a:r>
                      <a:r>
                        <a:rPr lang="ko-KR" altLang="en-US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세종비지니스센터</a:t>
                      </a:r>
                      <a:r>
                        <a:rPr lang="en-US" altLang="ko-KR" sz="1100" spc="-50" baseline="0" dirty="0">
                          <a:latin typeface="HY신명조" pitchFamily="18" charset="-127"/>
                          <a:ea typeface="HY신명조" pitchFamily="18" charset="-127"/>
                        </a:rPr>
                        <a:t>)</a:t>
                      </a:r>
                      <a:endParaRPr lang="ko-KR" altLang="en-US" sz="1100" spc="-50" baseline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신명조" pitchFamily="18" charset="-127"/>
                          <a:ea typeface="HY신명조" pitchFamily="18" charset="-127"/>
                        </a:rPr>
                        <a:t>-</a:t>
                      </a:r>
                      <a:endParaRPr lang="ko-KR" altLang="en-US" sz="11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7" name="그룹 5"/>
          <p:cNvGrpSpPr/>
          <p:nvPr/>
        </p:nvGrpSpPr>
        <p:grpSpPr>
          <a:xfrm>
            <a:off x="539750" y="8584965"/>
            <a:ext cx="6553200" cy="289185"/>
            <a:chOff x="636588" y="2795588"/>
            <a:chExt cx="6270625" cy="215900"/>
          </a:xfrm>
        </p:grpSpPr>
        <p:sp>
          <p:nvSpPr>
            <p:cNvPr id="58" name="모서리가 둥근 직사각형 5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조직별 인원현황</a:t>
              </a:r>
            </a:p>
          </p:txBody>
        </p:sp>
        <p:pic>
          <p:nvPicPr>
            <p:cNvPr id="5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64" name="직사각형 63"/>
          <p:cNvSpPr/>
          <p:nvPr/>
        </p:nvSpPr>
        <p:spPr>
          <a:xfrm>
            <a:off x="5256746" y="2716213"/>
            <a:ext cx="1836204" cy="361441"/>
          </a:xfrm>
          <a:prstGeom prst="rect">
            <a:avLst/>
          </a:prstGeom>
        </p:spPr>
        <p:txBody>
          <a:bodyPr wrap="square" lIns="0" tIns="0" rIns="72000" bIns="0" anchor="ctr">
            <a:noAutofit/>
          </a:bodyPr>
          <a:lstStyle/>
          <a:p>
            <a:pPr algn="r" eaLnBrk="0" latinLnBrk="0" hangingPunct="0">
              <a:spcAft>
                <a:spcPts val="300"/>
              </a:spcAft>
            </a:pPr>
            <a:r>
              <a:rPr lang="en-US" altLang="ko-KR" sz="1100" spc="-70" dirty="0">
                <a:latin typeface="HY신명조" pitchFamily="18" charset="-127"/>
                <a:ea typeface="HY신명조" pitchFamily="18" charset="-127"/>
              </a:rPr>
              <a:t>(2023</a:t>
            </a:r>
            <a:r>
              <a:rPr lang="ko-KR" altLang="en-US" sz="1100" spc="-70" dirty="0">
                <a:latin typeface="HY신명조" pitchFamily="18" charset="-127"/>
                <a:ea typeface="HY신명조" pitchFamily="18" charset="-127"/>
              </a:rPr>
              <a:t>년 </a:t>
            </a:r>
            <a:r>
              <a:rPr lang="en-US" altLang="ko-KR" sz="1100" spc="-70" dirty="0">
                <a:latin typeface="HY신명조" pitchFamily="18" charset="-127"/>
                <a:ea typeface="HY신명조" pitchFamily="18" charset="-127"/>
              </a:rPr>
              <a:t>09</a:t>
            </a:r>
            <a:r>
              <a:rPr lang="ko-KR" altLang="en-US" sz="1100" spc="-70" dirty="0">
                <a:latin typeface="HY신명조" pitchFamily="18" charset="-127"/>
                <a:ea typeface="HY신명조" pitchFamily="18" charset="-127"/>
              </a:rPr>
              <a:t>월</a:t>
            </a:r>
            <a:r>
              <a:rPr lang="en-US" altLang="ko-KR" sz="11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100" spc="-70" dirty="0">
                <a:latin typeface="HY신명조" pitchFamily="18" charset="-127"/>
                <a:ea typeface="HY신명조" pitchFamily="18" charset="-127"/>
              </a:rPr>
              <a:t>현재</a:t>
            </a:r>
            <a:r>
              <a:rPr lang="en-US" altLang="ko-KR" sz="1100" spc="-70" dirty="0"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algn="r" eaLnBrk="0" latinLnBrk="0" hangingPunct="0">
              <a:spcAft>
                <a:spcPts val="300"/>
              </a:spcAft>
            </a:pPr>
            <a:r>
              <a:rPr lang="en-US" altLang="ko-KR" sz="1100" spc="-70" dirty="0"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100" spc="-70" dirty="0">
                <a:latin typeface="HY신명조" pitchFamily="18" charset="-127"/>
                <a:ea typeface="HY신명조" pitchFamily="18" charset="-127"/>
              </a:rPr>
              <a:t>지사</a:t>
            </a:r>
            <a:r>
              <a:rPr lang="en-US" altLang="ko-KR" sz="1100" spc="-70" dirty="0">
                <a:latin typeface="HY신명조" pitchFamily="18" charset="-127"/>
                <a:ea typeface="HY신명조" pitchFamily="18" charset="-127"/>
              </a:rPr>
              <a:t>, 4</a:t>
            </a:r>
            <a:r>
              <a:rPr lang="ko-KR" altLang="en-US" sz="1100" spc="-70" dirty="0">
                <a:latin typeface="HY신명조" pitchFamily="18" charset="-127"/>
                <a:ea typeface="HY신명조" pitchFamily="18" charset="-127"/>
              </a:rPr>
              <a:t>본부</a:t>
            </a:r>
            <a:r>
              <a:rPr lang="en-US" altLang="ko-KR" sz="1100" spc="-70" dirty="0">
                <a:latin typeface="HY신명조" pitchFamily="18" charset="-127"/>
                <a:ea typeface="HY신명조" pitchFamily="18" charset="-127"/>
              </a:rPr>
              <a:t>, 5</a:t>
            </a:r>
            <a:r>
              <a:rPr lang="ko-KR" altLang="en-US" sz="1100" spc="-70" dirty="0">
                <a:latin typeface="HY신명조" pitchFamily="18" charset="-127"/>
                <a:ea typeface="HY신명조" pitchFamily="18" charset="-127"/>
              </a:rPr>
              <a:t>부</a:t>
            </a:r>
            <a:r>
              <a:rPr lang="en-US" altLang="ko-KR" sz="1100" spc="-70" dirty="0">
                <a:latin typeface="HY신명조" pitchFamily="18" charset="-127"/>
                <a:ea typeface="HY신명조" pitchFamily="18" charset="-127"/>
              </a:rPr>
              <a:t>, 2</a:t>
            </a:r>
            <a:r>
              <a:rPr lang="ko-KR" altLang="en-US" sz="1100" spc="-70" dirty="0">
                <a:latin typeface="HY신명조" pitchFamily="18" charset="-127"/>
                <a:ea typeface="HY신명조" pitchFamily="18" charset="-127"/>
              </a:rPr>
              <a:t>팀</a:t>
            </a:r>
            <a:r>
              <a:rPr lang="en-US" altLang="ko-KR" sz="1100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100" spc="-70" dirty="0">
                <a:latin typeface="HY신명조" pitchFamily="18" charset="-127"/>
                <a:ea typeface="HY신명조" pitchFamily="18" charset="-127"/>
              </a:rPr>
              <a:t>기타</a:t>
            </a:r>
            <a:r>
              <a:rPr lang="en-US" altLang="ko-KR" sz="1100" spc="-70" dirty="0">
                <a:latin typeface="HY신명조" pitchFamily="18" charset="-127"/>
                <a:ea typeface="HY신명조" pitchFamily="18" charset="-127"/>
              </a:rPr>
              <a:t>1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5978793" y="85256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Ⅱ.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일반 현황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회사 연혁 및 개요 </a:t>
            </a:r>
            <a:r>
              <a:rPr lang="ko-KR" altLang="en-US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다</a:t>
            </a:r>
            <a:r>
              <a:rPr lang="en-US" altLang="ko-KR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 수행 조직 체계 </a:t>
            </a:r>
            <a:endParaRPr lang="en-US" altLang="ko-KR" sz="14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53407" y="1279197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본 사업 </a:t>
            </a:r>
            <a:r>
              <a:rPr lang="ko-KR" altLang="en-US" sz="1200" spc="-100" dirty="0" err="1">
                <a:latin typeface="HY신명조" pitchFamily="18" charset="-127"/>
                <a:ea typeface="HY신명조" pitchFamily="18" charset="-127"/>
              </a:rPr>
              <a:t>투입인력은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K-GIS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와 연계한 응용서비스를 개발 또는 사업수행을 경험한 인력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이며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설비 경로</a:t>
            </a:r>
            <a:r>
              <a:rPr lang="ko-KR" altLang="en-US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분야 전문 컨설턴트는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한국전력공사 배전업무를 다년간 경험한 인력 등</a:t>
            </a:r>
            <a:endParaRPr lang="en-US" altLang="ko-KR" sz="1200" b="1" spc="-100" dirty="0">
              <a:solidFill>
                <a:srgbClr val="0000FF"/>
              </a:solidFill>
              <a:latin typeface="HY신명조" pitchFamily="18" charset="-127"/>
              <a:ea typeface="HY신명조" pitchFamily="18" charset="-127"/>
            </a:endParaRPr>
          </a:p>
          <a:p>
            <a:pPr>
              <a:spcAft>
                <a:spcPts val="0"/>
              </a:spcAft>
            </a:pP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전문 기술을 보유한 인력</a:t>
            </a:r>
            <a:r>
              <a:rPr lang="ko-KR" altLang="en-US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입니다</a:t>
            </a:r>
            <a:r>
              <a:rPr lang="en-US" altLang="ko-KR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.</a:t>
            </a:r>
            <a:endParaRPr lang="ko-KR" altLang="en-US" sz="1200" spc="-100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44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45" name="모서리가 둥근 직사각형 44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사업 수행 조직 체계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별첨 참조 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: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관련 증명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46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40883"/>
              </p:ext>
            </p:extLst>
          </p:nvPr>
        </p:nvGraphicFramePr>
        <p:xfrm>
          <a:off x="539751" y="7218369"/>
          <a:ext cx="6553200" cy="2698744"/>
        </p:xfrm>
        <a:graphic>
          <a:graphicData uri="http://schemas.openxmlformats.org/drawingml/2006/table">
            <a:tbl>
              <a:tblPr/>
              <a:tblGrid>
                <a:gridCol w="1259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404">
                <a:tc>
                  <a:txBody>
                    <a:bodyPr/>
                    <a:lstStyle/>
                    <a:p>
                      <a:pPr marL="0" marR="0" lvl="0" indent="0" algn="ctr" defTabSz="8080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kern="1200" spc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자질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80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kern="1200" spc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80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kern="1200" spc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2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한전전력공사 배전설계 업무</a:t>
                      </a:r>
                      <a:br>
                        <a:rPr lang="en-US" altLang="ko-KR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</a:b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이해와 경험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각 시스템의 업무절차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업무프로세스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 등의 업무 이해와 개발 경험을 보유한 인력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전력분야 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GIS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엔진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(K-GIS)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 경험인력</a:t>
                      </a:r>
                      <a:endParaRPr lang="en-US" altLang="ko-KR" sz="10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한국전력공사 업무경험자</a:t>
                      </a:r>
                      <a:endParaRPr lang="en-US" altLang="ko-KR" sz="10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모바일 </a:t>
                      </a:r>
                      <a:r>
                        <a:rPr lang="ko-KR" altLang="en-US" sz="1000" kern="1200" spc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배전설계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개발 경험자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자발적 협력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요구사항에 대해 적극 대응할 수 있는 성실성을 보유한 인력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성실성이 입증된 전문 인력투입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6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비상상황</a:t>
                      </a:r>
                      <a:br>
                        <a:rPr lang="en-US" altLang="ko-KR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</a:b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대처능력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 프레임워크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개발언어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시스템환경 등을 가장 잘 이해하고 있는 전문가를 보유하고 있어야 하며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실증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시범 단계의 다양한 형태의 비정상적 이슈에 즉시 대응 가능한 인력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실증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운영환경에 적응되어 있지 않을 경우 비상상황에 대처 불가능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8" name="그룹 65"/>
          <p:cNvGrpSpPr/>
          <p:nvPr/>
        </p:nvGrpSpPr>
        <p:grpSpPr>
          <a:xfrm>
            <a:off x="539750" y="6606046"/>
            <a:ext cx="6553200" cy="504000"/>
            <a:chOff x="2124075" y="6643119"/>
            <a:chExt cx="5040000" cy="504000"/>
          </a:xfrm>
        </p:grpSpPr>
        <p:sp>
          <p:nvSpPr>
            <p:cNvPr id="49" name="직사각형 48"/>
            <p:cNvSpPr/>
            <p:nvPr/>
          </p:nvSpPr>
          <p:spPr>
            <a:xfrm>
              <a:off x="2124075" y="6643119"/>
              <a:ext cx="1440000" cy="504000"/>
            </a:xfrm>
            <a:prstGeom prst="rect">
              <a:avLst/>
            </a:prstGeom>
            <a:solidFill>
              <a:srgbClr val="65B2E8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 latinLnBrk="0">
                <a:spcAft>
                  <a:spcPts val="240"/>
                </a:spcAft>
              </a:pPr>
              <a:r>
                <a:rPr lang="en-US" altLang="ko-KR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KEPCO</a:t>
              </a:r>
              <a:r>
                <a:rPr lang="ko-KR" altLang="en-US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 배전계통 운영업무 이해와 경험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924076" y="6643119"/>
              <a:ext cx="1440000" cy="504000"/>
            </a:xfrm>
            <a:prstGeom prst="rect">
              <a:avLst/>
            </a:prstGeom>
            <a:solidFill>
              <a:srgbClr val="2693E0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 latinLnBrk="0">
                <a:spcAft>
                  <a:spcPts val="240"/>
                </a:spcAft>
              </a:pPr>
              <a:r>
                <a:rPr lang="ko-KR" altLang="en-US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자발적 협력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724075" y="6643119"/>
              <a:ext cx="1440000" cy="504000"/>
            </a:xfrm>
            <a:prstGeom prst="rect">
              <a:avLst/>
            </a:prstGeom>
            <a:solidFill>
              <a:srgbClr val="0C63A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 latinLnBrk="0">
                <a:spcAft>
                  <a:spcPts val="240"/>
                </a:spcAft>
              </a:pPr>
              <a:r>
                <a:rPr lang="ko-KR" altLang="en-US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비상상황</a:t>
              </a:r>
              <a:br>
                <a:rPr lang="ko-KR" altLang="en-US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대처능력</a:t>
              </a:r>
            </a:p>
          </p:txBody>
        </p:sp>
        <p:sp>
          <p:nvSpPr>
            <p:cNvPr id="52" name="오른쪽 화살표 51"/>
            <p:cNvSpPr/>
            <p:nvPr/>
          </p:nvSpPr>
          <p:spPr bwMode="auto">
            <a:xfrm>
              <a:off x="3588772" y="6762161"/>
              <a:ext cx="310607" cy="265917"/>
            </a:xfrm>
            <a:prstGeom prst="rightArrow">
              <a:avLst/>
            </a:prstGeom>
            <a:gradFill>
              <a:gsLst>
                <a:gs pos="23000">
                  <a:schemeClr val="tx1">
                    <a:lumMod val="50000"/>
                    <a:lumOff val="50000"/>
                  </a:schemeClr>
                </a:gs>
                <a:gs pos="77000">
                  <a:schemeClr val="bg1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dirty="0">
                <a:solidFill>
                  <a:prstClr val="white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53" name="오른쪽 화살표 52"/>
            <p:cNvSpPr/>
            <p:nvPr/>
          </p:nvSpPr>
          <p:spPr bwMode="auto">
            <a:xfrm>
              <a:off x="5388773" y="6762161"/>
              <a:ext cx="310607" cy="265917"/>
            </a:xfrm>
            <a:prstGeom prst="rightArrow">
              <a:avLst/>
            </a:prstGeom>
            <a:gradFill>
              <a:gsLst>
                <a:gs pos="23000">
                  <a:schemeClr val="tx1">
                    <a:lumMod val="50000"/>
                    <a:lumOff val="50000"/>
                  </a:schemeClr>
                </a:gs>
                <a:gs pos="77000">
                  <a:schemeClr val="bg1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dirty="0">
                <a:solidFill>
                  <a:prstClr val="white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sp>
        <p:nvSpPr>
          <p:cNvPr id="54" name="양쪽 모서리가 둥근 사각형 137"/>
          <p:cNvSpPr/>
          <p:nvPr/>
        </p:nvSpPr>
        <p:spPr bwMode="auto">
          <a:xfrm>
            <a:off x="4935219" y="4110254"/>
            <a:ext cx="1730179" cy="284148"/>
          </a:xfrm>
          <a:prstGeom prst="rect">
            <a:avLst/>
          </a:prstGeom>
          <a:gradFill>
            <a:gsLst>
              <a:gs pos="0">
                <a:srgbClr val="2693E0"/>
              </a:gs>
              <a:gs pos="100000">
                <a:srgbClr val="5890D6"/>
              </a:gs>
            </a:gsLst>
            <a:lin ang="5400000" scaled="0"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</a:pPr>
            <a:r>
              <a:rPr lang="ko-KR" altLang="en-US" sz="1100" b="1" kern="0" spc="-7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기술자문</a:t>
            </a:r>
          </a:p>
        </p:txBody>
      </p:sp>
      <p:sp>
        <p:nvSpPr>
          <p:cNvPr id="55" name="양쪽 모서리가 둥근 사각형 138"/>
          <p:cNvSpPr/>
          <p:nvPr/>
        </p:nvSpPr>
        <p:spPr bwMode="auto">
          <a:xfrm>
            <a:off x="2729223" y="3661706"/>
            <a:ext cx="1897200" cy="284148"/>
          </a:xfrm>
          <a:prstGeom prst="rect">
            <a:avLst/>
          </a:prstGeom>
          <a:gradFill>
            <a:gsLst>
              <a:gs pos="0">
                <a:srgbClr val="0C63AF"/>
              </a:gs>
              <a:gs pos="100000">
                <a:srgbClr val="2693E0"/>
              </a:gs>
            </a:gsLst>
            <a:lin ang="5400000" scaled="0"/>
          </a:gra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66189" algn="ctr" latinLnBrk="0">
              <a:spcAft>
                <a:spcPts val="220"/>
              </a:spcAft>
            </a:pPr>
            <a:r>
              <a: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사업관리자</a:t>
            </a:r>
            <a:r>
              <a:rPr lang="en-US" altLang="ko-KR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(PM)</a:t>
            </a:r>
            <a:endParaRPr lang="ko-KR" altLang="en-US" sz="1100" b="1" kern="0" dirty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3764755" y="5010065"/>
            <a:ext cx="3327790" cy="909535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39750" y="5010064"/>
            <a:ext cx="3132187" cy="909536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r>
              <a:rPr lang="en-US" altLang="ko-KR" sz="1100" b="1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 </a:t>
            </a:r>
            <a:endParaRPr lang="ko-KR" altLang="en-US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934508" y="4375514"/>
            <a:ext cx="1731600" cy="36957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algn="ctr" latinLnBrk="0">
              <a:buClr>
                <a:srgbClr val="4F81BD"/>
              </a:buClr>
            </a:pP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한국전력공사 출신</a:t>
            </a:r>
            <a:endParaRPr lang="en-US" altLang="ko-KR" sz="1100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배전업무 전문가 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인</a:t>
            </a:r>
          </a:p>
        </p:txBody>
      </p:sp>
      <p:cxnSp>
        <p:nvCxnSpPr>
          <p:cNvPr id="60" name="꺾인 연결선 62"/>
          <p:cNvCxnSpPr>
            <a:endCxn id="61" idx="2"/>
          </p:cNvCxnSpPr>
          <p:nvPr/>
        </p:nvCxnSpPr>
        <p:spPr>
          <a:xfrm rot="10800000">
            <a:off x="3677824" y="4214222"/>
            <a:ext cx="1256693" cy="243582"/>
          </a:xfrm>
          <a:prstGeom prst="bentConnector2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61" name="직사각형 60"/>
          <p:cNvSpPr/>
          <p:nvPr/>
        </p:nvSpPr>
        <p:spPr bwMode="auto">
          <a:xfrm>
            <a:off x="2729223" y="3928946"/>
            <a:ext cx="1897200" cy="28527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Tx/>
              <a:buNone/>
              <a:tabLst/>
              <a:defRPr/>
            </a:pP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강민호 차장</a:t>
            </a:r>
            <a:endParaRPr lang="en-US" altLang="ko-KR" sz="1100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</p:txBody>
      </p:sp>
      <p:cxnSp>
        <p:nvCxnSpPr>
          <p:cNvPr id="62" name="꺾인 연결선 61"/>
          <p:cNvCxnSpPr>
            <a:stCxn id="57" idx="0"/>
            <a:endCxn id="61" idx="2"/>
          </p:cNvCxnSpPr>
          <p:nvPr/>
        </p:nvCxnSpPr>
        <p:spPr>
          <a:xfrm rot="5400000" flipH="1" flipV="1">
            <a:off x="2493912" y="3826154"/>
            <a:ext cx="795842" cy="1571979"/>
          </a:xfrm>
          <a:prstGeom prst="bentConnector3">
            <a:avLst>
              <a:gd name="adj1" fmla="val 18882"/>
            </a:avLst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63" name="직사각형 62"/>
          <p:cNvSpPr/>
          <p:nvPr/>
        </p:nvSpPr>
        <p:spPr bwMode="auto">
          <a:xfrm>
            <a:off x="602354" y="5355624"/>
            <a:ext cx="2997464" cy="487112"/>
          </a:xfrm>
          <a:prstGeom prst="rect">
            <a:avLst/>
          </a:prstGeom>
          <a:solidFill>
            <a:schemeClr val="bg1"/>
          </a:solidFill>
          <a:ln w="6350" algn="ctr">
            <a:noFill/>
            <a:prstDash val="sysDot"/>
            <a:round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marL="177800" latinLnBrk="0"/>
            <a:endParaRPr lang="en-US" altLang="ko-KR" sz="1100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3820032" y="5355624"/>
            <a:ext cx="3203067" cy="487112"/>
          </a:xfrm>
          <a:prstGeom prst="rect">
            <a:avLst/>
          </a:prstGeom>
          <a:solidFill>
            <a:schemeClr val="bg1"/>
          </a:solidFill>
          <a:ln w="6350" algn="ctr">
            <a:noFill/>
            <a:prstDash val="sysDot"/>
            <a:round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marL="355600" latinLnBrk="0"/>
            <a:r>
              <a:rPr kumimoji="1"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     이동호 연구소장</a:t>
            </a:r>
            <a:endParaRPr kumimoji="1" lang="en-US" altLang="ko-KR" sz="1100" spc="-5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355600" latinLnBrk="0"/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     이승우 주임</a:t>
            </a:r>
            <a:r>
              <a: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(AI </a:t>
            </a: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분야 학위전공</a:t>
            </a:r>
            <a:r>
              <a: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kumimoji="1" lang="en-US" altLang="ko-KR" sz="1100" spc="-5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cxnSp>
        <p:nvCxnSpPr>
          <p:cNvPr id="66" name="꺾인 연결선 65"/>
          <p:cNvCxnSpPr>
            <a:stCxn id="56" idx="0"/>
            <a:endCxn id="61" idx="2"/>
          </p:cNvCxnSpPr>
          <p:nvPr/>
        </p:nvCxnSpPr>
        <p:spPr>
          <a:xfrm rot="16200000" flipV="1">
            <a:off x="4155316" y="3736730"/>
            <a:ext cx="795843" cy="1750827"/>
          </a:xfrm>
          <a:prstGeom prst="bentConnector3">
            <a:avLst>
              <a:gd name="adj1" fmla="val 18882"/>
            </a:avLst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72" name="직사각형 71"/>
          <p:cNvSpPr/>
          <p:nvPr/>
        </p:nvSpPr>
        <p:spPr bwMode="auto">
          <a:xfrm>
            <a:off x="553079" y="5010065"/>
            <a:ext cx="3116595" cy="264979"/>
          </a:xfrm>
          <a:prstGeom prst="rect">
            <a:avLst/>
          </a:prstGeom>
          <a:gradFill>
            <a:gsLst>
              <a:gs pos="0">
                <a:srgbClr val="2693E0"/>
              </a:gs>
              <a:gs pos="100000">
                <a:srgbClr val="5890D6"/>
              </a:gs>
            </a:gsLst>
            <a:lin ang="5400000" scaled="0"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latinLnBrk="0">
              <a:spcAft>
                <a:spcPts val="240"/>
              </a:spcAft>
            </a:pPr>
            <a:r>
              <a:rPr lang="ko-KR" altLang="en-US" sz="1100" b="1" kern="0" spc="-7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개발 부문</a:t>
            </a:r>
          </a:p>
        </p:txBody>
      </p:sp>
      <p:sp>
        <p:nvSpPr>
          <p:cNvPr id="73" name="직사각형 72"/>
          <p:cNvSpPr/>
          <p:nvPr/>
        </p:nvSpPr>
        <p:spPr bwMode="auto">
          <a:xfrm>
            <a:off x="3764755" y="5010065"/>
            <a:ext cx="3322055" cy="260518"/>
          </a:xfrm>
          <a:prstGeom prst="rect">
            <a:avLst/>
          </a:prstGeom>
          <a:gradFill>
            <a:gsLst>
              <a:gs pos="0">
                <a:srgbClr val="2693E0"/>
              </a:gs>
              <a:gs pos="100000">
                <a:srgbClr val="5890D6"/>
              </a:gs>
            </a:gsLst>
            <a:lin ang="5400000" scaled="0"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</a:pPr>
            <a:r>
              <a:rPr lang="en-US" altLang="ko-KR" sz="1100" b="1" kern="0" spc="-7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AI </a:t>
            </a:r>
            <a:r>
              <a:rPr lang="ko-KR" altLang="en-US" sz="1100" b="1" kern="0" spc="-7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및 컨설팅 </a:t>
            </a:r>
            <a:r>
              <a:rPr lang="ko-KR" altLang="en-US" sz="1100" b="1" kern="0" spc="-7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부문</a:t>
            </a:r>
          </a:p>
        </p:txBody>
      </p:sp>
      <p:pic>
        <p:nvPicPr>
          <p:cNvPr id="85" name="Picture 63" descr="1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2839023" y="2812001"/>
            <a:ext cx="655571" cy="53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양쪽 모서리가 둥근 사각형 138"/>
          <p:cNvSpPr/>
          <p:nvPr/>
        </p:nvSpPr>
        <p:spPr bwMode="auto">
          <a:xfrm>
            <a:off x="2729030" y="2752725"/>
            <a:ext cx="1897586" cy="284148"/>
          </a:xfrm>
          <a:prstGeom prst="rect">
            <a:avLst/>
          </a:prstGeom>
          <a:gradFill>
            <a:gsLst>
              <a:gs pos="0">
                <a:srgbClr val="0C63AF"/>
              </a:gs>
              <a:gs pos="100000">
                <a:srgbClr val="2693E0"/>
              </a:gs>
            </a:gsLst>
            <a:lin ang="5400000" scaled="0"/>
          </a:gra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66189" algn="ctr" latinLnBrk="0">
              <a:spcAft>
                <a:spcPts val="220"/>
              </a:spcAft>
            </a:pPr>
            <a:r>
              <a: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용역책임자</a:t>
            </a:r>
          </a:p>
        </p:txBody>
      </p:sp>
      <p:cxnSp>
        <p:nvCxnSpPr>
          <p:cNvPr id="90" name="꺾인 연결선 22"/>
          <p:cNvCxnSpPr/>
          <p:nvPr/>
        </p:nvCxnSpPr>
        <p:spPr bwMode="auto">
          <a:xfrm>
            <a:off x="3742946" y="3268233"/>
            <a:ext cx="1" cy="66452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직사각형 95"/>
          <p:cNvSpPr/>
          <p:nvPr/>
        </p:nvSpPr>
        <p:spPr bwMode="auto">
          <a:xfrm>
            <a:off x="2729223" y="3019964"/>
            <a:ext cx="1897200" cy="28527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Tx/>
              <a:buNone/>
              <a:tabLst/>
              <a:defRPr/>
            </a:pP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총괄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대표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이사</a:t>
            </a:r>
            <a:endParaRPr lang="en-US" altLang="ko-KR" sz="1100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539750" y="6210002"/>
            <a:ext cx="6553200" cy="289185"/>
            <a:chOff x="636588" y="2795588"/>
            <a:chExt cx="6270625" cy="215900"/>
          </a:xfrm>
        </p:grpSpPr>
        <p:sp>
          <p:nvSpPr>
            <p:cNvPr id="99" name="모서리가 둥근 직사각형 98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투입인력의 자질</a:t>
              </a:r>
            </a:p>
          </p:txBody>
        </p:sp>
        <p:pic>
          <p:nvPicPr>
            <p:cNvPr id="100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03" name="양쪽 모서리가 둥근 사각형 137"/>
          <p:cNvSpPr/>
          <p:nvPr/>
        </p:nvSpPr>
        <p:spPr bwMode="auto">
          <a:xfrm>
            <a:off x="4935212" y="3162902"/>
            <a:ext cx="1730179" cy="284148"/>
          </a:xfrm>
          <a:prstGeom prst="rect">
            <a:avLst/>
          </a:prstGeom>
          <a:gradFill>
            <a:gsLst>
              <a:gs pos="0">
                <a:srgbClr val="2693E0"/>
              </a:gs>
              <a:gs pos="100000">
                <a:srgbClr val="5890D6"/>
              </a:gs>
            </a:gsLst>
            <a:lin ang="5400000" scaled="0"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</a:pPr>
            <a:r>
              <a:rPr lang="ko-KR" altLang="en-US" sz="1100" b="1" kern="0" spc="-7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사업관리 책임자</a:t>
            </a:r>
          </a:p>
        </p:txBody>
      </p:sp>
      <p:sp>
        <p:nvSpPr>
          <p:cNvPr id="104" name="직사각형 103"/>
          <p:cNvSpPr/>
          <p:nvPr/>
        </p:nvSpPr>
        <p:spPr bwMode="auto">
          <a:xfrm>
            <a:off x="4934501" y="3428162"/>
            <a:ext cx="1731600" cy="36957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algn="ctr" latinLnBrk="0">
              <a:buClr>
                <a:srgbClr val="4F81BD"/>
              </a:buClr>
            </a:pPr>
            <a:r>
              <a:rPr lang="ko-KR" altLang="en-US" sz="1100" kern="0" dirty="0" err="1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석용욱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 상무</a:t>
            </a:r>
          </a:p>
        </p:txBody>
      </p:sp>
      <p:cxnSp>
        <p:nvCxnSpPr>
          <p:cNvPr id="105" name="꺾인 연결선 62"/>
          <p:cNvCxnSpPr>
            <a:endCxn id="96" idx="2"/>
          </p:cNvCxnSpPr>
          <p:nvPr/>
        </p:nvCxnSpPr>
        <p:spPr>
          <a:xfrm rot="10800000">
            <a:off x="3677823" y="3305240"/>
            <a:ext cx="1256692" cy="205214"/>
          </a:xfrm>
          <a:prstGeom prst="bentConnector2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3B657CD-7D59-0B9E-6107-6F2EC46827E1}"/>
              </a:ext>
            </a:extLst>
          </p:cNvPr>
          <p:cNvSpPr txBox="1"/>
          <p:nvPr/>
        </p:nvSpPr>
        <p:spPr>
          <a:xfrm>
            <a:off x="439302" y="5389024"/>
            <a:ext cx="32303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atinLnBrk="0"/>
            <a:r>
              <a:rPr lang="ko-KR" altLang="en-US" sz="1100" kern="0" dirty="0" err="1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백나윤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 사원 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모바일 배전설계 사업수행경험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177800" latinLnBrk="0"/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백승훈 대리 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(K-GIS 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사업수행경험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endParaRPr lang="ko-KR" altLang="en-US" sz="1100" dirty="0"/>
          </a:p>
        </p:txBody>
      </p:sp>
      <p:cxnSp>
        <p:nvCxnSpPr>
          <p:cNvPr id="8" name="직선 연결선 7"/>
          <p:cNvCxnSpPr>
            <a:stCxn id="96" idx="2"/>
            <a:endCxn id="55" idx="0"/>
          </p:cNvCxnSpPr>
          <p:nvPr/>
        </p:nvCxnSpPr>
        <p:spPr>
          <a:xfrm>
            <a:off x="3677823" y="3305240"/>
            <a:ext cx="0" cy="356466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978793" y="85256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Ⅱ.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일반 현황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342" y="8325109"/>
            <a:ext cx="945386" cy="1413285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5978793" y="85256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Ⅱ.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일반 현황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553407" y="1185121"/>
            <a:ext cx="5467730" cy="738664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algn="just" eaLnBrk="0" latinLnBrk="0" hangingPunct="0">
              <a:spcAft>
                <a:spcPts val="3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2013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년 설립 이후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자체 개발한 전력계통해석 패키지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GIS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엔진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빅데이터 플랫폼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GPU DB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솔루션의 안정된 기술력을 인정받아 지속적으로 공공과 민간분야에서 사업을 확장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하고 있으며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꾸준한 매출 증대로 공간정보 분야 선도적 입지를 공고히 하고 있습니다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52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53" name="모서리가 둥근 직사각형 52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자본금 및 매출액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최근 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3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년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54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57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339539"/>
              </p:ext>
            </p:extLst>
          </p:nvPr>
        </p:nvGraphicFramePr>
        <p:xfrm>
          <a:off x="539750" y="2752720"/>
          <a:ext cx="6553199" cy="4681413"/>
        </p:xfrm>
        <a:graphic>
          <a:graphicData uri="http://schemas.openxmlformats.org/drawingml/2006/table">
            <a:tbl>
              <a:tblPr/>
              <a:tblGrid>
                <a:gridCol w="624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9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9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9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58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BA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2020</a:t>
                      </a:r>
                      <a:r>
                        <a:rPr lang="ko-KR" altLang="en-US" sz="11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년</a:t>
                      </a: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BA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2021</a:t>
                      </a:r>
                      <a:r>
                        <a:rPr lang="ko-KR" altLang="en-US" sz="11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년</a:t>
                      </a: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BA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2022</a:t>
                      </a:r>
                      <a:r>
                        <a:rPr lang="ko-KR" altLang="en-US" sz="11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년</a:t>
                      </a: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BA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58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자본금</a:t>
                      </a:r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150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150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150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583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매</a:t>
                      </a:r>
                      <a:endParaRPr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출</a:t>
                      </a:r>
                      <a:endParaRPr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액</a:t>
                      </a:r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컨설팅 부문</a:t>
                      </a: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BPR/ISP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5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전략컨설팅</a:t>
                      </a: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5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보안컨설팅</a:t>
                      </a: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5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감리</a:t>
                      </a: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5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기타</a:t>
                      </a: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5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개발부문</a:t>
                      </a: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3,004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3,301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2,495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5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산돌고딕 L" pitchFamily="18" charset="-127"/>
                        <a:ea typeface="산돌고딕 L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교육부문</a:t>
                      </a: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5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산돌고딕 L" pitchFamily="18" charset="-127"/>
                        <a:ea typeface="산돌고딕 L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기타부문</a:t>
                      </a: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-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58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합계</a:t>
                      </a:r>
                    </a:p>
                  </a:txBody>
                  <a:tcPr marL="91433" marR="91433" marT="45889" marB="45889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BA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3,154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BA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3,451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BA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2,645</a:t>
                      </a:r>
                      <a:endParaRPr lang="ko-KR" altLang="en-US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1433" marR="91433" marT="45889" marB="4588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BA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2" name="Text Box 21"/>
          <p:cNvSpPr txBox="1">
            <a:spLocks noChangeArrowheads="1"/>
          </p:cNvSpPr>
          <p:nvPr/>
        </p:nvSpPr>
        <p:spPr bwMode="auto">
          <a:xfrm>
            <a:off x="5689067" y="2563726"/>
            <a:ext cx="140388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/>
          <a:p>
            <a:pPr marL="182563" indent="-182563" algn="r">
              <a:spcBef>
                <a:spcPts val="0"/>
              </a:spcBef>
              <a:spcAft>
                <a:spcPts val="400"/>
              </a:spcAft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단위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백만원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68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경영 상태</a:t>
            </a:r>
            <a:endParaRPr lang="en-US" altLang="ko-KR" sz="14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23653" y="8330143"/>
            <a:ext cx="6411844" cy="1420317"/>
            <a:chOff x="7976763" y="1076451"/>
            <a:chExt cx="6085310" cy="117429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1E9E328-A91A-4768-9DE0-47CE828333B5}"/>
                </a:ext>
              </a:extLst>
            </p:cNvPr>
            <p:cNvGrpSpPr/>
            <p:nvPr/>
          </p:nvGrpSpPr>
          <p:grpSpPr>
            <a:xfrm>
              <a:off x="7976763" y="1149688"/>
              <a:ext cx="4964849" cy="1052914"/>
              <a:chOff x="7380288" y="6094400"/>
              <a:chExt cx="4341813" cy="1052914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3CE74DF-855D-4EEC-93C9-71D160948049}"/>
                  </a:ext>
                </a:extLst>
              </p:cNvPr>
              <p:cNvGrpSpPr/>
              <p:nvPr/>
            </p:nvGrpSpPr>
            <p:grpSpPr>
              <a:xfrm>
                <a:off x="7380289" y="6094400"/>
                <a:ext cx="4341812" cy="1046078"/>
                <a:chOff x="7380289" y="6094400"/>
                <a:chExt cx="4341812" cy="1046078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B949496E-B581-40F4-A7C8-90676FE1EEB6}"/>
                    </a:ext>
                  </a:extLst>
                </p:cNvPr>
                <p:cNvGrpSpPr/>
                <p:nvPr/>
              </p:nvGrpSpPr>
              <p:grpSpPr>
                <a:xfrm>
                  <a:off x="7380289" y="6094400"/>
                  <a:ext cx="4341812" cy="1046078"/>
                  <a:chOff x="8708163" y="6996100"/>
                  <a:chExt cx="5785843" cy="1046078"/>
                </a:xfrm>
              </p:grpSpPr>
              <p:sp>
                <p:nvSpPr>
                  <p:cNvPr id="50" name="Rectangle 15">
                    <a:extLst>
                      <a:ext uri="{FF2B5EF4-FFF2-40B4-BE49-F238E27FC236}">
                        <a16:creationId xmlns:a16="http://schemas.microsoft.com/office/drawing/2014/main" id="{DA664A77-BA61-4A22-913E-98F7B96525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08163" y="7275288"/>
                    <a:ext cx="5785843" cy="4680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72000" rtlCol="0" anchor="t" anchorCtr="0"/>
                  <a:lstStyle/>
                  <a:p>
                    <a:pPr marL="101584" indent="-101584" latinLnBrk="0">
                      <a:spcAft>
                        <a:spcPts val="300"/>
                      </a:spcAft>
                      <a:buClr>
                        <a:srgbClr val="777777"/>
                      </a:buClr>
                      <a:buSzPct val="100000"/>
                      <a:buFont typeface="Arial" pitchFamily="34" charset="0"/>
                      <a:buChar char="•"/>
                    </a:pPr>
                    <a:endParaRPr lang="ko-KR" altLang="en-US" sz="1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gradFill>
                        <a:gsLst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endParaRPr>
                  </a:p>
                </p:txBody>
              </p:sp>
              <p:sp>
                <p:nvSpPr>
                  <p:cNvPr id="55" name="Rectangle 15">
                    <a:extLst>
                      <a:ext uri="{FF2B5EF4-FFF2-40B4-BE49-F238E27FC236}">
                        <a16:creationId xmlns:a16="http://schemas.microsoft.com/office/drawing/2014/main" id="{5A260168-4D29-4F7B-A474-B816322201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08163" y="7762329"/>
                    <a:ext cx="5785843" cy="27984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72000" rtlCol="0" anchor="t" anchorCtr="0"/>
                  <a:lstStyle/>
                  <a:p>
                    <a:pPr marL="101584" indent="-101584" latinLnBrk="0">
                      <a:spcAft>
                        <a:spcPts val="300"/>
                      </a:spcAft>
                      <a:buClr>
                        <a:srgbClr val="777777"/>
                      </a:buClr>
                      <a:buSzPct val="100000"/>
                      <a:buFont typeface="Arial" pitchFamily="34" charset="0"/>
                      <a:buChar char="•"/>
                    </a:pPr>
                    <a:endParaRPr lang="ko-KR" altLang="en-US" sz="1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gradFill>
                        <a:gsLst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endParaRPr>
                  </a:p>
                </p:txBody>
              </p:sp>
              <p:sp>
                <p:nvSpPr>
                  <p:cNvPr id="56" name="Rectangle 15">
                    <a:extLst>
                      <a:ext uri="{FF2B5EF4-FFF2-40B4-BE49-F238E27FC236}">
                        <a16:creationId xmlns:a16="http://schemas.microsoft.com/office/drawing/2014/main" id="{E4B71ADE-3B3C-4549-AF5B-81FC70F61D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08163" y="6996100"/>
                    <a:ext cx="5785843" cy="27984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72000" rtlCol="0" anchor="t" anchorCtr="0"/>
                  <a:lstStyle/>
                  <a:p>
                    <a:pPr marL="101584" indent="-101584" latinLnBrk="0">
                      <a:spcAft>
                        <a:spcPts val="300"/>
                      </a:spcAft>
                      <a:buClr>
                        <a:srgbClr val="777777"/>
                      </a:buClr>
                      <a:buSzPct val="100000"/>
                      <a:buFont typeface="Arial" pitchFamily="34" charset="0"/>
                      <a:buChar char="•"/>
                    </a:pPr>
                    <a:endParaRPr lang="ko-KR" altLang="en-US" sz="1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gradFill>
                        <a:gsLst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endParaRPr>
                  </a:p>
                </p:txBody>
              </p:sp>
              <p:sp>
                <p:nvSpPr>
                  <p:cNvPr id="58" name="Rectangle 15">
                    <a:extLst>
                      <a:ext uri="{FF2B5EF4-FFF2-40B4-BE49-F238E27FC236}">
                        <a16:creationId xmlns:a16="http://schemas.microsoft.com/office/drawing/2014/main" id="{FB8C4351-FE1F-4B08-BFC3-F0D4C05B0B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08163" y="6996101"/>
                    <a:ext cx="1056089" cy="1042999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/>
                    <a:endParaRPr lang="ko-KR" altLang="en-US" sz="1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59" name="Rectangle 15">
                    <a:extLst>
                      <a:ext uri="{FF2B5EF4-FFF2-40B4-BE49-F238E27FC236}">
                        <a16:creationId xmlns:a16="http://schemas.microsoft.com/office/drawing/2014/main" id="{60ED75E2-FE67-432F-A8B1-797DEA34CC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787112" y="6996101"/>
                    <a:ext cx="1056089" cy="1042999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/>
                    <a:endParaRPr lang="ko-KR" altLang="en-US" sz="1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</p:grpSp>
            <p:sp>
              <p:nvSpPr>
                <p:cNvPr id="34" name="Text Box 46">
                  <a:extLst>
                    <a:ext uri="{FF2B5EF4-FFF2-40B4-BE49-F238E27FC236}">
                      <a16:creationId xmlns:a16="http://schemas.microsoft.com/office/drawing/2014/main" id="{D7467BC4-C603-4792-BA17-E5D22928F8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36721" y="6165886"/>
                  <a:ext cx="294387" cy="153888"/>
                </a:xfrm>
                <a:prstGeom prst="rect">
                  <a:avLst/>
                </a:prstGeom>
                <a:noFill/>
                <a:ln w="127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 latinLnBrk="0">
                    <a:buClr>
                      <a:srgbClr val="777777"/>
                    </a:buClr>
                    <a:buSzPct val="100000"/>
                    <a:defRPr kumimoji="1" sz="1000">
                      <a:gradFill>
                        <a:gsLst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</a:lstStyle>
                <a:p>
                  <a:pPr defTabSz="1019007"/>
                  <a:r>
                    <a:rPr lang="ko-KR" altLang="en-US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회사명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89EA57F4-12D5-4358-89CA-AEDAAEA07159}"/>
                    </a:ext>
                  </a:extLst>
                </p:cNvPr>
                <p:cNvSpPr/>
                <p:nvPr/>
              </p:nvSpPr>
              <p:spPr>
                <a:xfrm>
                  <a:off x="8621085" y="6165886"/>
                  <a:ext cx="497589" cy="1272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lvl="1" algn="ctr" defTabSz="777281" fontAlgn="base" latinLnBrk="0">
                    <a:spcBef>
                      <a:spcPct val="10000"/>
                    </a:spcBef>
                    <a:spcAft>
                      <a:spcPts val="300"/>
                    </a:spcAft>
                    <a:buClr>
                      <a:srgbClr val="808080"/>
                    </a:buClr>
                    <a:buSzPct val="100000"/>
                    <a:tabLst>
                      <a:tab pos="2692400" algn="l"/>
                      <a:tab pos="5648325" algn="l"/>
                    </a:tabLst>
                    <a:defRPr lang="ko-KR" altLang="en-US"/>
                  </a:pPr>
                  <a:r>
                    <a:rPr lang="ko-KR" altLang="ko-KR" sz="1000" spc="-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㈜</a:t>
                  </a:r>
                  <a:r>
                    <a:rPr lang="ko-KR" altLang="en-US" sz="1000" spc="-100" dirty="0" err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에스티로직</a:t>
                  </a:r>
                  <a:endParaRPr lang="ko-KR" altLang="ko-KR" sz="1000" spc="-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9859983-D9B4-4F03-BD12-CFB5C5CD84A2}"/>
                    </a:ext>
                  </a:extLst>
                </p:cNvPr>
                <p:cNvCxnSpPr/>
                <p:nvPr/>
              </p:nvCxnSpPr>
              <p:spPr>
                <a:xfrm>
                  <a:off x="7495914" y="6374249"/>
                  <a:ext cx="576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 Box 46">
                  <a:extLst>
                    <a:ext uri="{FF2B5EF4-FFF2-40B4-BE49-F238E27FC236}">
                      <a16:creationId xmlns:a16="http://schemas.microsoft.com/office/drawing/2014/main" id="{759C9A57-4EDD-4D28-9821-708109FD5C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71536" y="6541538"/>
                  <a:ext cx="424759" cy="153888"/>
                </a:xfrm>
                <a:prstGeom prst="rect">
                  <a:avLst/>
                </a:prstGeom>
                <a:noFill/>
                <a:ln w="127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 latinLnBrk="0">
                    <a:buClr>
                      <a:srgbClr val="777777"/>
                    </a:buClr>
                    <a:buSzPct val="100000"/>
                    <a:defRPr kumimoji="1" sz="1000">
                      <a:gradFill>
                        <a:gsLst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</a:lstStyle>
                <a:p>
                  <a:pPr defTabSz="1019007"/>
                  <a:r>
                    <a:rPr lang="ko-KR" altLang="en-US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평가 목적</a:t>
                  </a:r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CA4C0C12-D288-4A5F-B4FB-FFD828607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95914" y="6858038"/>
                  <a:ext cx="576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 Box 46">
                  <a:extLst>
                    <a:ext uri="{FF2B5EF4-FFF2-40B4-BE49-F238E27FC236}">
                      <a16:creationId xmlns:a16="http://schemas.microsoft.com/office/drawing/2014/main" id="{0E554810-E93A-4286-89EC-9CAE11E197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71536" y="6901537"/>
                  <a:ext cx="424759" cy="153888"/>
                </a:xfrm>
                <a:prstGeom prst="rect">
                  <a:avLst/>
                </a:prstGeom>
                <a:noFill/>
                <a:ln w="127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 latinLnBrk="0">
                    <a:buClr>
                      <a:srgbClr val="777777"/>
                    </a:buClr>
                    <a:buSzPct val="100000"/>
                    <a:defRPr kumimoji="1" sz="1000">
                      <a:gradFill>
                        <a:gsLst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</a:lstStyle>
                <a:p>
                  <a:pPr defTabSz="1019007"/>
                  <a:r>
                    <a:rPr lang="ko-KR" altLang="en-US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평가 기관</a:t>
                  </a:r>
                </a:p>
              </p:txBody>
            </p:sp>
            <p:sp>
              <p:nvSpPr>
                <p:cNvPr id="40" name="Text Box 46">
                  <a:extLst>
                    <a:ext uri="{FF2B5EF4-FFF2-40B4-BE49-F238E27FC236}">
                      <a16:creationId xmlns:a16="http://schemas.microsoft.com/office/drawing/2014/main" id="{CC923C12-4BB0-4DC4-8107-18D48C3770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771341" y="6165886"/>
                  <a:ext cx="588774" cy="153888"/>
                </a:xfrm>
                <a:prstGeom prst="rect">
                  <a:avLst/>
                </a:prstGeom>
                <a:noFill/>
                <a:ln w="127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 latinLnBrk="0">
                    <a:buClr>
                      <a:srgbClr val="777777"/>
                    </a:buClr>
                    <a:buSzPct val="100000"/>
                    <a:defRPr kumimoji="1" sz="1000">
                      <a:gradFill>
                        <a:gsLst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</a:lstStyle>
                <a:p>
                  <a:pPr defTabSz="1019007"/>
                  <a:r>
                    <a:rPr lang="ko-KR" altLang="en-US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신용평가등급</a:t>
                  </a:r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B64EF114-5EEB-4D90-BA2C-193BEE021C2E}"/>
                    </a:ext>
                  </a:extLst>
                </p:cNvPr>
                <p:cNvCxnSpPr/>
                <p:nvPr/>
              </p:nvCxnSpPr>
              <p:spPr>
                <a:xfrm>
                  <a:off x="9777728" y="6374249"/>
                  <a:ext cx="576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 Box 46">
                  <a:extLst>
                    <a:ext uri="{FF2B5EF4-FFF2-40B4-BE49-F238E27FC236}">
                      <a16:creationId xmlns:a16="http://schemas.microsoft.com/office/drawing/2014/main" id="{0592C63D-4FC3-4E8A-8702-01493ECF90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820406" y="6541538"/>
                  <a:ext cx="490645" cy="153888"/>
                </a:xfrm>
                <a:prstGeom prst="rect">
                  <a:avLst/>
                </a:prstGeom>
                <a:noFill/>
                <a:ln w="127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 latinLnBrk="0">
                    <a:buClr>
                      <a:srgbClr val="777777"/>
                    </a:buClr>
                    <a:buSzPct val="100000"/>
                    <a:defRPr kumimoji="1" sz="1000">
                      <a:gradFill>
                        <a:gsLst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</a:lstStyle>
                <a:p>
                  <a:pPr defTabSz="1019007"/>
                  <a:r>
                    <a:rPr lang="ko-KR" altLang="en-US" dirty="0" err="1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등급평가일</a:t>
                  </a:r>
                  <a:endParaRPr lang="ko-KR" altLang="en-US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48BBB8E1-61EE-4333-BFE6-E40A814FB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77728" y="6858038"/>
                  <a:ext cx="576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 Box 46">
                  <a:extLst>
                    <a:ext uri="{FF2B5EF4-FFF2-40B4-BE49-F238E27FC236}">
                      <a16:creationId xmlns:a16="http://schemas.microsoft.com/office/drawing/2014/main" id="{133AF211-B3AF-40D2-9C2A-85E4CEFD58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771342" y="6901537"/>
                  <a:ext cx="588774" cy="153888"/>
                </a:xfrm>
                <a:prstGeom prst="rect">
                  <a:avLst/>
                </a:prstGeom>
                <a:noFill/>
                <a:ln w="127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 latinLnBrk="0">
                    <a:buClr>
                      <a:srgbClr val="777777"/>
                    </a:buClr>
                    <a:buSzPct val="100000"/>
                    <a:defRPr kumimoji="1" sz="1000">
                      <a:gradFill>
                        <a:gsLst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</a:lstStyle>
                <a:p>
                  <a:pPr defTabSz="1019007"/>
                  <a:r>
                    <a:rPr lang="ko-KR" altLang="en-US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등급유효기간</a:t>
                  </a: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08F89CBE-9E99-41F3-9AEB-7874355A018A}"/>
                    </a:ext>
                  </a:extLst>
                </p:cNvPr>
                <p:cNvSpPr/>
                <p:nvPr/>
              </p:nvSpPr>
              <p:spPr>
                <a:xfrm>
                  <a:off x="10910374" y="6165886"/>
                  <a:ext cx="312405" cy="12723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0" lvl="1" algn="ctr" defTabSz="777281" fontAlgn="base" latinLnBrk="0">
                    <a:buClr>
                      <a:srgbClr val="808080"/>
                    </a:buClr>
                    <a:buSzPct val="100000"/>
                    <a:tabLst>
                      <a:tab pos="2692400" algn="l"/>
                      <a:tab pos="5648325" algn="l"/>
                    </a:tabLst>
                    <a:defRPr lang="ko-KR" altLang="en-US"/>
                  </a:pPr>
                  <a:r>
                    <a:rPr lang="en-US" altLang="ko-KR" sz="1000" spc="-100" baseline="300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*</a:t>
                  </a:r>
                  <a:r>
                    <a:rPr lang="en-US" altLang="ko-KR" sz="1000" spc="-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:r>
                    <a:rPr lang="en-US" altLang="ko-KR" sz="1000" spc="-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F6600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BB</a:t>
                  </a:r>
                  <a:r>
                    <a:rPr lang="en-US" altLang="ko-KR" sz="1000" spc="-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F6600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  <a:sym typeface="Monotype Sorts"/>
                    </a:rPr>
                    <a:t> - </a:t>
                  </a:r>
                  <a:endParaRPr lang="ko-KR" altLang="en-US" sz="1000" spc="-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6600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AC5B4DE0-63C8-4BC4-A7A1-DB1D287BB5C9}"/>
                    </a:ext>
                  </a:extLst>
                </p:cNvPr>
                <p:cNvSpPr/>
                <p:nvPr/>
              </p:nvSpPr>
              <p:spPr>
                <a:xfrm>
                  <a:off x="8472335" y="6457677"/>
                  <a:ext cx="795089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lvl="1" algn="ctr" defTabSz="777281" fontAlgn="base" latinLnBrk="0">
                    <a:buClr>
                      <a:srgbClr val="808080"/>
                    </a:buClr>
                    <a:buSzPct val="100000"/>
                    <a:tabLst>
                      <a:tab pos="2692400" algn="l"/>
                      <a:tab pos="5648325" algn="l"/>
                    </a:tabLst>
                    <a:defRPr lang="ko-KR" altLang="en-US"/>
                  </a:pPr>
                  <a:r>
                    <a:rPr lang="ko-KR" altLang="en-US" sz="1000" spc="-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경영상태 평가용</a:t>
                  </a:r>
                  <a:endParaRPr lang="en-US" altLang="ko-KR" sz="1000" spc="-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endParaRPr>
                </a:p>
                <a:p>
                  <a:pPr marL="0" lvl="1" algn="ctr" defTabSz="777281" fontAlgn="base" latinLnBrk="0">
                    <a:buClr>
                      <a:srgbClr val="808080"/>
                    </a:buClr>
                    <a:buSzPct val="100000"/>
                    <a:tabLst>
                      <a:tab pos="2692400" algn="l"/>
                      <a:tab pos="5648325" algn="l"/>
                    </a:tabLst>
                    <a:defRPr lang="ko-KR" altLang="en-US"/>
                  </a:pPr>
                  <a:r>
                    <a:rPr lang="ko-KR" altLang="en-US" sz="1000" spc="-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기업신용평가등급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0BFCF4A-F29C-45EA-8E2E-EE398FC6AF05}"/>
                    </a:ext>
                  </a:extLst>
                </p:cNvPr>
                <p:cNvSpPr/>
                <p:nvPr/>
              </p:nvSpPr>
              <p:spPr>
                <a:xfrm>
                  <a:off x="10779202" y="6533877"/>
                  <a:ext cx="574755" cy="13359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857936" fontAlgn="base">
                    <a:spcAft>
                      <a:spcPts val="300"/>
                    </a:spcAft>
                    <a:buClr>
                      <a:prstClr val="black">
                        <a:lumMod val="75000"/>
                        <a:lumOff val="25000"/>
                      </a:prstClr>
                    </a:buClr>
                    <a:buSzPct val="90000"/>
                    <a:tabLst>
                      <a:tab pos="2692400" algn="l"/>
                      <a:tab pos="5648325" algn="l"/>
                    </a:tabLst>
                    <a:defRPr/>
                  </a:pPr>
                  <a:r>
                    <a:rPr lang="en-US" altLang="ko-KR" sz="1050" spc="-50" dirty="0">
                      <a:ln>
                        <a:solidFill>
                          <a:srgbClr val="4A66A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2023-04-28</a:t>
                  </a: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3F726D3F-C2B6-47CE-9930-D9F40E661FB5}"/>
                    </a:ext>
                  </a:extLst>
                </p:cNvPr>
                <p:cNvSpPr/>
                <p:nvPr/>
              </p:nvSpPr>
              <p:spPr>
                <a:xfrm>
                  <a:off x="8520425" y="6935445"/>
                  <a:ext cx="698909" cy="153888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lvl="1" algn="ctr" defTabSz="777281" fontAlgn="base" latinLnBrk="0">
                    <a:buClr>
                      <a:srgbClr val="808080"/>
                    </a:buClr>
                    <a:buSzPct val="100000"/>
                    <a:tabLst>
                      <a:tab pos="2692400" algn="l"/>
                      <a:tab pos="5648325" algn="l"/>
                    </a:tabLst>
                    <a:defRPr lang="ko-KR" altLang="en-US"/>
                  </a:pPr>
                  <a:r>
                    <a:rPr lang="ko-KR" altLang="en-US" sz="1000" spc="-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㈜</a:t>
                  </a:r>
                  <a:r>
                    <a:rPr lang="ko-KR" altLang="en-US" sz="1000" spc="-100" dirty="0" err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나이스디앤비</a:t>
                  </a:r>
                  <a:endParaRPr lang="ko-KR" altLang="en-US" sz="1000" spc="-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4EAF060-8C7A-41E0-84E8-81397ECE320E}"/>
                    </a:ext>
                  </a:extLst>
                </p:cNvPr>
                <p:cNvSpPr/>
                <p:nvPr/>
              </p:nvSpPr>
              <p:spPr>
                <a:xfrm>
                  <a:off x="10819118" y="6935445"/>
                  <a:ext cx="494928" cy="1272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lvl="1" algn="ctr" defTabSz="777281" fontAlgn="base" latinLnBrk="0">
                    <a:buClr>
                      <a:srgbClr val="808080"/>
                    </a:buClr>
                    <a:buSzPct val="100000"/>
                    <a:tabLst>
                      <a:tab pos="2692400" algn="l"/>
                      <a:tab pos="5648325" algn="l"/>
                    </a:tabLst>
                    <a:defRPr lang="ko-KR" altLang="en-US"/>
                  </a:pPr>
                  <a:r>
                    <a:rPr lang="en-US" altLang="ko-KR" sz="1000" spc="-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2024-04-27</a:t>
                  </a:r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8B2FFAD-9BBC-4FEC-83E5-BA943891A992}"/>
                  </a:ext>
                </a:extLst>
              </p:cNvPr>
              <p:cNvCxnSpPr/>
              <p:nvPr/>
            </p:nvCxnSpPr>
            <p:spPr>
              <a:xfrm>
                <a:off x="7380288" y="7147314"/>
                <a:ext cx="4341600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193018A-257D-4779-A0F2-48A18043788A}"/>
                </a:ext>
              </a:extLst>
            </p:cNvPr>
            <p:cNvGrpSpPr/>
            <p:nvPr/>
          </p:nvGrpSpPr>
          <p:grpSpPr>
            <a:xfrm>
              <a:off x="13143921" y="1076451"/>
              <a:ext cx="918152" cy="1174294"/>
              <a:chOff x="5523296" y="4549948"/>
              <a:chExt cx="918152" cy="1174294"/>
            </a:xfrm>
          </p:grpSpPr>
          <p:sp>
            <p:nvSpPr>
              <p:cNvPr id="28" name="직각 삼각형 27">
                <a:extLst>
                  <a:ext uri="{FF2B5EF4-FFF2-40B4-BE49-F238E27FC236}">
                    <a16:creationId xmlns:a16="http://schemas.microsoft.com/office/drawing/2014/main" id="{FED4E93D-F153-46BE-B4C2-6BEBDC441B6D}"/>
                  </a:ext>
                </a:extLst>
              </p:cNvPr>
              <p:cNvSpPr/>
              <p:nvPr/>
            </p:nvSpPr>
            <p:spPr>
              <a:xfrm flipH="1" flipV="1">
                <a:off x="6248472" y="4549948"/>
                <a:ext cx="192976" cy="211757"/>
              </a:xfrm>
              <a:prstGeom prst="rtTriangle">
                <a:avLst/>
              </a:prstGeom>
              <a:solidFill>
                <a:srgbClr val="0568B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0" i="0" u="none" strike="noStrike" kern="1200" cap="none" normalizeH="0" baseline="0" noProof="0" dirty="0">
                  <a:ln w="3175" cap="flat" cmpd="sng" algn="ctr">
                    <a:solidFill>
                      <a:srgbClr val="FFFFFF">
                        <a:alpha val="2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sym typeface="Rix모던고딕 L" panose="02020603020101020101" pitchFamily="18" charset="-127"/>
                </a:endParaRPr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8B6B6126-D32E-493D-AEC4-7EA37D0EF5CB}"/>
                  </a:ext>
                </a:extLst>
              </p:cNvPr>
              <p:cNvSpPr/>
              <p:nvPr/>
            </p:nvSpPr>
            <p:spPr>
              <a:xfrm>
                <a:off x="5523296" y="5512485"/>
                <a:ext cx="192976" cy="211757"/>
              </a:xfrm>
              <a:prstGeom prst="rtTriangle">
                <a:avLst/>
              </a:prstGeom>
              <a:solidFill>
                <a:srgbClr val="0568B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0" i="0" u="none" strike="noStrike" kern="1200" cap="none" normalizeH="0" baseline="0" noProof="0" dirty="0">
                  <a:ln w="3175" cap="flat" cmpd="sng" algn="ctr">
                    <a:solidFill>
                      <a:srgbClr val="FFFFFF">
                        <a:alpha val="2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sym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60" name="그룹 5"/>
          <p:cNvGrpSpPr/>
          <p:nvPr/>
        </p:nvGrpSpPr>
        <p:grpSpPr>
          <a:xfrm>
            <a:off x="539005" y="7795331"/>
            <a:ext cx="6553200" cy="289185"/>
            <a:chOff x="636588" y="2795588"/>
            <a:chExt cx="6270625" cy="215900"/>
          </a:xfrm>
        </p:grpSpPr>
        <p:sp>
          <p:nvSpPr>
            <p:cNvPr id="64" name="모서리가 둥근 직사각형 63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신용평가기관의 신용도</a:t>
              </a:r>
            </a:p>
          </p:txBody>
        </p:sp>
        <p:pic>
          <p:nvPicPr>
            <p:cNvPr id="6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5978793" y="85256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Ⅱ.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일반 현황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553407" y="1185121"/>
            <a:ext cx="5467730" cy="738664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algn="just" eaLnBrk="0" latinLnBrk="0" hangingPunct="0">
              <a:spcAft>
                <a:spcPts val="3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2013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년 설립 이후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자체 개발한 전력계통해석 패키지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GIS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엔진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빅데이터 플랫폼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GPU DB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솔루션의 안정된 기술력을 인정받아 지속적으로 공공과 민간분야에서 사업을 확장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하고 있으며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꾸준한 매출 증대로 공간정보 분야 선도적 입지를 공고히 하고 있습니다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sp>
        <p:nvSpPr>
          <p:cNvPr id="68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3.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보유 기술 현황 </a:t>
            </a:r>
            <a:r>
              <a:rPr lang="ko-KR" altLang="en-US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가</a:t>
            </a:r>
            <a:r>
              <a:rPr lang="en-US" altLang="ko-KR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보유 기술 및 인증 내역</a:t>
            </a:r>
            <a:endParaRPr lang="en-US" altLang="ko-KR" sz="14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95" name="그룹 5"/>
          <p:cNvGrpSpPr/>
          <p:nvPr/>
        </p:nvGrpSpPr>
        <p:grpSpPr>
          <a:xfrm>
            <a:off x="539750" y="5632785"/>
            <a:ext cx="6553200" cy="289185"/>
            <a:chOff x="636588" y="2795588"/>
            <a:chExt cx="6270625" cy="215900"/>
          </a:xfrm>
        </p:grpSpPr>
        <p:sp>
          <p:nvSpPr>
            <p:cNvPr id="96" name="모서리가 둥근 직사각형 95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주요 인증 내역</a:t>
              </a:r>
            </a:p>
          </p:txBody>
        </p:sp>
        <p:pic>
          <p:nvPicPr>
            <p:cNvPr id="9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98" name="Group 373">
            <a:extLst>
              <a:ext uri="{FF2B5EF4-FFF2-40B4-BE49-F238E27FC236}">
                <a16:creationId xmlns:a16="http://schemas.microsoft.com/office/drawing/2014/main" id="{2298997C-D3D9-408D-BE09-F74D500F4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92309"/>
              </p:ext>
            </p:extLst>
          </p:nvPr>
        </p:nvGraphicFramePr>
        <p:xfrm>
          <a:off x="539179" y="5957974"/>
          <a:ext cx="6553770" cy="4104456"/>
        </p:xfrm>
        <a:graphic>
          <a:graphicData uri="http://schemas.openxmlformats.org/drawingml/2006/table">
            <a:tbl>
              <a:tblPr/>
              <a:tblGrid>
                <a:gridCol w="1310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754">
                  <a:extLst>
                    <a:ext uri="{9D8B030D-6E8A-4147-A177-3AD203B41FA5}">
                      <a16:colId xmlns:a16="http://schemas.microsoft.com/office/drawing/2014/main" val="2909485282"/>
                    </a:ext>
                  </a:extLst>
                </a:gridCol>
                <a:gridCol w="1310754">
                  <a:extLst>
                    <a:ext uri="{9D8B030D-6E8A-4147-A177-3AD203B41FA5}">
                      <a16:colId xmlns:a16="http://schemas.microsoft.com/office/drawing/2014/main" val="375431377"/>
                    </a:ext>
                  </a:extLst>
                </a:gridCol>
                <a:gridCol w="13107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07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중소기업확인서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프로그램 등록증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시공간분석</a:t>
                      </a: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b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</a:br>
                      <a:r>
                        <a:rPr kumimoji="1" lang="en-US" altLang="ko-KR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GIS </a:t>
                      </a: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도구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프로그램 등록증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Web GIS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직접 생산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확인 증명서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소프트웨어 사업자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신고확인서</a:t>
                      </a:r>
                      <a:endParaRPr kumimoji="1" lang="ko-KR" altLang="en-US" sz="1100" b="1" kern="1200" spc="-8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868">
                <a:tc>
                  <a:txBody>
                    <a:bodyPr/>
                    <a:lstStyle/>
                    <a:p>
                      <a:pPr marL="128588" marR="0" lvl="1" indent="-128588" algn="l" defTabSz="777514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100000"/>
                        <a:buFont typeface="Wingdings" panose="05000000000000000000" pitchFamily="2" charset="2"/>
                        <a:buChar char=""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굴림" panose="020B0600000101010101" pitchFamily="50" charset="-127"/>
                        <a:sym typeface="Monotype Sorts" pitchFamily="2" charset="2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8588" marR="0" lvl="1" indent="-128588" algn="l" defTabSz="777514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100000"/>
                        <a:buFont typeface="Wingdings" panose="05000000000000000000" pitchFamily="2" charset="2"/>
                        <a:buChar char=""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굴림" panose="020B0600000101010101" pitchFamily="50" charset="-127"/>
                        <a:sym typeface="Monotype Sorts" pitchFamily="2" charset="2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8588" marR="0" lvl="1" indent="-128588" algn="l" defTabSz="777514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100000"/>
                        <a:buFont typeface="Wingdings" panose="05000000000000000000" pitchFamily="2" charset="2"/>
                        <a:buChar char=""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굴림" panose="020B0600000101010101" pitchFamily="50" charset="-127"/>
                        <a:sym typeface="Monotype Sorts" pitchFamily="2" charset="2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8588" marR="0" lvl="1" indent="-128588" algn="l" defTabSz="777514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100000"/>
                        <a:buFont typeface="Wingdings" panose="05000000000000000000" pitchFamily="2" charset="2"/>
                        <a:buChar char=""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굴림" panose="020B0600000101010101" pitchFamily="50" charset="-127"/>
                        <a:sym typeface="Monotype Sorts" pitchFamily="2" charset="2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8588" marR="0" lvl="1" indent="-128588" algn="l" defTabSz="777514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100000"/>
                        <a:buFont typeface="Wingdings" panose="05000000000000000000" pitchFamily="2" charset="2"/>
                        <a:buChar char=""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굴림" panose="020B0600000101010101" pitchFamily="50" charset="-127"/>
                        <a:sym typeface="Monotype Sorts" pitchFamily="2" charset="2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기업부설연구소</a:t>
                      </a:r>
                      <a:r>
                        <a:rPr kumimoji="1" lang="en-US" altLang="ko-KR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 </a:t>
                      </a: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인증서</a:t>
                      </a: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벤처기업 확인서</a:t>
                      </a: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기술평가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우수기업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인증서</a:t>
                      </a: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한국 공간 정보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산업 진흥원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위촉장</a:t>
                      </a:r>
                      <a:endParaRPr kumimoji="1" lang="ko-KR" altLang="en-US" sz="1100" b="1" kern="1200" spc="-8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국가 산업 발전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대통령 포장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1100" b="1" kern="1200" spc="-8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  <a:sym typeface="Monotype Sorts" pitchFamily="2" charset="2"/>
                        </a:rPr>
                        <a:t>표창</a:t>
                      </a: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7868">
                <a:tc>
                  <a:txBody>
                    <a:bodyPr/>
                    <a:lstStyle/>
                    <a:p>
                      <a:pPr eaLnBrk="0" latinLnBrk="0" hangingPunct="0">
                        <a:lnSpc>
                          <a:spcPct val="100000"/>
                        </a:lnSpc>
                      </a:pPr>
                      <a:endParaRPr lang="ko-KR" altLang="en-US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latinLnBrk="0" hangingPunct="0">
                        <a:lnSpc>
                          <a:spcPct val="100000"/>
                        </a:lnSpc>
                      </a:pPr>
                      <a:endParaRPr lang="ko-KR" altLang="en-US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latinLnBrk="0" hangingPunct="0">
                        <a:lnSpc>
                          <a:spcPct val="100000"/>
                        </a:lnSpc>
                      </a:pPr>
                      <a:endParaRPr lang="ko-KR" altLang="en-US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latinLnBrk="0" hangingPunct="0">
                        <a:lnSpc>
                          <a:spcPct val="100000"/>
                        </a:lnSpc>
                      </a:pPr>
                      <a:endParaRPr lang="ko-KR" altLang="en-US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latinLnBrk="0" hangingPunct="0">
                        <a:lnSpc>
                          <a:spcPct val="100000"/>
                        </a:lnSpc>
                      </a:pPr>
                      <a:endParaRPr lang="ko-KR" altLang="en-US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1" name="개체 140">
            <a:extLst>
              <a:ext uri="{FF2B5EF4-FFF2-40B4-BE49-F238E27FC236}">
                <a16:creationId xmlns:a16="http://schemas.microsoft.com/office/drawing/2014/main" id="{49CE0D80-8258-40FF-BE34-4E762C419E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566555"/>
              </p:ext>
            </p:extLst>
          </p:nvPr>
        </p:nvGraphicFramePr>
        <p:xfrm>
          <a:off x="5976081" y="6674136"/>
          <a:ext cx="957261" cy="1228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996600" imgH="8977680" progId="">
                  <p:embed/>
                </p:oleObj>
              </mc:Choice>
              <mc:Fallback>
                <p:oleObj r:id="rId3" imgW="6996600" imgH="8977680" progId="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49CE0D80-8258-40FF-BE34-4E762C419E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6081" y="6674136"/>
                        <a:ext cx="957261" cy="1228054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개체 141">
            <a:extLst>
              <a:ext uri="{FF2B5EF4-FFF2-40B4-BE49-F238E27FC236}">
                <a16:creationId xmlns:a16="http://schemas.microsoft.com/office/drawing/2014/main" id="{7706D27E-5CCB-41D4-9652-864A82AEAD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44049"/>
              </p:ext>
            </p:extLst>
          </p:nvPr>
        </p:nvGraphicFramePr>
        <p:xfrm>
          <a:off x="734344" y="6710139"/>
          <a:ext cx="957261" cy="122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209280" imgH="9688680" progId="">
                  <p:embed/>
                </p:oleObj>
              </mc:Choice>
              <mc:Fallback>
                <p:oleObj r:id="rId5" imgW="6209280" imgH="9688680" progId="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7706D27E-5CCB-41D4-9652-864A82AEAD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4344" y="6710139"/>
                        <a:ext cx="957261" cy="1228055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개체 143">
            <a:extLst>
              <a:ext uri="{FF2B5EF4-FFF2-40B4-BE49-F238E27FC236}">
                <a16:creationId xmlns:a16="http://schemas.microsoft.com/office/drawing/2014/main" id="{B5B6692A-E725-4BA4-BAEF-E9B3C59FB9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479063"/>
              </p:ext>
            </p:extLst>
          </p:nvPr>
        </p:nvGraphicFramePr>
        <p:xfrm>
          <a:off x="710393" y="8726363"/>
          <a:ext cx="957260" cy="122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6247440" imgH="8850600" progId="">
                  <p:embed/>
                </p:oleObj>
              </mc:Choice>
              <mc:Fallback>
                <p:oleObj r:id="rId7" imgW="6247440" imgH="88506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B5B6692A-E725-4BA4-BAEF-E9B3C59FB9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393" y="8726363"/>
                        <a:ext cx="957260" cy="1228055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개체 145">
            <a:extLst>
              <a:ext uri="{FF2B5EF4-FFF2-40B4-BE49-F238E27FC236}">
                <a16:creationId xmlns:a16="http://schemas.microsoft.com/office/drawing/2014/main" id="{4DA42CAB-A18B-40E8-B919-63806FB5E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785218"/>
              </p:ext>
            </p:extLst>
          </p:nvPr>
        </p:nvGraphicFramePr>
        <p:xfrm>
          <a:off x="2062021" y="6714058"/>
          <a:ext cx="957261" cy="1228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115280" imgH="761760" progId="">
                  <p:embed/>
                </p:oleObj>
              </mc:Choice>
              <mc:Fallback>
                <p:oleObj r:id="rId9" imgW="1115280" imgH="761760" progId="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4DA42CAB-A18B-40E8-B919-63806FB5E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62021" y="6714058"/>
                        <a:ext cx="957261" cy="1228053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개체 147">
            <a:extLst>
              <a:ext uri="{FF2B5EF4-FFF2-40B4-BE49-F238E27FC236}">
                <a16:creationId xmlns:a16="http://schemas.microsoft.com/office/drawing/2014/main" id="{70CDEB04-3DAC-4D3C-8E38-06E470D905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883976"/>
              </p:ext>
            </p:extLst>
          </p:nvPr>
        </p:nvGraphicFramePr>
        <p:xfrm>
          <a:off x="4641160" y="6674137"/>
          <a:ext cx="974881" cy="1228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6895080" imgH="6818760" progId="">
                  <p:embed/>
                </p:oleObj>
              </mc:Choice>
              <mc:Fallback>
                <p:oleObj r:id="rId11" imgW="6895080" imgH="6818760" progId="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70CDEB04-3DAC-4D3C-8E38-06E470D90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41160" y="6674137"/>
                        <a:ext cx="974881" cy="1228053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" name="개체 150">
            <a:extLst>
              <a:ext uri="{FF2B5EF4-FFF2-40B4-BE49-F238E27FC236}">
                <a16:creationId xmlns:a16="http://schemas.microsoft.com/office/drawing/2014/main" id="{AFFAE9F2-EFD3-413F-9FD6-BAD7001F20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307493"/>
              </p:ext>
            </p:extLst>
          </p:nvPr>
        </p:nvGraphicFramePr>
        <p:xfrm>
          <a:off x="3325904" y="6710141"/>
          <a:ext cx="1004141" cy="1228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115280" imgH="718920" progId="">
                  <p:embed/>
                </p:oleObj>
              </mc:Choice>
              <mc:Fallback>
                <p:oleObj r:id="rId13" imgW="1115280" imgH="718920" progId="">
                  <p:embed/>
                  <p:pic>
                    <p:nvPicPr>
                      <p:cNvPr id="18" name="개체 17">
                        <a:extLst>
                          <a:ext uri="{FF2B5EF4-FFF2-40B4-BE49-F238E27FC236}">
                            <a16:creationId xmlns:a16="http://schemas.microsoft.com/office/drawing/2014/main" id="{AFFAE9F2-EFD3-413F-9FD6-BAD7001F20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25904" y="6710141"/>
                        <a:ext cx="1004141" cy="1228053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개체 156">
            <a:extLst>
              <a:ext uri="{FF2B5EF4-FFF2-40B4-BE49-F238E27FC236}">
                <a16:creationId xmlns:a16="http://schemas.microsoft.com/office/drawing/2014/main" id="{62B8E2DC-B6B0-4A6D-8991-38BB0C3ED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422888"/>
              </p:ext>
            </p:extLst>
          </p:nvPr>
        </p:nvGraphicFramePr>
        <p:xfrm>
          <a:off x="2051645" y="8710565"/>
          <a:ext cx="957260" cy="122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6615720" imgH="10069560" progId="">
                  <p:embed/>
                </p:oleObj>
              </mc:Choice>
              <mc:Fallback>
                <p:oleObj r:id="rId15" imgW="6615720" imgH="10069560" progId="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62B8E2DC-B6B0-4A6D-8991-38BB0C3ED7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51645" y="8710565"/>
                        <a:ext cx="957260" cy="1228055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개체 157">
            <a:extLst>
              <a:ext uri="{FF2B5EF4-FFF2-40B4-BE49-F238E27FC236}">
                <a16:creationId xmlns:a16="http://schemas.microsoft.com/office/drawing/2014/main" id="{2BAF5264-896B-41CF-A52A-80028C0EC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771775"/>
              </p:ext>
            </p:extLst>
          </p:nvPr>
        </p:nvGraphicFramePr>
        <p:xfrm>
          <a:off x="3324827" y="8694278"/>
          <a:ext cx="982474" cy="1227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8190360" imgH="11555280" progId="">
                  <p:embed/>
                </p:oleObj>
              </mc:Choice>
              <mc:Fallback>
                <p:oleObj r:id="rId17" imgW="8190360" imgH="11555280" progId="">
                  <p:embed/>
                  <p:pic>
                    <p:nvPicPr>
                      <p:cNvPr id="26" name="개체 25">
                        <a:extLst>
                          <a:ext uri="{FF2B5EF4-FFF2-40B4-BE49-F238E27FC236}">
                            <a16:creationId xmlns:a16="http://schemas.microsoft.com/office/drawing/2014/main" id="{2BAF5264-896B-41CF-A52A-80028C0EC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24827" y="8694278"/>
                        <a:ext cx="982474" cy="1227992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개체 158">
            <a:extLst>
              <a:ext uri="{FF2B5EF4-FFF2-40B4-BE49-F238E27FC236}">
                <a16:creationId xmlns:a16="http://schemas.microsoft.com/office/drawing/2014/main" id="{828FBF2D-E13D-4B9A-A657-25068EA88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212041"/>
              </p:ext>
            </p:extLst>
          </p:nvPr>
        </p:nvGraphicFramePr>
        <p:xfrm>
          <a:off x="4624600" y="8658274"/>
          <a:ext cx="957260" cy="1237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6729840" imgH="9714240" progId="">
                  <p:embed/>
                </p:oleObj>
              </mc:Choice>
              <mc:Fallback>
                <p:oleObj r:id="rId19" imgW="6729840" imgH="9714240" progId="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828FBF2D-E13D-4B9A-A657-25068EA88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624600" y="8658274"/>
                        <a:ext cx="957260" cy="1237942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" name="개체 161">
            <a:extLst>
              <a:ext uri="{FF2B5EF4-FFF2-40B4-BE49-F238E27FC236}">
                <a16:creationId xmlns:a16="http://schemas.microsoft.com/office/drawing/2014/main" id="{EDA8A449-E844-4032-A276-4040273321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51954"/>
              </p:ext>
            </p:extLst>
          </p:nvPr>
        </p:nvGraphicFramePr>
        <p:xfrm>
          <a:off x="5940077" y="8694278"/>
          <a:ext cx="1013666" cy="1237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5168160" imgH="7822080" progId="">
                  <p:embed/>
                </p:oleObj>
              </mc:Choice>
              <mc:Fallback>
                <p:oleObj r:id="rId21" imgW="5168160" imgH="7822080" progId="">
                  <p:embed/>
                  <p:pic>
                    <p:nvPicPr>
                      <p:cNvPr id="30" name="개체 29">
                        <a:extLst>
                          <a:ext uri="{FF2B5EF4-FFF2-40B4-BE49-F238E27FC236}">
                            <a16:creationId xmlns:a16="http://schemas.microsoft.com/office/drawing/2014/main" id="{EDA8A449-E844-4032-A276-4040273321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940077" y="8694278"/>
                        <a:ext cx="1013666" cy="1237942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Group 373">
            <a:extLst>
              <a:ext uri="{FF2B5EF4-FFF2-40B4-BE49-F238E27FC236}">
                <a16:creationId xmlns:a16="http://schemas.microsoft.com/office/drawing/2014/main" id="{DE40691C-4638-4440-AEC6-96F0619D3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01220"/>
              </p:ext>
            </p:extLst>
          </p:nvPr>
        </p:nvGraphicFramePr>
        <p:xfrm>
          <a:off x="552496" y="2419242"/>
          <a:ext cx="6526566" cy="3055300"/>
        </p:xfrm>
        <a:graphic>
          <a:graphicData uri="http://schemas.openxmlformats.org/drawingml/2006/table">
            <a:tbl>
              <a:tblPr/>
              <a:tblGrid>
                <a:gridCol w="307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8332">
                  <a:extLst>
                    <a:ext uri="{9D8B030D-6E8A-4147-A177-3AD203B41FA5}">
                      <a16:colId xmlns:a16="http://schemas.microsoft.com/office/drawing/2014/main" val="3236078871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803426276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3400"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순번</a:t>
                      </a:r>
                    </a:p>
                  </a:txBody>
                  <a:tcPr marL="45719" marR="4571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구 분</a:t>
                      </a:r>
                      <a:endParaRPr kumimoji="1" lang="en-US" altLang="ko-KR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45719" marR="4571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지식재산권명</a:t>
                      </a:r>
                      <a:endParaRPr kumimoji="1" lang="en-US" altLang="ko-KR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45719" marR="4571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소유권자</a:t>
                      </a:r>
                    </a:p>
                  </a:txBody>
                  <a:tcPr marL="45719" marR="4571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출원</a:t>
                      </a: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·</a:t>
                      </a:r>
                      <a:r>
                        <a:rPr kumimoji="1" lang="ko-KR" altLang="en-US" sz="900" kern="1200" spc="-80" baseline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등록번호</a:t>
                      </a:r>
                    </a:p>
                  </a:txBody>
                  <a:tcPr marL="45719" marR="4571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출원</a:t>
                      </a: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·</a:t>
                      </a:r>
                      <a:r>
                        <a:rPr kumimoji="1" lang="ko-KR" altLang="en-US" sz="900" kern="1200" spc="-80" baseline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등록일</a:t>
                      </a:r>
                    </a:p>
                  </a:txBody>
                  <a:tcPr marL="45719" marR="4571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특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허</a:t>
                      </a: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공간 데이터 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처리효율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증대를 위한</a:t>
                      </a:r>
                    </a:p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공간 키 기반 데이터 관리방법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장치 및  프로그램 </a:t>
                      </a: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/</a:t>
                      </a:r>
                    </a:p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한국토지주택공사 </a:t>
                      </a:r>
                      <a:endParaRPr kumimoji="1" lang="en-US" altLang="ko-KR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10-2147175</a:t>
                      </a:r>
                    </a:p>
                  </a:txBody>
                  <a:tcPr marL="18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2020.08.18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724477"/>
                  </a:ext>
                </a:extLst>
              </a:tr>
              <a:tr h="127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12"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150" baseline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저작권</a:t>
                      </a:r>
                      <a:endParaRPr kumimoji="1" lang="en-US" altLang="ko-KR" sz="900" b="0" kern="1200" spc="-150" baseline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오렌지 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이피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(ORANGE EP)-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계통해석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sz="900" b="0" i="0" u="none" strike="noStrike" kern="1200" cap="none" spc="-80" normalizeH="0" baseline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C-2023-05451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 </a:t>
                      </a:r>
                      <a:endParaRPr kumimoji="1" 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7907" marR="3600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2023.01.01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743169"/>
                  </a:ext>
                </a:extLst>
              </a:tr>
              <a:tr h="127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3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민간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-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공공 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주택정보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오픈 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에이피아이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(Open API) 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C-2022-14865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</a:t>
                      </a:r>
                      <a:endParaRPr kumimoji="1" 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7907" marR="3600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2022.03.29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42905"/>
                  </a:ext>
                </a:extLst>
              </a:tr>
              <a:tr h="127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4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Orange GRE(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오렌지 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지알이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 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C-2020-35995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</a:t>
                      </a:r>
                      <a:endParaRPr kumimoji="1" 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7907" marR="3600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2020.10.19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096297"/>
                  </a:ext>
                </a:extLst>
              </a:tr>
              <a:tr h="2104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5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오렌지 공간 데이터 동기화 솔루션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(Orange SETL Expert) 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990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C-2019-041117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</a:t>
                      </a:r>
                      <a:endParaRPr kumimoji="1" lang="en-US" altLang="ko-KR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7907" marR="3600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2019.12.17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86428"/>
                  </a:ext>
                </a:extLst>
              </a:tr>
              <a:tr h="127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6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오렌지 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지오웹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서버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(Orange Geo Web Server)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C-2019-041116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</a:t>
                      </a:r>
                      <a:endParaRPr kumimoji="1" lang="en-US" altLang="ko-KR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2019.12.17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90315"/>
                  </a:ext>
                </a:extLst>
              </a:tr>
              <a:tr h="2104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7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오렌지 공간 데이터베이스 서버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(Orange Geo Spatial Server) 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C-2019-041115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 </a:t>
                      </a:r>
                      <a:endParaRPr kumimoji="1" lang="en-US" altLang="ko-KR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2019.12.17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687128"/>
                  </a:ext>
                </a:extLst>
              </a:tr>
              <a:tr h="127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8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오렌지 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데스크탑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프로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(Orange Desktop Pro) 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990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C-2019-041114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</a:t>
                      </a:r>
                      <a:endParaRPr kumimoji="1" lang="en-US" altLang="ko-KR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7907" marR="3600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2019.12.17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03647"/>
                  </a:ext>
                </a:extLst>
              </a:tr>
              <a:tr h="2104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9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웹 기반의 시공간 빅데이터 관리 및 분석을 위한 통합 플랫폼</a:t>
                      </a: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C-2019-032617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</a:t>
                      </a:r>
                      <a:endParaRPr kumimoji="1" lang="en-US" altLang="ko-KR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2019.11.07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898783"/>
                  </a:ext>
                </a:extLst>
              </a:tr>
              <a:tr h="2104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10</a:t>
                      </a:r>
                      <a:endParaRPr kumimoji="1" lang="en-US" altLang="ko-KR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비정형 데이터베이스 기반 시공간 빅데이터 저장소</a:t>
                      </a: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C-2018-035897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</a:t>
                      </a:r>
                      <a:endParaRPr kumimoji="1" lang="en-US" altLang="ko-KR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2018.12.03 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87909"/>
                  </a:ext>
                </a:extLst>
              </a:tr>
              <a:tr h="127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11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 공간 빅데이터 플랫폼 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v2.0(Orange m- Hopper v2.0)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C-2018-026772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</a:t>
                      </a:r>
                      <a:endParaRPr kumimoji="1" lang="en-US" altLang="ko-KR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2018.10.10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8875"/>
                  </a:ext>
                </a:extLst>
              </a:tr>
              <a:tr h="1725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12</a:t>
                      </a:r>
                      <a:endParaRPr kumimoji="1" lang="en-US" altLang="ko-KR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 오렌지 웹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Orange Web)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C-2016-014313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</a:t>
                      </a:r>
                      <a:endParaRPr kumimoji="1" lang="en-US" altLang="ko-KR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2016.06.14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13</a:t>
                      </a:r>
                      <a:endParaRPr kumimoji="1" lang="en-US" altLang="ko-KR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 오렌지 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래스터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타일 동기화 도구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(Orange R-Sync)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주</a:t>
                      </a:r>
                      <a:r>
                        <a:rPr kumimoji="1" lang="en-US" altLang="ko-KR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-80" normalizeH="0" baseline="0" noProof="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에스티로직</a:t>
                      </a:r>
                      <a:r>
                        <a:rPr kumimoji="1" lang="ko-KR" altLang="en-US" sz="900" b="0" i="0" u="none" strike="noStrike" kern="1200" cap="none" spc="-80" normalizeH="0" baseline="0" noProof="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C-2015-029688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호</a:t>
                      </a:r>
                      <a:endParaRPr kumimoji="1" lang="en-US" altLang="ko-KR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2015.12.08</a:t>
                      </a: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660912"/>
                  </a:ext>
                </a:extLst>
              </a:tr>
            </a:tbl>
          </a:graphicData>
        </a:graphic>
      </p:graphicFrame>
      <p:grpSp>
        <p:nvGrpSpPr>
          <p:cNvPr id="25" name="그룹 5"/>
          <p:cNvGrpSpPr/>
          <p:nvPr/>
        </p:nvGrpSpPr>
        <p:grpSpPr>
          <a:xfrm>
            <a:off x="539179" y="2033538"/>
            <a:ext cx="6553200" cy="289185"/>
            <a:chOff x="636588" y="2795588"/>
            <a:chExt cx="6270625" cy="215900"/>
          </a:xfrm>
        </p:grpSpPr>
        <p:sp>
          <p:nvSpPr>
            <p:cNvPr id="26" name="모서리가 둥근 직사각형 25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보유기술현황</a:t>
              </a:r>
            </a:p>
          </p:txBody>
        </p:sp>
        <p:pic>
          <p:nvPicPr>
            <p:cNvPr id="2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381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46">
            <a:extLst>
              <a:ext uri="{FF2B5EF4-FFF2-40B4-BE49-F238E27FC236}">
                <a16:creationId xmlns:a16="http://schemas.microsoft.com/office/drawing/2014/main" id="{2CA4A673-13E7-4E24-AC37-183CECB4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685" y="989422"/>
            <a:ext cx="2734723" cy="4462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buClrTx/>
            </a:pPr>
            <a:r>
              <a:rPr lang="ko-KR" altLang="en-US" sz="2900" b="1" dirty="0">
                <a:ln>
                  <a:solidFill>
                    <a:srgbClr val="B2B2B2">
                      <a:alpha val="0"/>
                    </a:srgbClr>
                  </a:solidFill>
                </a:ln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평가항목 조견표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912597"/>
              </p:ext>
            </p:extLst>
          </p:nvPr>
        </p:nvGraphicFramePr>
        <p:xfrm>
          <a:off x="539750" y="2177029"/>
          <a:ext cx="6553201" cy="7740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3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18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주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에스티로직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AI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기반 설비 경로 및 공사비 예측 도구 개발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구   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평가항목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관련 페이지번호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비고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526">
                <a:tc rowSpan="4"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전략 및 방법론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(18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826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 이해도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(5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10~11, 21~23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추진 전략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(5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24~25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적용 기술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(4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26~27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방법론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(4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28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526">
                <a:tc rowSpan="4"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기술 및 기능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algn="ctr" fontAlgn="base" latinLnBrk="0"/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(30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기능 요구사항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(10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30~67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데이터 요구사항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(10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68~71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보안 요구사항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(5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72~73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제약 사항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(5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74~75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73594687"/>
                  </a:ext>
                </a:extLst>
              </a:tr>
              <a:tr h="340526">
                <a:tc rowSpan="4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성능 및 품질</a:t>
                      </a:r>
                    </a:p>
                    <a:p>
                      <a:pPr algn="ctr" fontAlgn="base" latinLnBrk="0"/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(18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성능 요구사항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(5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77~79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인터페이스 요구사항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(5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80~81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테스트 요구사항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(4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82~83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 요구사항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(4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84~85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091625"/>
                  </a:ext>
                </a:extLst>
              </a:tr>
              <a:tr h="340526">
                <a:tc row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프로젝트 관리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(9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관리 방법론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87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사업수행체계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88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일정 계획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89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40526">
                <a:tc rowSpan="5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프로젝트 지원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(15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 보증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91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 훈련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92~93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하자 보수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94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기밀 보안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95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40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비상 대책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95~96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6150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247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5978793" y="85256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Ⅱ.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일반 현황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553407" y="1185121"/>
            <a:ext cx="5467730" cy="738664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algn="just" eaLnBrk="0" latinLnBrk="0" hangingPunct="0">
              <a:spcAft>
                <a:spcPts val="3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2013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년 설립 이후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자체 개발한 전력계통해석 패키지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GIS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엔진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빅데이터 플랫폼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GPU DB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솔루션의 안정된 기술력을 인정받아 지속적으로 공공과 민간분야에서 사업을 확장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하고 있으며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꾸준한 매출 증대로 공간정보 분야 선도적 입지를 공고히 하고 있습니다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52" name="그룹 5"/>
          <p:cNvGrpSpPr/>
          <p:nvPr/>
        </p:nvGrpSpPr>
        <p:grpSpPr>
          <a:xfrm>
            <a:off x="539750" y="2285566"/>
            <a:ext cx="6553200" cy="289185"/>
            <a:chOff x="636588" y="2795588"/>
            <a:chExt cx="6270625" cy="215900"/>
          </a:xfrm>
        </p:grpSpPr>
        <p:sp>
          <p:nvSpPr>
            <p:cNvPr id="53" name="모서리가 둥근 직사각형 52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 err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유사사업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kumimoji="0" lang="ko-KR" altLang="en-US" sz="1200" b="1" dirty="0" err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수행실적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입찰참가 신청 이전 최근 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3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년간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)-</a:t>
              </a:r>
              <a:r>
                <a:rPr kumimoji="0" lang="ko-KR" altLang="en-US" sz="1200" b="1" dirty="0" err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관련증명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kumimoji="0" lang="ko-KR" altLang="en-US" sz="1200" b="1" dirty="0" err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별첨참조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54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68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3.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보유 기술 현황 </a:t>
            </a:r>
            <a:r>
              <a:rPr lang="ko-KR" altLang="en-US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나</a:t>
            </a:r>
            <a:r>
              <a:rPr lang="en-US" altLang="ko-KR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400" b="1" spc="-7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유사사업</a:t>
            </a:r>
            <a:r>
              <a:rPr lang="ko-KR" altLang="en-US" sz="14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400" b="1" spc="-7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수행실적</a:t>
            </a:r>
            <a:endParaRPr lang="en-US" altLang="ko-KR" sz="14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5DAACB1-BB57-4E66-8A5E-9F6D84BA4A28}"/>
              </a:ext>
            </a:extLst>
          </p:cNvPr>
          <p:cNvSpPr/>
          <p:nvPr/>
        </p:nvSpPr>
        <p:spPr>
          <a:xfrm>
            <a:off x="6206419" y="2589867"/>
            <a:ext cx="981359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98425" lvl="0" indent="-98425" algn="r" defTabSz="857936" eaLnBrk="0" fontAlgn="base" latinLnBrk="0" hangingPunct="0">
              <a:spcBef>
                <a:spcPct val="10000"/>
              </a:spcBef>
              <a:spcAft>
                <a:spcPct val="10000"/>
              </a:spcAft>
              <a:buClr>
                <a:srgbClr val="686868"/>
              </a:buClr>
              <a:defRPr lang="ko-KR" altLang="en-US"/>
            </a:pPr>
            <a:r>
              <a:rPr kumimoji="1" lang="en-US" altLang="ko-KR" sz="10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kumimoji="1" lang="ko-KR" altLang="en-US" sz="10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단위 </a:t>
            </a:r>
            <a:r>
              <a:rPr kumimoji="1" lang="en-US" altLang="ko-KR" sz="10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: </a:t>
            </a:r>
            <a:r>
              <a:rPr kumimoji="1" lang="ko-KR" altLang="en-US" sz="10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백만원</a:t>
            </a:r>
            <a:r>
              <a:rPr kumimoji="1" lang="en-US" altLang="ko-KR" sz="10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graphicFrame>
        <p:nvGraphicFramePr>
          <p:cNvPr id="11" name="Group 373">
            <a:extLst>
              <a:ext uri="{FF2B5EF4-FFF2-40B4-BE49-F238E27FC236}">
                <a16:creationId xmlns:a16="http://schemas.microsoft.com/office/drawing/2014/main" id="{DE40691C-4638-4440-AEC6-96F0619D3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75619"/>
              </p:ext>
            </p:extLst>
          </p:nvPr>
        </p:nvGraphicFramePr>
        <p:xfrm>
          <a:off x="575481" y="2936858"/>
          <a:ext cx="6470213" cy="4569288"/>
        </p:xfrm>
        <a:graphic>
          <a:graphicData uri="http://schemas.openxmlformats.org/drawingml/2006/table">
            <a:tbl>
              <a:tblPr/>
              <a:tblGrid>
                <a:gridCol w="350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2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2803426276"/>
                    </a:ext>
                  </a:extLst>
                </a:gridCol>
                <a:gridCol w="839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533">
                  <a:extLst>
                    <a:ext uri="{9D8B030D-6E8A-4147-A177-3AD203B41FA5}">
                      <a16:colId xmlns:a16="http://schemas.microsoft.com/office/drawing/2014/main" val="2271271974"/>
                    </a:ext>
                  </a:extLst>
                </a:gridCol>
              </a:tblGrid>
              <a:tr h="306829"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순번</a:t>
                      </a: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l</a:t>
                      </a:r>
                      <a:endParaRPr kumimoji="1" lang="ko-KR" altLang="en-US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45719" marR="4571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사업명</a:t>
                      </a:r>
                      <a:endParaRPr kumimoji="1" lang="en-US" altLang="ko-KR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45719" marR="45719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사업기간</a:t>
                      </a:r>
                    </a:p>
                  </a:txBody>
                  <a:tcPr marL="45719" marR="45719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계약 금액</a:t>
                      </a:r>
                    </a:p>
                  </a:txBody>
                  <a:tcPr marL="45719" marR="45719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발주기관</a:t>
                      </a:r>
                    </a:p>
                  </a:txBody>
                  <a:tcPr marL="45719" marR="45719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ko-KR" altLang="en-US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비고</a:t>
                      </a:r>
                      <a:endParaRPr kumimoji="1" lang="en-US" altLang="ko-KR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  <a:p>
                      <a:pPr marL="0" marR="0" lvl="0" indent="-984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용역여부</a:t>
                      </a: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</a:t>
                      </a:r>
                      <a:endParaRPr kumimoji="1" lang="ko-KR" altLang="en-US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45719" marR="45719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전력설비 자산성능평가시스템 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GIS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구축 인력지원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2023.03 ~ 2023.04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15</a:t>
                      </a:r>
                    </a:p>
                  </a:txBody>
                  <a:tcPr marL="17907" marR="3600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KDN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577268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배전선로 계통해석 개발 라이선스 구매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2023.01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~ </a:t>
                      </a: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2023.01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37</a:t>
                      </a:r>
                    </a:p>
                  </a:txBody>
                  <a:tcPr marL="17907" marR="3600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KDN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812127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3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극한지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빅데이터 플랫폼 설계 검증 및 최적화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2022.08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~ </a:t>
                      </a: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2022.10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</a:t>
                      </a:r>
                    </a:p>
                  </a:txBody>
                  <a:tcPr marL="17907" marR="3600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7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한국해양과학기술원 부설 극지연구소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31130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4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S-Map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을 활용한 클라우드 기반 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오픈랩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시스템 구축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2022.06 ~ 2022.12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153</a:t>
                      </a: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서울특별시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724477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5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INOS 2.0 GIS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및 데이터연계 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SW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유지보수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2022.04 ~ 2022.12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45</a:t>
                      </a: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KDN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15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90315"/>
                  </a:ext>
                </a:extLst>
              </a:tr>
              <a:tr h="2432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6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WEB GIS S/W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유지보수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2022.01 ~ 2022.12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24</a:t>
                      </a: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KDN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687128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7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영배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4.0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웹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GIS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유지운영 인력지원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2022.01 ~ 2022.12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154</a:t>
                      </a:r>
                    </a:p>
                  </a:txBody>
                  <a:tcPr marL="17907" marR="3600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KDN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432886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8</a:t>
                      </a:r>
                      <a:endParaRPr kumimoji="1" lang="en-US" altLang="ko-KR" sz="90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2022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년 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공간빅데이터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분석플랫폼 유지관리 및 운영지원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2022.01 ~ 2022.12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990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888</a:t>
                      </a:r>
                    </a:p>
                  </a:txBody>
                  <a:tcPr marL="17907" marR="3600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국토교통부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140628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9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토지이용 변화 예측을 위한 데이터베이스 구축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2021.10 ~ 2022.02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18</a:t>
                      </a: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700" b="0" kern="1200" spc="-15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재단법인  서울특별시</a:t>
                      </a:r>
                      <a:endParaRPr kumimoji="1" lang="en-US" altLang="ko-KR" sz="700" b="0" kern="1200" spc="-15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700" b="0" kern="1200" spc="-15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서울기술연구원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898783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10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WEB GIS S/W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유지보수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2021.06 ~ 2021.12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14</a:t>
                      </a: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KDN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㈜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87909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11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유찰수의공고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_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전사 배전사업관리 시스템 구축용역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2021.03 ~ 2022.01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990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289</a:t>
                      </a:r>
                    </a:p>
                  </a:txBody>
                  <a:tcPr marL="17907" marR="3600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한국전력공사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2626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12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2021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년 </a:t>
                      </a: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공간빅데이터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분석 플랫폼 유지관리 및 운영지원 사업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2021.01 ~ 2021.12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688</a:t>
                      </a: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국토교통부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8875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13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전력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ICT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통합관제플랫폼 구축 용역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2020.12 ~ 2020.12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534</a:t>
                      </a: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한국전력공사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14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 err="1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공간빅데이터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분석 솔루션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(SW)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구매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2020.11 ~ 2020.12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270</a:t>
                      </a:r>
                    </a:p>
                  </a:txBody>
                  <a:tcPr marL="17907" marR="3600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국토교통부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961284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15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K-GIS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엔진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(Orange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제품군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)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개발 라이선스 및 툴 구매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2020.06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 ~ </a:t>
                      </a: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2020.06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101</a:t>
                      </a:r>
                    </a:p>
                  </a:txBody>
                  <a:tcPr marL="17907" marR="3600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KDN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64657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16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광케이블 통합관리시스템 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WEB GIS S/W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유지보수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2020.03 ~ 2021.05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3</a:t>
                      </a: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KDN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801673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17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영배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3.0 GIS/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배전일반 분야 유지보수 인력지원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2020.01 ~ 2020.12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990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332</a:t>
                      </a:r>
                    </a:p>
                  </a:txBody>
                  <a:tcPr marL="17907" marR="3600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KDN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802083"/>
                  </a:ext>
                </a:extLst>
              </a:tr>
              <a:tr h="2258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90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18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K-GIS 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솔루션 유지보수 분야 인력지원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2020.01 ~ 2020.12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990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70</a:t>
                      </a:r>
                    </a:p>
                  </a:txBody>
                  <a:tcPr marL="17907" marR="3600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한전</a:t>
                      </a:r>
                      <a:r>
                        <a:rPr kumimoji="1" lang="en-US" altLang="ko-KR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KDN</a:t>
                      </a:r>
                      <a:r>
                        <a:rPr kumimoji="1" lang="ko-KR" altLang="en-US" sz="900" b="0" kern="1200" spc="-80" dirty="0">
                          <a:ln>
                            <a:solidFill>
                              <a:srgbClr val="F78E3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  <a:cs typeface="+mn-cs"/>
                        </a:rPr>
                        <a:t>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5979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86868"/>
                        </a:buClr>
                        <a:buSzPct val="140000"/>
                        <a:buFontTx/>
                        <a:buNone/>
                        <a:tabLst>
                          <a:tab pos="5644372" algn="l"/>
                        </a:tabLst>
                        <a:defRPr lang="ko-KR" altLang="en-US"/>
                      </a:pPr>
                      <a:endParaRPr kumimoji="1" lang="ko-KR" altLang="en-US" sz="900" b="0" kern="1200" spc="-8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864121"/>
                  </a:ext>
                </a:extLst>
              </a:tr>
            </a:tbl>
          </a:graphicData>
        </a:graphic>
      </p:graphicFrame>
      <p:grpSp>
        <p:nvGrpSpPr>
          <p:cNvPr id="12" name="그룹 5"/>
          <p:cNvGrpSpPr/>
          <p:nvPr/>
        </p:nvGrpSpPr>
        <p:grpSpPr>
          <a:xfrm>
            <a:off x="539750" y="7974198"/>
            <a:ext cx="6553200" cy="289185"/>
            <a:chOff x="636588" y="2795588"/>
            <a:chExt cx="6270625" cy="215900"/>
          </a:xfrm>
        </p:grpSpPr>
        <p:sp>
          <p:nvSpPr>
            <p:cNvPr id="13" name="모서리가 둥근 직사각형 12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보유제품현황</a:t>
              </a:r>
            </a:p>
          </p:txBody>
        </p:sp>
        <p:pic>
          <p:nvPicPr>
            <p:cNvPr id="14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5" name="직사각형 14"/>
          <p:cNvSpPr/>
          <p:nvPr/>
        </p:nvSpPr>
        <p:spPr>
          <a:xfrm>
            <a:off x="539750" y="8405082"/>
            <a:ext cx="5905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공간 빅데이터 분석 플랫폼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HY신명조" pitchFamily="18" charset="-127"/>
                <a:ea typeface="HY신명조" pitchFamily="18" charset="-127"/>
              </a:rPr>
              <a:t>Orange m-Hopper</a:t>
            </a: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GPU 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기반 공간 빅데이터 실시간 랜더링 시각화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HY신명조" pitchFamily="18" charset="-127"/>
                <a:ea typeface="HY신명조" pitchFamily="18" charset="-127"/>
              </a:rPr>
              <a:t>Orange GRE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디지털트윈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HY신명조" pitchFamily="18" charset="-127"/>
                <a:ea typeface="HY신명조" pitchFamily="18" charset="-127"/>
              </a:rPr>
              <a:t>Orange Digital Twin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마이크로그리드 에너지 최적화를 위한  전력계통해석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HY신명조" pitchFamily="18" charset="-127"/>
                <a:ea typeface="HY신명조" pitchFamily="18" charset="-127"/>
              </a:rPr>
              <a:t>Orange EP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지리정보시스템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(GIS)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HY신명조" pitchFamily="18" charset="-127"/>
                <a:ea typeface="HY신명조" pitchFamily="18" charset="-127"/>
              </a:rPr>
              <a:t>Orange WEB GIS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335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430566" y="85256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Ⅲ.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전략 및 방법론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17" name="그룹 11"/>
          <p:cNvGrpSpPr/>
          <p:nvPr/>
        </p:nvGrpSpPr>
        <p:grpSpPr>
          <a:xfrm>
            <a:off x="791504" y="2143354"/>
            <a:ext cx="6301445" cy="360000"/>
            <a:chOff x="647700" y="2054327"/>
            <a:chExt cx="6480175" cy="360000"/>
          </a:xfrm>
        </p:grpSpPr>
        <p:grpSp>
          <p:nvGrpSpPr>
            <p:cNvPr id="18" name="그룹 22"/>
            <p:cNvGrpSpPr/>
            <p:nvPr/>
          </p:nvGrpSpPr>
          <p:grpSpPr>
            <a:xfrm>
              <a:off x="647700" y="2054327"/>
              <a:ext cx="1566191" cy="360000"/>
              <a:chOff x="998674" y="2441404"/>
              <a:chExt cx="1566191" cy="360000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503251" y="2543882"/>
                <a:ext cx="1061614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전략 및 방법론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Ⅲ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19" name="직선 연결선 18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2962"/>
              </p:ext>
            </p:extLst>
          </p:nvPr>
        </p:nvGraphicFramePr>
        <p:xfrm>
          <a:off x="1187547" y="2539398"/>
          <a:ext cx="5905402" cy="111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 이해도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21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추진 전략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24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적용 기술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26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4.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방법론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28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사업 이해도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30566" y="85256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Ⅲ.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전략 및 방법론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43533" y="2141550"/>
            <a:ext cx="5574908" cy="3827499"/>
            <a:chOff x="1043533" y="2141550"/>
            <a:chExt cx="5574908" cy="3827499"/>
          </a:xfrm>
        </p:grpSpPr>
        <p:sp>
          <p:nvSpPr>
            <p:cNvPr id="19" name="TextBox 18"/>
            <p:cNvSpPr txBox="1"/>
            <p:nvPr/>
          </p:nvSpPr>
          <p:spPr>
            <a:xfrm>
              <a:off x="1192883" y="2212281"/>
              <a:ext cx="4913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66700" algn="ctr">
                <a:spcAft>
                  <a:spcPts val="400"/>
                </a:spcAft>
              </a:pP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“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신기술을 적용한 지능형 배전설계 시스템 구축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"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20" name="그림 19" descr="1줄.png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>
              <a:off x="1275339" y="2141550"/>
              <a:ext cx="272250" cy="5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그림 20" descr="1줄.png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 flipH="1">
              <a:off x="6120097" y="2141550"/>
              <a:ext cx="272250" cy="5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2" descr="I:\Users\Administrator\Desktop\Layeraa 6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011" r="14199"/>
            <a:stretch/>
          </p:blipFill>
          <p:spPr bwMode="auto">
            <a:xfrm>
              <a:off x="1263820" y="2647279"/>
              <a:ext cx="5040313" cy="1238324"/>
            </a:xfrm>
            <a:prstGeom prst="rect">
              <a:avLst/>
            </a:prstGeom>
            <a:noFill/>
          </p:spPr>
        </p:pic>
        <p:pic>
          <p:nvPicPr>
            <p:cNvPr id="23" name="Picture 4" descr="C:\Users\hipt3\Desktop\rgererg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 flipH="1">
              <a:off x="3476890" y="1991096"/>
              <a:ext cx="543169" cy="1705620"/>
            </a:xfrm>
            <a:prstGeom prst="rect">
              <a:avLst/>
            </a:prstGeom>
            <a:noFill/>
          </p:spPr>
        </p:pic>
        <p:grpSp>
          <p:nvGrpSpPr>
            <p:cNvPr id="24" name="그룹 158"/>
            <p:cNvGrpSpPr/>
            <p:nvPr/>
          </p:nvGrpSpPr>
          <p:grpSpPr>
            <a:xfrm>
              <a:off x="1078089" y="4156497"/>
              <a:ext cx="5040312" cy="263267"/>
              <a:chOff x="2124076" y="3262758"/>
              <a:chExt cx="5040312" cy="263267"/>
            </a:xfrm>
          </p:grpSpPr>
          <p:grpSp>
            <p:nvGrpSpPr>
              <p:cNvPr id="25" name="그룹 106"/>
              <p:cNvGrpSpPr/>
              <p:nvPr/>
            </p:nvGrpSpPr>
            <p:grpSpPr>
              <a:xfrm>
                <a:off x="2124076" y="3262758"/>
                <a:ext cx="5040312" cy="263267"/>
                <a:chOff x="2124076" y="3262758"/>
                <a:chExt cx="5040312" cy="263267"/>
              </a:xfrm>
            </p:grpSpPr>
            <p:pic>
              <p:nvPicPr>
                <p:cNvPr id="27" name="Picture 3" descr="C:\Users\thyme\Desktop\제안서참고\최종디자인\tit_b4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746"/>
                <a:stretch/>
              </p:blipFill>
              <p:spPr bwMode="auto">
                <a:xfrm>
                  <a:off x="5083535" y="3262758"/>
                  <a:ext cx="2080853" cy="2632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한쪽 모서리는 잘리고 다른 쪽 모서리는 둥근 사각형 27"/>
                <p:cNvSpPr/>
                <p:nvPr/>
              </p:nvSpPr>
              <p:spPr>
                <a:xfrm>
                  <a:off x="2124076" y="3262758"/>
                  <a:ext cx="2959460" cy="263267"/>
                </a:xfrm>
                <a:prstGeom prst="snipRoundRect">
                  <a:avLst>
                    <a:gd name="adj1" fmla="val 16667"/>
                    <a:gd name="adj2" fmla="val 0"/>
                  </a:avLst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8000">
                      <a:srgbClr val="7F7F7F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 bwMode="auto">
              <a:xfrm>
                <a:off x="2232162" y="3306819"/>
                <a:ext cx="1051570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spAutoFit/>
              </a:bodyPr>
              <a:lstStyle/>
              <a:p>
                <a:pPr defTabSz="1043086" latinLnBrk="0">
                  <a:defRPr/>
                </a:pPr>
                <a:r>
                  <a:rPr lang="ko-KR" altLang="en-US" sz="1200" b="1" spc="-7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업무 현안  분석 </a:t>
                </a:r>
              </a:p>
            </p:txBody>
          </p:sp>
        </p:grpSp>
        <p:sp>
          <p:nvSpPr>
            <p:cNvPr id="29" name="양쪽 모서리가 둥근 사각형 28"/>
            <p:cNvSpPr/>
            <p:nvPr/>
          </p:nvSpPr>
          <p:spPr>
            <a:xfrm>
              <a:off x="1078088" y="4817049"/>
              <a:ext cx="1333597" cy="1152000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chemeClr val="bg1">
                  <a:lumMod val="65000"/>
                  <a:alpha val="80000"/>
                </a:schemeClr>
              </a:outerShdw>
            </a:effectLst>
          </p:spPr>
          <p:txBody>
            <a:bodyPr lIns="72000" tIns="72000" rIns="36000" bIns="0" rtlCol="0" anchor="t" anchorCtr="0"/>
            <a:lstStyle/>
            <a:p>
              <a:pPr marL="92075" indent="-92075" eaLnBrk="0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과거 수작업 설계 방식과 동일</a:t>
              </a:r>
              <a:endParaRPr lang="en-US" altLang="ko-KR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설계 소요시간 과다</a:t>
              </a:r>
              <a:endParaRPr lang="en-US" altLang="ko-KR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배전설계원 피로도 증가</a:t>
              </a:r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>
              <a:off x="1078088" y="4500703"/>
              <a:ext cx="1333597" cy="282575"/>
            </a:xfrm>
            <a:prstGeom prst="round2SameRect">
              <a:avLst/>
            </a:prstGeom>
            <a:solidFill>
              <a:srgbClr val="E3F1FA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rgbClr val="90C8E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배전설계 이슈</a:t>
              </a:r>
              <a:endParaRPr lang="en-US" altLang="ko-KR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1043533" y="3184389"/>
              <a:ext cx="1794488" cy="864000"/>
            </a:xfrm>
            <a:prstGeom prst="round2SameRect">
              <a:avLst/>
            </a:prstGeom>
            <a:gradFill>
              <a:gsLst>
                <a:gs pos="50000">
                  <a:srgbClr val="E3F1FA"/>
                </a:gs>
                <a:gs pos="100000">
                  <a:srgbClr val="BADDF5"/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latinLnBrk="0"/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지리정보</a:t>
              </a:r>
              <a:r>
                <a:rPr lang="en-US" altLang="ko-KR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지형도</a:t>
              </a:r>
              <a:r>
                <a:rPr lang="en-US" altLang="ko-KR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지적도</a:t>
              </a:r>
              <a:r>
                <a:rPr lang="en-US" altLang="ko-KR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분석을 통한</a:t>
              </a:r>
              <a:endParaRPr lang="en-US" altLang="ko-KR" sz="11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latinLnBrk="0"/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배전선로 경과지 추천</a:t>
              </a:r>
              <a:endParaRPr lang="en-US" altLang="ko-KR" sz="11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2940199" y="3184389"/>
              <a:ext cx="1794488" cy="864000"/>
            </a:xfrm>
            <a:prstGeom prst="round2SameRect">
              <a:avLst/>
            </a:prstGeom>
            <a:gradFill>
              <a:gsLst>
                <a:gs pos="50000">
                  <a:srgbClr val="E3F1FA"/>
                </a:gs>
                <a:gs pos="100000">
                  <a:srgbClr val="BADDF5"/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설계기준 학습을 통한</a:t>
              </a:r>
              <a:endParaRPr lang="en-US" altLang="ko-KR" sz="11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eaLnBrk="0" fontAlgn="base" latinLnBrk="0" hangingPunct="0"/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배전선로 경과지 여건에</a:t>
              </a:r>
              <a:endParaRPr lang="en-US" altLang="ko-KR" sz="11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eaLnBrk="0" fontAlgn="base" latinLnBrk="0" hangingPunct="0"/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적합한 설비 자동 선정</a:t>
              </a:r>
              <a:endParaRPr lang="en-US" altLang="ko-KR" sz="11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4823953" y="3184389"/>
              <a:ext cx="1794488" cy="864000"/>
            </a:xfrm>
            <a:prstGeom prst="round2SameRect">
              <a:avLst/>
            </a:prstGeom>
            <a:gradFill>
              <a:gsLst>
                <a:gs pos="50000">
                  <a:srgbClr val="E3F1FA"/>
                </a:gs>
                <a:gs pos="100000">
                  <a:srgbClr val="BADDF5"/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latinLnBrk="0" hangingPunct="0"/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표준 </a:t>
              </a:r>
              <a:r>
                <a:rPr lang="ko-KR" altLang="en-US" sz="1100" spc="-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품셈</a:t>
              </a:r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학습을 통한</a:t>
              </a:r>
              <a:endParaRPr lang="en-US" altLang="ko-KR" sz="11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eaLnBrk="0" latinLnBrk="0" hangingPunct="0"/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적정 공사비 예측 모델</a:t>
              </a:r>
              <a:endParaRPr lang="en-US" altLang="ko-KR" sz="11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eaLnBrk="0" latinLnBrk="0" hangingPunct="0"/>
              <a:r>
                <a:rPr lang="ko-KR" altLang="en-US" sz="1100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개발</a:t>
              </a:r>
              <a:endParaRPr lang="en-US" altLang="ko-KR" sz="11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995262" y="2860353"/>
              <a:ext cx="13869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핵심 요구 사항</a:t>
              </a:r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46" name="양쪽 모서리가 둥근 사각형 45"/>
            <p:cNvSpPr/>
            <p:nvPr/>
          </p:nvSpPr>
          <p:spPr>
            <a:xfrm>
              <a:off x="2463194" y="4817049"/>
              <a:ext cx="1333597" cy="1152000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chemeClr val="bg1">
                  <a:lumMod val="65000"/>
                  <a:alpha val="80000"/>
                </a:schemeClr>
              </a:outerShdw>
            </a:effectLst>
          </p:spPr>
          <p:txBody>
            <a:bodyPr lIns="72000" tIns="72000" rIns="36000" bIns="0" rtlCol="0" anchor="t" anchorCtr="0"/>
            <a:lstStyle/>
            <a:p>
              <a:pPr marL="92075" indent="-92075" eaLnBrk="0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 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4.0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구축으로 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WEB GIS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도입</a:t>
              </a:r>
              <a:endParaRPr lang="en-US" altLang="ko-KR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ko-KR" altLang="en-US" sz="1000" spc="-7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배전원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현장업무 지원을 위한 모바일설계시스템 개발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운영</a:t>
              </a:r>
              <a:endParaRPr lang="en-US" altLang="ko-KR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47" name="양쪽 모서리가 둥근 사각형 46"/>
            <p:cNvSpPr/>
            <p:nvPr/>
          </p:nvSpPr>
          <p:spPr>
            <a:xfrm>
              <a:off x="2463194" y="4500703"/>
              <a:ext cx="1333597" cy="282575"/>
            </a:xfrm>
            <a:prstGeom prst="round2SameRect">
              <a:avLst/>
            </a:prstGeom>
            <a:solidFill>
              <a:srgbClr val="BADDF5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rgbClr val="90C8E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환경적 측면</a:t>
              </a:r>
              <a:endParaRPr lang="en-US" altLang="ko-KR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48" name="양쪽 모서리가 둥근 사각형 47"/>
            <p:cNvSpPr/>
            <p:nvPr/>
          </p:nvSpPr>
          <p:spPr>
            <a:xfrm>
              <a:off x="3867350" y="4817049"/>
              <a:ext cx="1333597" cy="1152000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chemeClr val="bg1">
                  <a:lumMod val="65000"/>
                  <a:alpha val="80000"/>
                </a:schemeClr>
              </a:outerShdw>
            </a:effectLst>
          </p:spPr>
          <p:txBody>
            <a:bodyPr lIns="72000" tIns="72000" rIns="36000" bIns="0" rtlCol="0" anchor="t" anchorCtr="0"/>
            <a:lstStyle/>
            <a:p>
              <a:pPr marL="92075" indent="-92075" eaLnBrk="0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설계에 집중되는 시간을 절감하여</a:t>
              </a:r>
              <a:endParaRPr lang="en-US" altLang="ko-KR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분산에너지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스마트그리드 등 미래형 그리드 운영체계로 변신 필요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>
              <a:off x="3867350" y="4500703"/>
              <a:ext cx="1333597" cy="282575"/>
            </a:xfrm>
            <a:prstGeom prst="round2SameRect">
              <a:avLst/>
            </a:prstGeom>
            <a:solidFill>
              <a:srgbClr val="90C8EF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rgbClr val="BADDF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기술적 측면</a:t>
              </a:r>
              <a:endParaRPr lang="en-US" altLang="ko-KR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>
              <a:off x="5256001" y="4817049"/>
              <a:ext cx="1333597" cy="1152000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chemeClr val="bg1">
                  <a:lumMod val="65000"/>
                  <a:alpha val="80000"/>
                </a:schemeClr>
              </a:outerShdw>
            </a:effectLst>
          </p:spPr>
          <p:txBody>
            <a:bodyPr lIns="72000" tIns="72000" rIns="36000" bIns="0" rtlCol="0" anchor="t" anchorCtr="0"/>
            <a:lstStyle/>
            <a:p>
              <a:pPr marL="92075" indent="-92075" eaLnBrk="0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en-US" altLang="ko-KR" sz="1000" spc="-70" dirty="0">
                  <a:latin typeface="HY신명조" pitchFamily="18" charset="-127"/>
                  <a:ea typeface="HY신명조" pitchFamily="18" charset="-127"/>
                </a:rPr>
                <a:t>X-ray, CCTV </a:t>
              </a:r>
              <a:r>
                <a:rPr lang="ko-KR" altLang="en-US" sz="1000" spc="-70" dirty="0">
                  <a:latin typeface="HY신명조" pitchFamily="18" charset="-127"/>
                  <a:ea typeface="HY신명조" pitchFamily="18" charset="-127"/>
                </a:rPr>
                <a:t>등 영상 인식 분야</a:t>
              </a:r>
              <a:endParaRPr lang="en-US" altLang="ko-KR" sz="1000" spc="-70" dirty="0"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ChatGPT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와 같은 대화형 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Q&amp;A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서비스</a:t>
              </a:r>
              <a:endParaRPr lang="en-US" altLang="ko-KR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최근 건축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플랜트 등 설계 자동화 </a:t>
              </a:r>
              <a:r>
                <a:rPr lang="ko-KR" altLang="en-US" sz="1000" spc="-7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개발중</a:t>
              </a:r>
              <a:endParaRPr lang="ko-KR" altLang="en-US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>
              <a:off x="5256001" y="4500703"/>
              <a:ext cx="1333597" cy="282575"/>
            </a:xfrm>
            <a:prstGeom prst="round2SameRect">
              <a:avLst/>
            </a:prstGeom>
            <a:solidFill>
              <a:srgbClr val="65B2E8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rgbClr val="BADDF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산업계 동향</a:t>
              </a:r>
              <a:endParaRPr lang="en-US" altLang="ko-KR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9F0049-14EE-ED99-6861-9DEAB7C9C5B4}"/>
              </a:ext>
            </a:extLst>
          </p:cNvPr>
          <p:cNvSpPr/>
          <p:nvPr/>
        </p:nvSpPr>
        <p:spPr>
          <a:xfrm>
            <a:off x="1553407" y="1205446"/>
            <a:ext cx="5400000" cy="720000"/>
          </a:xfrm>
          <a:prstGeom prst="rect">
            <a:avLst/>
          </a:prstGeom>
        </p:spPr>
        <p:txBody>
          <a:bodyPr wrap="square" lIns="0" tIns="0" rIns="72000" bIns="0" anchor="ctr">
            <a:noAutofit/>
          </a:bodyPr>
          <a:lstStyle/>
          <a:p>
            <a:pPr>
              <a:spcAft>
                <a:spcPts val="400"/>
              </a:spcAft>
            </a:pP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본 사업은 </a:t>
            </a:r>
            <a:r>
              <a:rPr lang="en-US" altLang="ko-KR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AI  </a:t>
            </a:r>
            <a:r>
              <a:rPr lang="ko-KR" altLang="en-US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기술을 적용하여 전기 소비자 수급지점까지 전력공급이 가능한 배전선로 후보 경과지를 추천하고</a:t>
            </a:r>
            <a:r>
              <a:rPr lang="en-US" altLang="ko-KR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각 경과지 별로 최적 설비를 자동 선정하여 배전선로 설치에 소요되는 공사비를 바로 예측함으로써 배전설계원과의 지능형 협력체계를 구축하는데 목적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이 있습니다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53" name="그룹 5">
            <a:extLst>
              <a:ext uri="{FF2B5EF4-FFF2-40B4-BE49-F238E27FC236}">
                <a16:creationId xmlns:a16="http://schemas.microsoft.com/office/drawing/2014/main" id="{765D8FB7-1F9E-5D26-DA17-A9ECB41996CE}"/>
              </a:ext>
            </a:extLst>
          </p:cNvPr>
          <p:cNvGrpSpPr/>
          <p:nvPr/>
        </p:nvGrpSpPr>
        <p:grpSpPr>
          <a:xfrm>
            <a:off x="539477" y="6318014"/>
            <a:ext cx="6553200" cy="289185"/>
            <a:chOff x="636588" y="2795588"/>
            <a:chExt cx="6270625" cy="215900"/>
          </a:xfrm>
        </p:grpSpPr>
        <p:sp>
          <p:nvSpPr>
            <p:cNvPr id="54" name="모서리가 둥근 직사각형 7">
              <a:extLst>
                <a:ext uri="{FF2B5EF4-FFF2-40B4-BE49-F238E27FC236}">
                  <a16:creationId xmlns:a16="http://schemas.microsoft.com/office/drawing/2014/main" id="{9972AB2B-4DEF-3ACA-F93F-0C1F11256350}"/>
                </a:ext>
              </a:extLst>
            </p:cNvPr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0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프로세스 및 데이터 흐름도</a:t>
              </a:r>
            </a:p>
          </p:txBody>
        </p:sp>
        <p:pic>
          <p:nvPicPr>
            <p:cNvPr id="55" name="Picture 2" descr="C:\Users\wslee\Desktop\Untitled-2.png">
              <a:extLst>
                <a:ext uri="{FF2B5EF4-FFF2-40B4-BE49-F238E27FC236}">
                  <a16:creationId xmlns:a16="http://schemas.microsoft.com/office/drawing/2014/main" id="{8E35FF6C-E106-76ED-E496-25745EDA2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4" name="그룹 3"/>
          <p:cNvGrpSpPr/>
          <p:nvPr/>
        </p:nvGrpSpPr>
        <p:grpSpPr>
          <a:xfrm>
            <a:off x="683573" y="6750062"/>
            <a:ext cx="6336624" cy="3420380"/>
            <a:chOff x="683573" y="6750062"/>
            <a:chExt cx="6336624" cy="3420380"/>
          </a:xfrm>
        </p:grpSpPr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C9550FCB-26FA-EACF-F633-665BB7A10970}"/>
                </a:ext>
              </a:extLst>
            </p:cNvPr>
            <p:cNvCxnSpPr>
              <a:cxnSpLocks/>
              <a:stCxn id="67" idx="2"/>
              <a:endCxn id="76" idx="0"/>
            </p:cNvCxnSpPr>
            <p:nvPr/>
          </p:nvCxnSpPr>
          <p:spPr bwMode="auto">
            <a:xfrm>
              <a:off x="3347781" y="8153978"/>
              <a:ext cx="0" cy="432320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2C88FD6-2D7B-BE21-FE0A-EF981E9A826F}"/>
                </a:ext>
              </a:extLst>
            </p:cNvPr>
            <p:cNvCxnSpPr>
              <a:cxnSpLocks/>
              <a:stCxn id="64" idx="3"/>
              <a:endCxn id="62" idx="1"/>
            </p:cNvCxnSpPr>
            <p:nvPr/>
          </p:nvCxnSpPr>
          <p:spPr bwMode="auto">
            <a:xfrm flipV="1">
              <a:off x="1475549" y="8730170"/>
              <a:ext cx="287872" cy="136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95FDDDA-D109-B54A-3ACB-AB9EA315DDBA}"/>
                </a:ext>
              </a:extLst>
            </p:cNvPr>
            <p:cNvCxnSpPr>
              <a:cxnSpLocks/>
              <a:stCxn id="65" idx="3"/>
              <a:endCxn id="60" idx="1"/>
            </p:cNvCxnSpPr>
            <p:nvPr/>
          </p:nvCxnSpPr>
          <p:spPr bwMode="auto">
            <a:xfrm flipV="1">
              <a:off x="1475549" y="7794034"/>
              <a:ext cx="287984" cy="184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BF7EA01-D09E-03DA-F942-0674E8F9EADE}"/>
                </a:ext>
              </a:extLst>
            </p:cNvPr>
            <p:cNvCxnSpPr>
              <a:cxnSpLocks/>
              <a:stCxn id="76" idx="2"/>
              <a:endCxn id="78" idx="0"/>
            </p:cNvCxnSpPr>
            <p:nvPr/>
          </p:nvCxnSpPr>
          <p:spPr bwMode="auto">
            <a:xfrm flipH="1">
              <a:off x="3347669" y="8874298"/>
              <a:ext cx="112" cy="576176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28E5895-204C-9750-E288-8640C3FD2117}"/>
                </a:ext>
              </a:extLst>
            </p:cNvPr>
            <p:cNvSpPr/>
            <p:nvPr/>
          </p:nvSpPr>
          <p:spPr bwMode="auto">
            <a:xfrm>
              <a:off x="1763533" y="7506034"/>
              <a:ext cx="864000" cy="576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u="none" strike="noStrike" cap="none" spc="-150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지도학습 </a:t>
              </a:r>
              <a:r>
                <a:rPr kumimoji="0" lang="en-US" altLang="ko-KR" sz="1000" u="none" strike="noStrike" cap="none" spc="-150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SVM,</a:t>
              </a:r>
            </a:p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u="none" strike="noStrike" cap="none" normalizeH="0" baseline="0" dirty="0" err="1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랜덤포레스트</a:t>
              </a:r>
              <a:endParaRPr kumimoji="0" lang="en-US" altLang="ko-KR" sz="100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Regression</a:t>
              </a:r>
              <a:endParaRPr kumimoji="0" lang="ko-KR" altLang="en-US" sz="100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61" name="순서도: 자기 디스크 60">
              <a:extLst>
                <a:ext uri="{FF2B5EF4-FFF2-40B4-BE49-F238E27FC236}">
                  <a16:creationId xmlns:a16="http://schemas.microsoft.com/office/drawing/2014/main" id="{4B93DCE8-8771-6BC2-BF24-F5B0F2EEE0BC}"/>
                </a:ext>
              </a:extLst>
            </p:cNvPr>
            <p:cNvSpPr/>
            <p:nvPr/>
          </p:nvSpPr>
          <p:spPr bwMode="auto">
            <a:xfrm>
              <a:off x="755549" y="9306490"/>
              <a:ext cx="720000" cy="576000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공사비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054A0C-C6DF-B077-EE93-871BCE33D1FE}"/>
                </a:ext>
              </a:extLst>
            </p:cNvPr>
            <p:cNvSpPr/>
            <p:nvPr/>
          </p:nvSpPr>
          <p:spPr bwMode="auto">
            <a:xfrm>
              <a:off x="1763421" y="8442170"/>
              <a:ext cx="864000" cy="576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강화학습</a:t>
              </a:r>
              <a:endParaRPr kumimoji="0" lang="en-US" altLang="ko-KR" sz="100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i="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Q-Learning,</a:t>
              </a:r>
            </a:p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DQN</a:t>
              </a:r>
              <a:endParaRPr kumimoji="0" lang="ko-KR" altLang="en-US" sz="1000" i="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FB5DB21-4A2E-D1F3-22FB-966144EF22D1}"/>
                </a:ext>
              </a:extLst>
            </p:cNvPr>
            <p:cNvSpPr/>
            <p:nvPr/>
          </p:nvSpPr>
          <p:spPr bwMode="auto">
            <a:xfrm>
              <a:off x="1763421" y="9306378"/>
              <a:ext cx="864000" cy="576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지도학습</a:t>
              </a:r>
              <a:endParaRPr kumimoji="0" lang="en-US" altLang="ko-KR" sz="1000" i="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Regression</a:t>
              </a:r>
              <a:endParaRPr kumimoji="0" lang="ko-KR" altLang="en-US" sz="1000" i="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CB203B6-CF45-7C63-7D84-67FDC128F91D}"/>
                </a:ext>
              </a:extLst>
            </p:cNvPr>
            <p:cNvSpPr/>
            <p:nvPr/>
          </p:nvSpPr>
          <p:spPr bwMode="auto">
            <a:xfrm>
              <a:off x="755549" y="8514306"/>
              <a:ext cx="720000" cy="432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설계기준</a:t>
              </a:r>
              <a:endParaRPr kumimoji="0" lang="en-US" altLang="ko-KR" sz="1000" i="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시공기준</a:t>
              </a:r>
              <a:endParaRPr kumimoji="0" lang="ko-KR" altLang="en-US" sz="1000" i="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3BDA684-957B-88C2-9595-EAE381A069D1}"/>
                </a:ext>
              </a:extLst>
            </p:cNvPr>
            <p:cNvSpPr/>
            <p:nvPr/>
          </p:nvSpPr>
          <p:spPr bwMode="auto">
            <a:xfrm>
              <a:off x="755549" y="7434218"/>
              <a:ext cx="720000" cy="72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지형도</a:t>
              </a:r>
              <a:endParaRPr kumimoji="0" lang="en-US" altLang="ko-KR" sz="1000" i="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지적도</a:t>
              </a:r>
              <a:endParaRPr kumimoji="0" lang="en-US" altLang="ko-KR" sz="100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설비도</a:t>
              </a:r>
              <a:endParaRPr kumimoji="0" lang="en-US" altLang="ko-KR" sz="1000" i="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기타</a:t>
              </a:r>
              <a:endParaRPr kumimoji="0" lang="ko-KR" altLang="en-US" sz="1000" i="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EAD8D49-C698-3629-671F-40B4FBE84F54}"/>
                </a:ext>
              </a:extLst>
            </p:cNvPr>
            <p:cNvCxnSpPr>
              <a:cxnSpLocks/>
              <a:stCxn id="61" idx="4"/>
              <a:endCxn id="63" idx="1"/>
            </p:cNvCxnSpPr>
            <p:nvPr/>
          </p:nvCxnSpPr>
          <p:spPr bwMode="auto">
            <a:xfrm flipV="1">
              <a:off x="1475549" y="9594378"/>
              <a:ext cx="287872" cy="112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75CA972-E29E-B30D-BCDC-612E500F89C7}"/>
                </a:ext>
              </a:extLst>
            </p:cNvPr>
            <p:cNvSpPr/>
            <p:nvPr/>
          </p:nvSpPr>
          <p:spPr bwMode="auto">
            <a:xfrm>
              <a:off x="2843781" y="7433978"/>
              <a:ext cx="1008000" cy="72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0" i="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31DD1949-F7FA-83C2-FD23-39E1BC682B67}"/>
                </a:ext>
              </a:extLst>
            </p:cNvPr>
            <p:cNvCxnSpPr>
              <a:cxnSpLocks/>
              <a:stCxn id="60" idx="3"/>
              <a:endCxn id="67" idx="1"/>
            </p:cNvCxnSpPr>
            <p:nvPr/>
          </p:nvCxnSpPr>
          <p:spPr bwMode="auto">
            <a:xfrm flipV="1">
              <a:off x="2627533" y="7793978"/>
              <a:ext cx="216248" cy="56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6C9D314-D723-FFFA-4082-999B07C26960}"/>
                </a:ext>
              </a:extLst>
            </p:cNvPr>
            <p:cNvSpPr/>
            <p:nvPr/>
          </p:nvSpPr>
          <p:spPr bwMode="auto">
            <a:xfrm>
              <a:off x="755405" y="7110126"/>
              <a:ext cx="720000" cy="216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설계 접수</a:t>
              </a:r>
            </a:p>
          </p:txBody>
        </p:sp>
        <p:cxnSp>
          <p:nvCxnSpPr>
            <p:cNvPr id="70" name="연결선: 꺾임 184">
              <a:extLst>
                <a:ext uri="{FF2B5EF4-FFF2-40B4-BE49-F238E27FC236}">
                  <a16:creationId xmlns:a16="http://schemas.microsoft.com/office/drawing/2014/main" id="{9E58B15F-836B-BB95-8ED2-018BA48BC5E1}"/>
                </a:ext>
              </a:extLst>
            </p:cNvPr>
            <p:cNvCxnSpPr>
              <a:cxnSpLocks/>
              <a:stCxn id="69" idx="3"/>
              <a:endCxn id="96" idx="0"/>
            </p:cNvCxnSpPr>
            <p:nvPr/>
          </p:nvCxnSpPr>
          <p:spPr bwMode="auto">
            <a:xfrm>
              <a:off x="1475405" y="7218126"/>
              <a:ext cx="648176" cy="287860"/>
            </a:xfrm>
            <a:prstGeom prst="bentConnector2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13E6EC19-E862-5A53-4CD2-09EC8AA3B188}"/>
                </a:ext>
              </a:extLst>
            </p:cNvPr>
            <p:cNvSpPr/>
            <p:nvPr/>
          </p:nvSpPr>
          <p:spPr bwMode="auto">
            <a:xfrm>
              <a:off x="2987685" y="7613998"/>
              <a:ext cx="144016" cy="14400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l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4EC638C9-9EA7-9D34-514E-3E9DDBF08FED}"/>
                </a:ext>
              </a:extLst>
            </p:cNvPr>
            <p:cNvSpPr/>
            <p:nvPr/>
          </p:nvSpPr>
          <p:spPr bwMode="auto">
            <a:xfrm>
              <a:off x="3347725" y="7686006"/>
              <a:ext cx="144016" cy="14400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l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0E21B1F-6EF8-AEB8-6527-A8EA85BE15A2}"/>
                </a:ext>
              </a:extLst>
            </p:cNvPr>
            <p:cNvSpPr/>
            <p:nvPr/>
          </p:nvSpPr>
          <p:spPr bwMode="auto">
            <a:xfrm>
              <a:off x="3563749" y="7974054"/>
              <a:ext cx="144016" cy="14400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l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D7D7FB6-E5C4-2551-4208-E08F0A20CACD}"/>
                </a:ext>
              </a:extLst>
            </p:cNvPr>
            <p:cNvCxnSpPr>
              <a:cxnSpLocks/>
              <a:stCxn id="71" idx="6"/>
              <a:endCxn id="72" idx="1"/>
            </p:cNvCxnSpPr>
            <p:nvPr/>
          </p:nvCxnSpPr>
          <p:spPr bwMode="auto">
            <a:xfrm>
              <a:off x="3131701" y="7685998"/>
              <a:ext cx="237115" cy="21096"/>
            </a:xfrm>
            <a:prstGeom prst="line">
              <a:avLst/>
            </a:prstGeom>
            <a:solidFill>
              <a:schemeClr val="bg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BA01E43C-1659-D0ED-7393-E9E7776BB2A4}"/>
                </a:ext>
              </a:extLst>
            </p:cNvPr>
            <p:cNvCxnSpPr>
              <a:cxnSpLocks/>
              <a:stCxn id="72" idx="5"/>
              <a:endCxn id="73" idx="1"/>
            </p:cNvCxnSpPr>
            <p:nvPr/>
          </p:nvCxnSpPr>
          <p:spPr bwMode="auto">
            <a:xfrm>
              <a:off x="3470650" y="7808918"/>
              <a:ext cx="114190" cy="186224"/>
            </a:xfrm>
            <a:prstGeom prst="line">
              <a:avLst/>
            </a:prstGeom>
            <a:solidFill>
              <a:schemeClr val="bg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717FC3B-3253-ADF9-1154-9858714C6E7B}"/>
                </a:ext>
              </a:extLst>
            </p:cNvPr>
            <p:cNvSpPr/>
            <p:nvPr/>
          </p:nvSpPr>
          <p:spPr bwMode="auto">
            <a:xfrm>
              <a:off x="2843781" y="8586298"/>
              <a:ext cx="1008000" cy="288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자재 내역서</a:t>
              </a: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9FF5C39E-E968-6700-478B-D350141234B0}"/>
                </a:ext>
              </a:extLst>
            </p:cNvPr>
            <p:cNvCxnSpPr>
              <a:cxnSpLocks/>
              <a:stCxn id="62" idx="3"/>
              <a:endCxn id="76" idx="1"/>
            </p:cNvCxnSpPr>
            <p:nvPr/>
          </p:nvCxnSpPr>
          <p:spPr bwMode="auto">
            <a:xfrm>
              <a:off x="2627421" y="8730170"/>
              <a:ext cx="216360" cy="128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F1BAE03-FBE1-4B85-6317-696C73C6334F}"/>
                </a:ext>
              </a:extLst>
            </p:cNvPr>
            <p:cNvSpPr/>
            <p:nvPr/>
          </p:nvSpPr>
          <p:spPr bwMode="auto">
            <a:xfrm>
              <a:off x="2843669" y="9450474"/>
              <a:ext cx="1008000" cy="288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공사비 예측</a:t>
              </a: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BE6327A-0E54-1257-EB89-9908C82CDB09}"/>
                </a:ext>
              </a:extLst>
            </p:cNvPr>
            <p:cNvCxnSpPr>
              <a:cxnSpLocks/>
              <a:stCxn id="63" idx="3"/>
              <a:endCxn id="78" idx="1"/>
            </p:cNvCxnSpPr>
            <p:nvPr/>
          </p:nvCxnSpPr>
          <p:spPr bwMode="auto">
            <a:xfrm>
              <a:off x="2627421" y="9594378"/>
              <a:ext cx="216248" cy="96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E93E9219-D361-6F45-F9F9-AE38914583FF}"/>
                </a:ext>
              </a:extLst>
            </p:cNvPr>
            <p:cNvCxnSpPr>
              <a:cxnSpLocks/>
              <a:stCxn id="67" idx="3"/>
              <a:endCxn id="108" idx="1"/>
            </p:cNvCxnSpPr>
            <p:nvPr/>
          </p:nvCxnSpPr>
          <p:spPr bwMode="auto">
            <a:xfrm>
              <a:off x="3851781" y="7793978"/>
              <a:ext cx="1152192" cy="152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5F523879-BDE8-21C1-0083-17CF43E13831}"/>
                </a:ext>
              </a:extLst>
            </p:cNvPr>
            <p:cNvCxnSpPr>
              <a:cxnSpLocks/>
              <a:stCxn id="76" idx="3"/>
              <a:endCxn id="107" idx="1"/>
            </p:cNvCxnSpPr>
            <p:nvPr/>
          </p:nvCxnSpPr>
          <p:spPr bwMode="auto">
            <a:xfrm flipV="1">
              <a:off x="3851781" y="8729953"/>
              <a:ext cx="1404300" cy="345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D12DB591-95B3-548B-0DD7-E2209153F6F7}"/>
                </a:ext>
              </a:extLst>
            </p:cNvPr>
            <p:cNvCxnSpPr>
              <a:cxnSpLocks/>
              <a:stCxn id="106" idx="1"/>
              <a:endCxn id="78" idx="3"/>
            </p:cNvCxnSpPr>
            <p:nvPr/>
          </p:nvCxnSpPr>
          <p:spPr bwMode="auto">
            <a:xfrm flipH="1">
              <a:off x="3851669" y="9594418"/>
              <a:ext cx="1188308" cy="56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ABEE964-C504-1FD7-48BC-1539E5FEE10D}"/>
                </a:ext>
              </a:extLst>
            </p:cNvPr>
            <p:cNvSpPr/>
            <p:nvPr/>
          </p:nvSpPr>
          <p:spPr bwMode="auto">
            <a:xfrm>
              <a:off x="3995941" y="7614038"/>
              <a:ext cx="1008000" cy="360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좌표</a:t>
              </a:r>
              <a:endParaRPr kumimoji="0" lang="en-US" altLang="ko-KR" sz="1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dirty="0">
                  <a:solidFill>
                    <a:srgbClr val="C00000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계통연결</a:t>
              </a:r>
              <a:endParaRPr kumimoji="0" lang="ko-KR" altLang="en-US" sz="1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E922BE4-C3B3-2045-9BA6-F9D15DE04310}"/>
                </a:ext>
              </a:extLst>
            </p:cNvPr>
            <p:cNvCxnSpPr>
              <a:cxnSpLocks/>
              <a:stCxn id="76" idx="3"/>
              <a:endCxn id="108" idx="1"/>
            </p:cNvCxnSpPr>
            <p:nvPr/>
          </p:nvCxnSpPr>
          <p:spPr bwMode="auto">
            <a:xfrm flipV="1">
              <a:off x="3851781" y="7794130"/>
              <a:ext cx="1152192" cy="936168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7158B23-84EC-384B-70C5-2D9668DAF440}"/>
                </a:ext>
              </a:extLst>
            </p:cNvPr>
            <p:cNvSpPr/>
            <p:nvPr/>
          </p:nvSpPr>
          <p:spPr bwMode="auto">
            <a:xfrm>
              <a:off x="3959969" y="8118134"/>
              <a:ext cx="1008000" cy="288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dirty="0">
                  <a:solidFill>
                    <a:srgbClr val="C00000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심볼</a:t>
              </a:r>
              <a:r>
                <a:rPr kumimoji="0" lang="en-US" altLang="ko-KR" sz="1000" dirty="0">
                  <a:solidFill>
                    <a:srgbClr val="C00000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, </a:t>
              </a:r>
              <a:r>
                <a:rPr kumimoji="0" lang="ko-KR" altLang="en-US" sz="1000" dirty="0">
                  <a:solidFill>
                    <a:srgbClr val="C00000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주석</a:t>
              </a:r>
              <a:endParaRPr kumimoji="0" lang="ko-KR" altLang="en-US" sz="1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8DCF56A-A26E-C132-B92E-AD21A112A292}"/>
                </a:ext>
              </a:extLst>
            </p:cNvPr>
            <p:cNvSpPr/>
            <p:nvPr/>
          </p:nvSpPr>
          <p:spPr bwMode="auto">
            <a:xfrm>
              <a:off x="3995829" y="8550222"/>
              <a:ext cx="1008000" cy="360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규격</a:t>
              </a:r>
              <a:r>
                <a:rPr kumimoji="0" lang="en-US" altLang="ko-KR" sz="100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/</a:t>
              </a: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수량</a:t>
              </a:r>
              <a:endParaRPr kumimoji="0" lang="en-US" altLang="ko-KR" sz="1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장비 종류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71AE117-6AF2-4FC0-B2B8-572CCAE3E7AF}"/>
                </a:ext>
              </a:extLst>
            </p:cNvPr>
            <p:cNvSpPr/>
            <p:nvPr/>
          </p:nvSpPr>
          <p:spPr bwMode="auto">
            <a:xfrm>
              <a:off x="3995829" y="9378466"/>
              <a:ext cx="1008000" cy="288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정확도 분석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948742F-3153-9AE2-C8B4-99421160D03D}"/>
                </a:ext>
              </a:extLst>
            </p:cNvPr>
            <p:cNvSpPr/>
            <p:nvPr/>
          </p:nvSpPr>
          <p:spPr bwMode="auto">
            <a:xfrm>
              <a:off x="2843669" y="7398166"/>
              <a:ext cx="1008000" cy="288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경과지 생성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9794730-029C-D9D6-3706-9B8158254752}"/>
                </a:ext>
              </a:extLst>
            </p:cNvPr>
            <p:cNvSpPr/>
            <p:nvPr/>
          </p:nvSpPr>
          <p:spPr bwMode="auto">
            <a:xfrm>
              <a:off x="1691541" y="8190142"/>
              <a:ext cx="1008000" cy="144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i="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설계 </a:t>
              </a:r>
              <a:r>
                <a:rPr kumimoji="0" lang="ko-KR" altLang="en-US" sz="10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전문가</a:t>
              </a:r>
              <a:endParaRPr kumimoji="0" lang="ko-KR" altLang="en-US" sz="1000" i="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5B53AC-8FC7-83E3-1ED7-48B1FF004A6B}"/>
                </a:ext>
              </a:extLst>
            </p:cNvPr>
            <p:cNvSpPr/>
            <p:nvPr/>
          </p:nvSpPr>
          <p:spPr bwMode="auto">
            <a:xfrm>
              <a:off x="6300197" y="7110134"/>
              <a:ext cx="720000" cy="288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준공도면</a:t>
              </a:r>
              <a:endParaRPr kumimoji="0" lang="en-US" altLang="ko-KR" sz="100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91" name="연결선: 꺾임 208">
              <a:extLst>
                <a:ext uri="{FF2B5EF4-FFF2-40B4-BE49-F238E27FC236}">
                  <a16:creationId xmlns:a16="http://schemas.microsoft.com/office/drawing/2014/main" id="{06107297-2AFB-1C06-6F80-CCEA1C82CB52}"/>
                </a:ext>
              </a:extLst>
            </p:cNvPr>
            <p:cNvCxnSpPr>
              <a:cxnSpLocks/>
              <a:stCxn id="90" idx="1"/>
              <a:endCxn id="95" idx="0"/>
            </p:cNvCxnSpPr>
            <p:nvPr/>
          </p:nvCxnSpPr>
          <p:spPr bwMode="auto">
            <a:xfrm rot="10800000" flipV="1">
              <a:off x="2267581" y="7254134"/>
              <a:ext cx="4032616" cy="251852"/>
            </a:xfrm>
            <a:prstGeom prst="bentConnector2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FE4BC57-BEE0-0292-7197-B2C1200F9AED}"/>
                </a:ext>
              </a:extLst>
            </p:cNvPr>
            <p:cNvSpPr/>
            <p:nvPr/>
          </p:nvSpPr>
          <p:spPr bwMode="auto">
            <a:xfrm>
              <a:off x="3996069" y="7038126"/>
              <a:ext cx="1008000" cy="288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dirty="0">
                  <a:solidFill>
                    <a:srgbClr val="C00000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정확도 분석</a:t>
              </a:r>
              <a:endParaRPr kumimoji="0" lang="ko-KR" altLang="en-US" sz="1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0697676-660B-2D59-82C8-B70BDA0F2AC7}"/>
                </a:ext>
              </a:extLst>
            </p:cNvPr>
            <p:cNvSpPr/>
            <p:nvPr/>
          </p:nvSpPr>
          <p:spPr bwMode="auto">
            <a:xfrm>
              <a:off x="6300085" y="7649858"/>
              <a:ext cx="720000" cy="288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u="none" strike="noStrike" cap="none" normalizeH="0" baseline="0" dirty="0">
                  <a:ln>
                    <a:noFill/>
                  </a:ln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설계도면</a:t>
              </a:r>
              <a:endParaRPr kumimoji="0" lang="en-US" altLang="ko-KR" sz="1000" u="none" strike="noStrike" cap="none" normalizeH="0" baseline="0" dirty="0">
                <a:ln>
                  <a:noFill/>
                </a:ln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73DC9A2E-88AD-9B19-42D8-7394A25AE733}"/>
                </a:ext>
              </a:extLst>
            </p:cNvPr>
            <p:cNvCxnSpPr>
              <a:cxnSpLocks/>
              <a:stCxn id="108" idx="3"/>
              <a:endCxn id="93" idx="1"/>
            </p:cNvCxnSpPr>
            <p:nvPr/>
          </p:nvCxnSpPr>
          <p:spPr bwMode="auto">
            <a:xfrm flipV="1">
              <a:off x="6155973" y="7793858"/>
              <a:ext cx="144112" cy="272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997A50B-FC2E-A7BC-516C-7FA144A1027E}"/>
                </a:ext>
              </a:extLst>
            </p:cNvPr>
            <p:cNvSpPr/>
            <p:nvPr/>
          </p:nvSpPr>
          <p:spPr bwMode="auto">
            <a:xfrm>
              <a:off x="2195581" y="7505986"/>
              <a:ext cx="144000" cy="144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l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BC98A06-446B-1B31-CCFC-A5A9367982AB}"/>
                </a:ext>
              </a:extLst>
            </p:cNvPr>
            <p:cNvSpPr/>
            <p:nvPr/>
          </p:nvSpPr>
          <p:spPr bwMode="auto">
            <a:xfrm>
              <a:off x="2051581" y="7505986"/>
              <a:ext cx="144000" cy="144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49238" marR="0" indent="-249238" algn="l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6A0CC8CB-1AF3-6A93-7FDB-A41694270EF3}"/>
                </a:ext>
              </a:extLst>
            </p:cNvPr>
            <p:cNvCxnSpPr>
              <a:cxnSpLocks/>
              <a:stCxn id="89" idx="0"/>
              <a:endCxn id="60" idx="2"/>
            </p:cNvCxnSpPr>
            <p:nvPr/>
          </p:nvCxnSpPr>
          <p:spPr bwMode="auto">
            <a:xfrm flipH="1" flipV="1">
              <a:off x="2195533" y="8082034"/>
              <a:ext cx="8" cy="108108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F134D9D8-A7BE-D23B-E8C9-1B2F29F89E22}"/>
                </a:ext>
              </a:extLst>
            </p:cNvPr>
            <p:cNvCxnSpPr>
              <a:cxnSpLocks/>
              <a:stCxn id="89" idx="2"/>
              <a:endCxn id="62" idx="0"/>
            </p:cNvCxnSpPr>
            <p:nvPr/>
          </p:nvCxnSpPr>
          <p:spPr bwMode="auto">
            <a:xfrm flipH="1">
              <a:off x="2195421" y="8334142"/>
              <a:ext cx="120" cy="108028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597377EB-FB1B-282A-5F9C-974EC80B506C}"/>
                </a:ext>
              </a:extLst>
            </p:cNvPr>
            <p:cNvCxnSpPr>
              <a:cxnSpLocks/>
              <a:stCxn id="107" idx="2"/>
              <a:endCxn id="106" idx="0"/>
            </p:cNvCxnSpPr>
            <p:nvPr/>
          </p:nvCxnSpPr>
          <p:spPr bwMode="auto">
            <a:xfrm flipH="1">
              <a:off x="5615977" y="9089953"/>
              <a:ext cx="104" cy="144465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0" name="양쪽 모서리가 둥근 사각형 164">
              <a:extLst>
                <a:ext uri="{FF2B5EF4-FFF2-40B4-BE49-F238E27FC236}">
                  <a16:creationId xmlns:a16="http://schemas.microsoft.com/office/drawing/2014/main" id="{04207B6A-BD5D-1E4B-5994-947C3921AD42}"/>
                </a:ext>
              </a:extLst>
            </p:cNvPr>
            <p:cNvSpPr/>
            <p:nvPr/>
          </p:nvSpPr>
          <p:spPr>
            <a:xfrm>
              <a:off x="683573" y="6750062"/>
              <a:ext cx="864000" cy="282575"/>
            </a:xfrm>
            <a:prstGeom prst="round2Same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5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데이터</a:t>
              </a:r>
              <a:endParaRPr lang="en-US" altLang="ko-KR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1" name="양쪽 모서리가 둥근 사각형 164">
              <a:extLst>
                <a:ext uri="{FF2B5EF4-FFF2-40B4-BE49-F238E27FC236}">
                  <a16:creationId xmlns:a16="http://schemas.microsoft.com/office/drawing/2014/main" id="{6DB89930-495C-36B1-0DD7-3E8C83325768}"/>
                </a:ext>
              </a:extLst>
            </p:cNvPr>
            <p:cNvSpPr/>
            <p:nvPr/>
          </p:nvSpPr>
          <p:spPr>
            <a:xfrm>
              <a:off x="1763693" y="6750062"/>
              <a:ext cx="864000" cy="282575"/>
            </a:xfrm>
            <a:prstGeom prst="round2Same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적용 기술</a:t>
              </a:r>
              <a:endParaRPr lang="en-US" altLang="ko-KR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2" name="양쪽 모서리가 둥근 사각형 164">
              <a:extLst>
                <a:ext uri="{FF2B5EF4-FFF2-40B4-BE49-F238E27FC236}">
                  <a16:creationId xmlns:a16="http://schemas.microsoft.com/office/drawing/2014/main" id="{B2DCBC98-FA67-4EBA-C300-5ED4C5D65D7A}"/>
                </a:ext>
              </a:extLst>
            </p:cNvPr>
            <p:cNvSpPr/>
            <p:nvPr/>
          </p:nvSpPr>
          <p:spPr>
            <a:xfrm>
              <a:off x="2915725" y="6755519"/>
              <a:ext cx="864000" cy="282575"/>
            </a:xfrm>
            <a:prstGeom prst="round2Same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산출물</a:t>
              </a:r>
              <a:endParaRPr lang="en-US" altLang="ko-KR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3" name="양쪽 모서리가 둥근 사각형 164">
              <a:extLst>
                <a:ext uri="{FF2B5EF4-FFF2-40B4-BE49-F238E27FC236}">
                  <a16:creationId xmlns:a16="http://schemas.microsoft.com/office/drawing/2014/main" id="{1AA5FED3-C911-FFE1-74EF-EC0B0E11CD76}"/>
                </a:ext>
              </a:extLst>
            </p:cNvPr>
            <p:cNvSpPr/>
            <p:nvPr/>
          </p:nvSpPr>
          <p:spPr>
            <a:xfrm>
              <a:off x="4067981" y="6755519"/>
              <a:ext cx="864000" cy="282575"/>
            </a:xfrm>
            <a:prstGeom prst="round2Same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en-US" altLang="ko-KR" sz="11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API</a:t>
              </a:r>
            </a:p>
          </p:txBody>
        </p:sp>
        <p:sp>
          <p:nvSpPr>
            <p:cNvPr id="104" name="양쪽 모서리가 둥근 사각형 164">
              <a:extLst>
                <a:ext uri="{FF2B5EF4-FFF2-40B4-BE49-F238E27FC236}">
                  <a16:creationId xmlns:a16="http://schemas.microsoft.com/office/drawing/2014/main" id="{6A8FFE4B-9CAC-706D-8A8D-05276308F4F7}"/>
                </a:ext>
              </a:extLst>
            </p:cNvPr>
            <p:cNvSpPr/>
            <p:nvPr/>
          </p:nvSpPr>
          <p:spPr>
            <a:xfrm>
              <a:off x="5184105" y="6755519"/>
              <a:ext cx="864000" cy="282575"/>
            </a:xfrm>
            <a:prstGeom prst="round2Same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모바일설계</a:t>
              </a:r>
              <a:endParaRPr lang="en-US" altLang="ko-KR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5" name="양쪽 모서리가 둥근 사각형 164">
              <a:extLst>
                <a:ext uri="{FF2B5EF4-FFF2-40B4-BE49-F238E27FC236}">
                  <a16:creationId xmlns:a16="http://schemas.microsoft.com/office/drawing/2014/main" id="{0EF0E279-63FF-08BC-FA47-FA4AA2E80941}"/>
                </a:ext>
              </a:extLst>
            </p:cNvPr>
            <p:cNvSpPr/>
            <p:nvPr/>
          </p:nvSpPr>
          <p:spPr>
            <a:xfrm>
              <a:off x="6300133" y="6755519"/>
              <a:ext cx="720000" cy="282575"/>
            </a:xfrm>
            <a:prstGeom prst="round2Same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5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배전설계</a:t>
              </a:r>
              <a:endParaRPr lang="en-US" altLang="ko-KR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1B92CBF3-49A2-913C-E3A5-01FB40B45026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21870" t="16137" r="7137" b="11953"/>
            <a:stretch/>
          </p:blipFill>
          <p:spPr>
            <a:xfrm>
              <a:off x="5039977" y="9234418"/>
              <a:ext cx="1152000" cy="7200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AEEA378-676B-D1A3-9918-F474B83CF86F}"/>
                </a:ext>
              </a:extLst>
            </p:cNvPr>
            <p:cNvPicPr>
              <a:picLocks/>
            </p:cNvPicPr>
            <p:nvPr/>
          </p:nvPicPr>
          <p:blipFill rotWithShape="1">
            <a:blip r:embed="rId8"/>
            <a:srcRect l="7383" t="23379" r="75591" b="34674"/>
            <a:stretch/>
          </p:blipFill>
          <p:spPr>
            <a:xfrm>
              <a:off x="5256081" y="8369953"/>
              <a:ext cx="720000" cy="720000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6A198DF1-D695-32CC-8CB9-332B01FB90E7}"/>
                </a:ext>
              </a:extLst>
            </p:cNvPr>
            <p:cNvPicPr>
              <a:picLocks/>
            </p:cNvPicPr>
            <p:nvPr/>
          </p:nvPicPr>
          <p:blipFill rotWithShape="1">
            <a:blip r:embed="rId8"/>
            <a:srcRect b="5862"/>
            <a:stretch/>
          </p:blipFill>
          <p:spPr>
            <a:xfrm>
              <a:off x="5003973" y="7362130"/>
              <a:ext cx="1152000" cy="86400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EFC97D9-651C-F332-1954-26ECF40BED9B}"/>
                </a:ext>
              </a:extLst>
            </p:cNvPr>
            <p:cNvSpPr txBox="1"/>
            <p:nvPr/>
          </p:nvSpPr>
          <p:spPr>
            <a:xfrm>
              <a:off x="5081692" y="9952753"/>
              <a:ext cx="1110413" cy="2176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sz="1200" dirty="0">
                  <a:solidFill>
                    <a:schemeClr val="tx2"/>
                  </a:solidFill>
                  <a:effectLst/>
                  <a:latin typeface="나눔고딕" pitchFamily="50" charset="-127"/>
                  <a:ea typeface="나눔고딕" pitchFamily="50" charset="-127"/>
                </a:rPr>
                <a:t>공사비 예산서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305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사업 이해도 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)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30566" y="85256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Ⅲ.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전략 및 방법론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65" name="그룹 7"/>
          <p:cNvGrpSpPr/>
          <p:nvPr/>
        </p:nvGrpSpPr>
        <p:grpSpPr>
          <a:xfrm>
            <a:off x="503238" y="2104393"/>
            <a:ext cx="6553200" cy="289185"/>
            <a:chOff x="636588" y="2795588"/>
            <a:chExt cx="6270625" cy="215900"/>
          </a:xfrm>
        </p:grpSpPr>
        <p:sp>
          <p:nvSpPr>
            <p:cNvPr id="66" name="모서리가 둥근 직사각형 65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업무처리 절차</a:t>
              </a:r>
            </a:p>
          </p:txBody>
        </p:sp>
        <p:pic>
          <p:nvPicPr>
            <p:cNvPr id="6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68" name="그룹 67"/>
          <p:cNvGrpSpPr/>
          <p:nvPr/>
        </p:nvGrpSpPr>
        <p:grpSpPr>
          <a:xfrm>
            <a:off x="503238" y="2556562"/>
            <a:ext cx="6553200" cy="7505868"/>
            <a:chOff x="503238" y="1781510"/>
            <a:chExt cx="6553200" cy="7505868"/>
          </a:xfrm>
        </p:grpSpPr>
        <p:sp>
          <p:nvSpPr>
            <p:cNvPr id="69" name="Text Box 21"/>
            <p:cNvSpPr txBox="1">
              <a:spLocks noChangeArrowheads="1"/>
            </p:cNvSpPr>
            <p:nvPr/>
          </p:nvSpPr>
          <p:spPr bwMode="auto">
            <a:xfrm>
              <a:off x="503238" y="8630788"/>
              <a:ext cx="6553200" cy="656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177800" indent="-177800">
                <a:spcBef>
                  <a:spcPts val="0"/>
                </a:spcBef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b="1" dirty="0">
                  <a:latin typeface="HY신명조" pitchFamily="18" charset="-127"/>
                  <a:ea typeface="HY신명조" pitchFamily="18" charset="-127"/>
                </a:rPr>
                <a:t>외선 불요 </a:t>
              </a:r>
              <a:r>
                <a:rPr lang="en-US" altLang="ko-KR" sz="1200" b="1" dirty="0">
                  <a:latin typeface="HY신명조" pitchFamily="18" charset="-127"/>
                  <a:ea typeface="HY신명조" pitchFamily="18" charset="-127"/>
                </a:rPr>
                <a:t>: </a:t>
              </a:r>
              <a:r>
                <a:rPr lang="ko-KR" altLang="en-US" sz="1200" b="1" dirty="0">
                  <a:latin typeface="HY신명조" pitchFamily="18" charset="-127"/>
                  <a:ea typeface="HY신명조" pitchFamily="18" charset="-127"/>
                </a:rPr>
                <a:t>기설 설비로 부터 </a:t>
              </a:r>
              <a:r>
                <a:rPr lang="en-US" altLang="ko-KR" sz="1200" b="1" dirty="0">
                  <a:latin typeface="HY신명조" pitchFamily="18" charset="-127"/>
                  <a:ea typeface="HY신명조" pitchFamily="18" charset="-127"/>
                </a:rPr>
                <a:t>50m </a:t>
              </a:r>
              <a:r>
                <a:rPr lang="ko-KR" altLang="en-US" sz="1200" b="1" dirty="0">
                  <a:latin typeface="HY신명조" pitchFamily="18" charset="-127"/>
                  <a:ea typeface="HY신명조" pitchFamily="18" charset="-127"/>
                </a:rPr>
                <a:t>이내로 </a:t>
              </a:r>
              <a:r>
                <a:rPr lang="ko-KR" altLang="en-US" sz="1200" b="1" dirty="0" err="1">
                  <a:latin typeface="HY신명조" pitchFamily="18" charset="-127"/>
                  <a:ea typeface="HY신명조" pitchFamily="18" charset="-127"/>
                </a:rPr>
                <a:t>인입선</a:t>
              </a:r>
              <a:r>
                <a:rPr lang="ko-KR" altLang="en-US" sz="1200" b="1" dirty="0">
                  <a:latin typeface="HY신명조" pitchFamily="18" charset="-127"/>
                  <a:ea typeface="HY신명조" pitchFamily="18" charset="-127"/>
                </a:rPr>
                <a:t> 설치만 필요한 경우</a:t>
              </a:r>
              <a:endParaRPr lang="ko-KR" altLang="en-US" sz="1200" dirty="0">
                <a:latin typeface="HY신명조" pitchFamily="18" charset="-127"/>
                <a:ea typeface="HY신명조" pitchFamily="18" charset="-127"/>
              </a:endParaRPr>
            </a:p>
            <a:p>
              <a:pPr marL="177800" indent="-177800">
                <a:spcBef>
                  <a:spcPts val="0"/>
                </a:spcBef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b="1" dirty="0">
                  <a:latin typeface="HY신명조" pitchFamily="18" charset="-127"/>
                  <a:ea typeface="HY신명조" pitchFamily="18" charset="-127"/>
                </a:rPr>
                <a:t>외선 소요</a:t>
              </a:r>
              <a:r>
                <a:rPr lang="en-US" altLang="ko-KR" sz="1200" b="1" dirty="0"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b="1" dirty="0" err="1">
                  <a:latin typeface="HY신명조" pitchFamily="18" charset="-127"/>
                  <a:ea typeface="HY신명조" pitchFamily="18" charset="-127"/>
                </a:rPr>
                <a:t>선공급</a:t>
              </a:r>
              <a:r>
                <a:rPr lang="en-US" altLang="ko-KR" sz="1200" b="1" dirty="0">
                  <a:latin typeface="HY신명조" pitchFamily="18" charset="-127"/>
                  <a:ea typeface="HY신명조" pitchFamily="18" charset="-127"/>
                </a:rPr>
                <a:t>) : </a:t>
              </a:r>
              <a:r>
                <a:rPr lang="ko-KR" altLang="en-US" sz="1200" b="1" dirty="0">
                  <a:latin typeface="HY신명조" pitchFamily="18" charset="-127"/>
                  <a:ea typeface="HY신명조" pitchFamily="18" charset="-127"/>
                </a:rPr>
                <a:t>외선 불요와 조건은 동일하나</a:t>
              </a:r>
              <a:r>
                <a:rPr lang="en-US" altLang="ko-KR" sz="1200" b="1" dirty="0"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b="1" dirty="0">
                  <a:latin typeface="HY신명조" pitchFamily="18" charset="-127"/>
                  <a:ea typeface="HY신명조" pitchFamily="18" charset="-127"/>
                </a:rPr>
                <a:t>변압기 과부하로 교체가 필요한 경우</a:t>
              </a:r>
            </a:p>
            <a:p>
              <a:pPr marL="444500" indent="-177800">
                <a:spcBef>
                  <a:spcPts val="0"/>
                </a:spcBef>
                <a:spcAft>
                  <a:spcPts val="400"/>
                </a:spcAft>
              </a:pPr>
              <a:r>
                <a:rPr lang="en-US" altLang="ko-KR" sz="1200" dirty="0">
                  <a:latin typeface="HY신명조" pitchFamily="18" charset="-127"/>
                  <a:ea typeface="HY신명조" pitchFamily="18" charset="-127"/>
                </a:rPr>
                <a:t>- </a:t>
              </a:r>
              <a:r>
                <a:rPr lang="ko-KR" altLang="en-US" sz="1200" dirty="0">
                  <a:latin typeface="HY신명조" pitchFamily="18" charset="-127"/>
                  <a:ea typeface="HY신명조" pitchFamily="18" charset="-127"/>
                </a:rPr>
                <a:t>우선 전기를 공급하고 변압기 교체공사는 이후 시행</a:t>
              </a:r>
              <a:endParaRPr lang="en-US" altLang="ko-KR" sz="120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70" name="사각형: 둥근 모서리 134">
              <a:extLst>
                <a:ext uri="{FF2B5EF4-FFF2-40B4-BE49-F238E27FC236}">
                  <a16:creationId xmlns:a16="http://schemas.microsoft.com/office/drawing/2014/main" id="{43FFB832-8FFA-78CF-F37C-027A65550045}"/>
                </a:ext>
              </a:extLst>
            </p:cNvPr>
            <p:cNvSpPr/>
            <p:nvPr/>
          </p:nvSpPr>
          <p:spPr>
            <a:xfrm>
              <a:off x="2663953" y="2249562"/>
              <a:ext cx="2160000" cy="864000"/>
            </a:xfrm>
            <a:prstGeom prst="roundRect">
              <a:avLst>
                <a:gd name="adj" fmla="val 512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계약전력</a:t>
              </a:r>
              <a:r>
                <a:rPr lang="en-US" altLang="ko-KR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(kW)</a:t>
              </a: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공급방식</a:t>
              </a:r>
              <a:r>
                <a:rPr lang="en-US" altLang="ko-KR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고압</a:t>
              </a:r>
              <a:r>
                <a:rPr lang="en-US" altLang="ko-KR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저압</a:t>
              </a:r>
              <a:r>
                <a:rPr lang="en-US" altLang="ko-KR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사용장소 위치</a:t>
              </a:r>
              <a:r>
                <a:rPr lang="en-US" altLang="ko-KR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주소</a:t>
              </a:r>
              <a:r>
                <a:rPr lang="en-US" altLang="ko-KR" sz="14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</a:p>
          </p:txBody>
        </p:sp>
        <p:sp>
          <p:nvSpPr>
            <p:cNvPr id="71" name="모서리가 둥근 직사각형 1">
              <a:extLst>
                <a:ext uri="{FF2B5EF4-FFF2-40B4-BE49-F238E27FC236}">
                  <a16:creationId xmlns:a16="http://schemas.microsoft.com/office/drawing/2014/main" id="{2E05370D-C16A-2869-F96F-E0A3734D8120}"/>
                </a:ext>
              </a:extLst>
            </p:cNvPr>
            <p:cNvSpPr/>
            <p:nvPr/>
          </p:nvSpPr>
          <p:spPr>
            <a:xfrm>
              <a:off x="2663713" y="1781510"/>
              <a:ext cx="2160000" cy="432000"/>
            </a:xfrm>
            <a:prstGeom prst="roundRect">
              <a:avLst/>
            </a:prstGeom>
            <a:solidFill>
              <a:schemeClr val="lt1"/>
            </a:solidFill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전기사용 신청</a:t>
              </a:r>
            </a:p>
          </p:txBody>
        </p:sp>
        <p:sp>
          <p:nvSpPr>
            <p:cNvPr id="72" name="모서리가 둥근 직사각형 1">
              <a:extLst>
                <a:ext uri="{FF2B5EF4-FFF2-40B4-BE49-F238E27FC236}">
                  <a16:creationId xmlns:a16="http://schemas.microsoft.com/office/drawing/2014/main" id="{7251FA6B-2028-021D-274D-1238F14A6ACC}"/>
                </a:ext>
              </a:extLst>
            </p:cNvPr>
            <p:cNvSpPr/>
            <p:nvPr/>
          </p:nvSpPr>
          <p:spPr>
            <a:xfrm>
              <a:off x="2663953" y="3581758"/>
              <a:ext cx="2160000" cy="432000"/>
            </a:xfrm>
            <a:prstGeom prst="roundRect">
              <a:avLst/>
            </a:prstGeom>
            <a:solidFill>
              <a:schemeClr val="lt1"/>
            </a:solidFill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현장 조사</a:t>
              </a:r>
            </a:p>
          </p:txBody>
        </p:sp>
        <p:sp>
          <p:nvSpPr>
            <p:cNvPr id="73" name="모서리가 둥근 직사각형 1">
              <a:extLst>
                <a:ext uri="{FF2B5EF4-FFF2-40B4-BE49-F238E27FC236}">
                  <a16:creationId xmlns:a16="http://schemas.microsoft.com/office/drawing/2014/main" id="{4B7E841F-6A57-DE19-D914-69EFFED3C875}"/>
                </a:ext>
              </a:extLst>
            </p:cNvPr>
            <p:cNvSpPr/>
            <p:nvPr/>
          </p:nvSpPr>
          <p:spPr>
            <a:xfrm>
              <a:off x="827509" y="4589870"/>
              <a:ext cx="1440000" cy="432000"/>
            </a:xfrm>
            <a:prstGeom prst="roundRect">
              <a:avLst/>
            </a:prstGeom>
            <a:solidFill>
              <a:schemeClr val="lt1"/>
            </a:solidFill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외선 불요</a:t>
              </a:r>
            </a:p>
          </p:txBody>
        </p:sp>
        <p:sp>
          <p:nvSpPr>
            <p:cNvPr id="74" name="모서리가 둥근 직사각형 1">
              <a:extLst>
                <a:ext uri="{FF2B5EF4-FFF2-40B4-BE49-F238E27FC236}">
                  <a16:creationId xmlns:a16="http://schemas.microsoft.com/office/drawing/2014/main" id="{08746EF4-1FBA-6F6F-3F88-03A148CD352C}"/>
                </a:ext>
              </a:extLst>
            </p:cNvPr>
            <p:cNvSpPr/>
            <p:nvPr/>
          </p:nvSpPr>
          <p:spPr>
            <a:xfrm>
              <a:off x="5328169" y="4589822"/>
              <a:ext cx="1625238" cy="432000"/>
            </a:xfrm>
            <a:prstGeom prst="roundRect">
              <a:avLst/>
            </a:prstGeom>
            <a:solidFill>
              <a:schemeClr val="lt1"/>
            </a:solidFill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 외선 소요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선공급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75" name="모서리가 둥근 직사각형 1">
              <a:extLst>
                <a:ext uri="{FF2B5EF4-FFF2-40B4-BE49-F238E27FC236}">
                  <a16:creationId xmlns:a16="http://schemas.microsoft.com/office/drawing/2014/main" id="{97BA3BED-C5EF-AFFE-AC39-C4A64B610D91}"/>
                </a:ext>
              </a:extLst>
            </p:cNvPr>
            <p:cNvSpPr/>
            <p:nvPr/>
          </p:nvSpPr>
          <p:spPr>
            <a:xfrm>
              <a:off x="3023913" y="4589822"/>
              <a:ext cx="1440000" cy="432000"/>
            </a:xfrm>
            <a:prstGeom prst="roundRect">
              <a:avLst/>
            </a:prstGeom>
            <a:solidFill>
              <a:schemeClr val="lt1"/>
            </a:solidFill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외선 소요</a:t>
              </a: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1AFE2D0-21DC-C972-99F4-83C912565599}"/>
                </a:ext>
              </a:extLst>
            </p:cNvPr>
            <p:cNvCxnSpPr>
              <a:stCxn id="72" idx="2"/>
              <a:endCxn id="75" idx="0"/>
            </p:cNvCxnSpPr>
            <p:nvPr/>
          </p:nvCxnSpPr>
          <p:spPr>
            <a:xfrm flipH="1">
              <a:off x="3743913" y="4013758"/>
              <a:ext cx="40" cy="576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4778243A-00AD-E4B0-1CD2-B198E1D67E9C}"/>
                </a:ext>
              </a:extLst>
            </p:cNvPr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3743953" y="3113562"/>
              <a:ext cx="0" cy="468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071D8BA3-AE70-BB4B-D77D-BE58E12717C7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 flipH="1">
              <a:off x="1547509" y="4013758"/>
              <a:ext cx="2196444" cy="576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2F105C6D-1AE6-467F-6BE7-6ADA190EFF85}"/>
                </a:ext>
              </a:extLst>
            </p:cNvPr>
            <p:cNvCxnSpPr>
              <a:cxnSpLocks/>
              <a:stCxn id="72" idx="2"/>
              <a:endCxn id="74" idx="0"/>
            </p:cNvCxnSpPr>
            <p:nvPr/>
          </p:nvCxnSpPr>
          <p:spPr>
            <a:xfrm>
              <a:off x="3743953" y="4013758"/>
              <a:ext cx="2396835" cy="576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모서리가 둥근 직사각형 1">
              <a:extLst>
                <a:ext uri="{FF2B5EF4-FFF2-40B4-BE49-F238E27FC236}">
                  <a16:creationId xmlns:a16="http://schemas.microsoft.com/office/drawing/2014/main" id="{25CE92CC-ACF3-2F24-5776-FA49842E39BF}"/>
                </a:ext>
              </a:extLst>
            </p:cNvPr>
            <p:cNvSpPr/>
            <p:nvPr/>
          </p:nvSpPr>
          <p:spPr>
            <a:xfrm>
              <a:off x="3023753" y="5417962"/>
              <a:ext cx="1440000" cy="432000"/>
            </a:xfrm>
            <a:prstGeom prst="roundRect">
              <a:avLst/>
            </a:prstGeom>
            <a:solidFill>
              <a:schemeClr val="lt1"/>
            </a:solidFill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설계 등록</a:t>
              </a:r>
            </a:p>
          </p:txBody>
        </p:sp>
        <p:sp>
          <p:nvSpPr>
            <p:cNvPr id="81" name="모서리가 둥근 직사각형 1">
              <a:extLst>
                <a:ext uri="{FF2B5EF4-FFF2-40B4-BE49-F238E27FC236}">
                  <a16:creationId xmlns:a16="http://schemas.microsoft.com/office/drawing/2014/main" id="{CAA3D9A2-D515-5387-350F-0C52C5CCABB9}"/>
                </a:ext>
              </a:extLst>
            </p:cNvPr>
            <p:cNvSpPr/>
            <p:nvPr/>
          </p:nvSpPr>
          <p:spPr>
            <a:xfrm>
              <a:off x="3023753" y="6282058"/>
              <a:ext cx="1440000" cy="432000"/>
            </a:xfrm>
            <a:prstGeom prst="roundRect">
              <a:avLst/>
            </a:prstGeom>
            <a:solidFill>
              <a:schemeClr val="lt1"/>
            </a:solidFill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설계 입력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EE13DF0-8789-97E6-CC6D-FCF4BC9C77CE}"/>
                </a:ext>
              </a:extLst>
            </p:cNvPr>
            <p:cNvCxnSpPr>
              <a:cxnSpLocks/>
              <a:stCxn id="75" idx="2"/>
              <a:endCxn id="80" idx="0"/>
            </p:cNvCxnSpPr>
            <p:nvPr/>
          </p:nvCxnSpPr>
          <p:spPr>
            <a:xfrm flipH="1">
              <a:off x="3743753" y="5021822"/>
              <a:ext cx="160" cy="396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1E30A11-2F17-EE87-0000-BB908C8F9853}"/>
                </a:ext>
              </a:extLst>
            </p:cNvPr>
            <p:cNvCxnSpPr>
              <a:cxnSpLocks/>
              <a:stCxn id="80" idx="2"/>
              <a:endCxn id="81" idx="0"/>
            </p:cNvCxnSpPr>
            <p:nvPr/>
          </p:nvCxnSpPr>
          <p:spPr>
            <a:xfrm>
              <a:off x="3743753" y="5849962"/>
              <a:ext cx="0" cy="432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모서리가 둥근 직사각형 1">
              <a:extLst>
                <a:ext uri="{FF2B5EF4-FFF2-40B4-BE49-F238E27FC236}">
                  <a16:creationId xmlns:a16="http://schemas.microsoft.com/office/drawing/2014/main" id="{8549AD9E-74C6-484D-FB30-E5BC3015D921}"/>
                </a:ext>
              </a:extLst>
            </p:cNvPr>
            <p:cNvSpPr/>
            <p:nvPr/>
          </p:nvSpPr>
          <p:spPr>
            <a:xfrm>
              <a:off x="827509" y="5417962"/>
              <a:ext cx="1440000" cy="432000"/>
            </a:xfrm>
            <a:prstGeom prst="roundRect">
              <a:avLst/>
            </a:prstGeom>
            <a:solidFill>
              <a:schemeClr val="lt1"/>
            </a:solidFill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인입선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 설치</a:t>
              </a:r>
            </a:p>
          </p:txBody>
        </p:sp>
        <p:sp>
          <p:nvSpPr>
            <p:cNvPr id="85" name="모서리가 둥근 직사각형 1">
              <a:extLst>
                <a:ext uri="{FF2B5EF4-FFF2-40B4-BE49-F238E27FC236}">
                  <a16:creationId xmlns:a16="http://schemas.microsoft.com/office/drawing/2014/main" id="{516D9E67-394C-EBA2-79EB-9CBE7C208CD4}"/>
                </a:ext>
              </a:extLst>
            </p:cNvPr>
            <p:cNvSpPr/>
            <p:nvPr/>
          </p:nvSpPr>
          <p:spPr>
            <a:xfrm>
              <a:off x="5328169" y="5417914"/>
              <a:ext cx="1625238" cy="432000"/>
            </a:xfrm>
            <a:prstGeom prst="roundRect">
              <a:avLst/>
            </a:prstGeom>
            <a:solidFill>
              <a:schemeClr val="lt1"/>
            </a:solidFill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변압기 교체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8CD0F80-1933-5857-07DE-9918BDB5AF98}"/>
                </a:ext>
              </a:extLst>
            </p:cNvPr>
            <p:cNvCxnSpPr>
              <a:cxnSpLocks/>
              <a:stCxn id="73" idx="2"/>
              <a:endCxn id="84" idx="0"/>
            </p:cNvCxnSpPr>
            <p:nvPr/>
          </p:nvCxnSpPr>
          <p:spPr>
            <a:xfrm>
              <a:off x="1547509" y="5021870"/>
              <a:ext cx="0" cy="396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2446C6E7-43A2-832E-1A57-937644C66357}"/>
                </a:ext>
              </a:extLst>
            </p:cNvPr>
            <p:cNvCxnSpPr>
              <a:cxnSpLocks/>
              <a:stCxn id="74" idx="2"/>
              <a:endCxn id="85" idx="0"/>
            </p:cNvCxnSpPr>
            <p:nvPr/>
          </p:nvCxnSpPr>
          <p:spPr>
            <a:xfrm>
              <a:off x="6140788" y="5021822"/>
              <a:ext cx="0" cy="396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B6C4D9B-FA91-BD4D-91A3-2C2E89536FD3}"/>
                </a:ext>
              </a:extLst>
            </p:cNvPr>
            <p:cNvSpPr/>
            <p:nvPr/>
          </p:nvSpPr>
          <p:spPr>
            <a:xfrm>
              <a:off x="2879737" y="4445806"/>
              <a:ext cx="1728432" cy="2412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89" name="모서리가 둥근 직사각형 1">
              <a:extLst>
                <a:ext uri="{FF2B5EF4-FFF2-40B4-BE49-F238E27FC236}">
                  <a16:creationId xmlns:a16="http://schemas.microsoft.com/office/drawing/2014/main" id="{7072B974-48CA-10F9-61DB-47198146C268}"/>
                </a:ext>
              </a:extLst>
            </p:cNvPr>
            <p:cNvSpPr/>
            <p:nvPr/>
          </p:nvSpPr>
          <p:spPr>
            <a:xfrm>
              <a:off x="4967969" y="6282010"/>
              <a:ext cx="1152000" cy="43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배전 설계</a:t>
              </a:r>
            </a:p>
          </p:txBody>
        </p:sp>
        <p:sp>
          <p:nvSpPr>
            <p:cNvPr id="90" name="모서리가 둥근 직사각형 1">
              <a:extLst>
                <a:ext uri="{FF2B5EF4-FFF2-40B4-BE49-F238E27FC236}">
                  <a16:creationId xmlns:a16="http://schemas.microsoft.com/office/drawing/2014/main" id="{D2E75FA8-FC81-9367-0E0A-4ABE11474ED4}"/>
                </a:ext>
              </a:extLst>
            </p:cNvPr>
            <p:cNvSpPr/>
            <p:nvPr/>
          </p:nvSpPr>
          <p:spPr>
            <a:xfrm>
              <a:off x="4967969" y="7146106"/>
              <a:ext cx="1152000" cy="43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모바일 설계</a:t>
              </a:r>
            </a:p>
          </p:txBody>
        </p:sp>
        <p:sp>
          <p:nvSpPr>
            <p:cNvPr id="91" name="모서리가 둥근 직사각형 1">
              <a:extLst>
                <a:ext uri="{FF2B5EF4-FFF2-40B4-BE49-F238E27FC236}">
                  <a16:creationId xmlns:a16="http://schemas.microsoft.com/office/drawing/2014/main" id="{AABFB7F9-DAD6-53BA-8BAF-B19131374886}"/>
                </a:ext>
              </a:extLst>
            </p:cNvPr>
            <p:cNvSpPr/>
            <p:nvPr/>
          </p:nvSpPr>
          <p:spPr>
            <a:xfrm>
              <a:off x="4967969" y="8010250"/>
              <a:ext cx="1152000" cy="43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noAutofit/>
            </a:bodyPr>
            <a:lstStyle/>
            <a:p>
              <a:pPr algn="ctr" defTabSz="849121">
                <a:buClr>
                  <a:prstClr val="white">
                    <a:lumMod val="65000"/>
                  </a:prstClr>
                </a:buClr>
              </a:pP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신명조" panose="02030600000101010101" pitchFamily="18" charset="-127"/>
                  <a:ea typeface="HY신명조" panose="02030600000101010101" pitchFamily="18" charset="-127"/>
                </a:rPr>
                <a:t>AI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신명조" panose="02030600000101010101" pitchFamily="18" charset="-127"/>
                  <a:ea typeface="HY신명조" panose="02030600000101010101" pitchFamily="18" charset="-127"/>
                </a:rPr>
                <a:t> 설계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263BD1BB-0E71-A365-11EF-F01F45224641}"/>
                </a:ext>
              </a:extLst>
            </p:cNvPr>
            <p:cNvCxnSpPr>
              <a:stCxn id="81" idx="3"/>
              <a:endCxn id="89" idx="1"/>
            </p:cNvCxnSpPr>
            <p:nvPr/>
          </p:nvCxnSpPr>
          <p:spPr>
            <a:xfrm flipV="1">
              <a:off x="4463753" y="6498010"/>
              <a:ext cx="504216" cy="48"/>
            </a:xfrm>
            <a:prstGeom prst="line">
              <a:avLst/>
            </a:prstGeom>
            <a:ln w="38100" cmpd="dbl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FE118561-EEC8-3BF0-BD47-0A89CE9EA837}"/>
                </a:ext>
              </a:extLst>
            </p:cNvPr>
            <p:cNvCxnSpPr>
              <a:cxnSpLocks/>
              <a:stCxn id="90" idx="0"/>
              <a:endCxn id="89" idx="2"/>
            </p:cNvCxnSpPr>
            <p:nvPr/>
          </p:nvCxnSpPr>
          <p:spPr>
            <a:xfrm flipV="1">
              <a:off x="5543969" y="6714010"/>
              <a:ext cx="0" cy="432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272C0B1-34AB-3A61-C0B7-973EC543712F}"/>
                </a:ext>
              </a:extLst>
            </p:cNvPr>
            <p:cNvCxnSpPr>
              <a:cxnSpLocks/>
              <a:stCxn id="91" idx="0"/>
              <a:endCxn id="90" idx="2"/>
            </p:cNvCxnSpPr>
            <p:nvPr/>
          </p:nvCxnSpPr>
          <p:spPr>
            <a:xfrm flipV="1">
              <a:off x="5543969" y="7578106"/>
              <a:ext cx="0" cy="432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A9AD111-A13C-C4A9-A49B-478939480F8B}"/>
                </a:ext>
              </a:extLst>
            </p:cNvPr>
            <p:cNvSpPr txBox="1"/>
            <p:nvPr/>
          </p:nvSpPr>
          <p:spPr>
            <a:xfrm>
              <a:off x="5585748" y="6856409"/>
              <a:ext cx="1110413" cy="2176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sz="1200" dirty="0">
                  <a:solidFill>
                    <a:schemeClr val="tx2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설계도면</a:t>
              </a:r>
              <a:r>
                <a:rPr lang="en-US" altLang="ko-KR" sz="1200" dirty="0">
                  <a:solidFill>
                    <a:schemeClr val="tx2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2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동기화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1D96C2A-383D-C5B5-CC3F-B8513E549EA7}"/>
                </a:ext>
              </a:extLst>
            </p:cNvPr>
            <p:cNvSpPr txBox="1"/>
            <p:nvPr/>
          </p:nvSpPr>
          <p:spPr>
            <a:xfrm>
              <a:off x="5580037" y="7720505"/>
              <a:ext cx="720000" cy="2176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en-US" altLang="ko-KR" sz="1200" dirty="0">
                  <a:solidFill>
                    <a:schemeClr val="tx2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API </a:t>
              </a:r>
              <a:r>
                <a:rPr lang="ko-KR" altLang="en-US" sz="1200" dirty="0">
                  <a:solidFill>
                    <a:schemeClr val="tx2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연동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56B92A3-11B4-D469-88BD-28A29705EF29}"/>
                </a:ext>
              </a:extLst>
            </p:cNvPr>
            <p:cNvSpPr txBox="1"/>
            <p:nvPr/>
          </p:nvSpPr>
          <p:spPr>
            <a:xfrm>
              <a:off x="3203773" y="7008809"/>
              <a:ext cx="1110413" cy="2176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sz="1600" dirty="0">
                  <a:solidFill>
                    <a:schemeClr val="tx2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사업 대상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79F0049-14EE-ED99-6861-9DEAB7C9C5B4}"/>
              </a:ext>
            </a:extLst>
          </p:cNvPr>
          <p:cNvSpPr/>
          <p:nvPr/>
        </p:nvSpPr>
        <p:spPr>
          <a:xfrm>
            <a:off x="1553407" y="1205446"/>
            <a:ext cx="5400000" cy="720000"/>
          </a:xfrm>
          <a:prstGeom prst="rect">
            <a:avLst/>
          </a:prstGeom>
        </p:spPr>
        <p:txBody>
          <a:bodyPr wrap="square" lIns="0" tIns="0" rIns="72000" bIns="0" anchor="ctr">
            <a:noAutofit/>
          </a:bodyPr>
          <a:lstStyle/>
          <a:p>
            <a:pPr>
              <a:spcAft>
                <a:spcPts val="400"/>
              </a:spcAft>
            </a:pP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본 사업은 </a:t>
            </a:r>
            <a:r>
              <a:rPr lang="en-US" altLang="ko-KR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AI  </a:t>
            </a:r>
            <a:r>
              <a:rPr lang="ko-KR" altLang="en-US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기술을 적용하여 전기 소비자 수급지점까지 전력공급이 가능한 배전선로 후보 경과지를 추천하고</a:t>
            </a:r>
            <a:r>
              <a:rPr lang="en-US" altLang="ko-KR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200" b="1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각 경과지 별로 최적 설비를 자동 선정하여 배전선로 설치에 소요되는 공사비를 바로 예측함으로써 배전설계원과의 지능형 협력체계를 구축하는데 목적</a:t>
            </a:r>
            <a:r>
              <a:rPr lang="ko-KR" altLang="en-US" sz="1200" dirty="0">
                <a:latin typeface="HY신명조" pitchFamily="18" charset="-127"/>
                <a:ea typeface="HY신명조" pitchFamily="18" charset="-127"/>
              </a:rPr>
              <a:t>이 있습니다</a:t>
            </a:r>
            <a:r>
              <a:rPr lang="en-US" altLang="ko-KR" sz="120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사업 이해도 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2" name="그룹 7"/>
          <p:cNvGrpSpPr/>
          <p:nvPr/>
        </p:nvGrpSpPr>
        <p:grpSpPr>
          <a:xfrm>
            <a:off x="503238" y="1241425"/>
            <a:ext cx="6553200" cy="289185"/>
            <a:chOff x="636588" y="2795588"/>
            <a:chExt cx="6270625" cy="215900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배전설계 입력방식 개선</a:t>
              </a:r>
            </a:p>
          </p:txBody>
        </p:sp>
        <p:pic>
          <p:nvPicPr>
            <p:cNvPr id="10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B17E9252-1485-332E-856C-00C27BE9945B}"/>
              </a:ext>
            </a:extLst>
          </p:cNvPr>
          <p:cNvSpPr/>
          <p:nvPr/>
        </p:nvSpPr>
        <p:spPr>
          <a:xfrm>
            <a:off x="827509" y="2141598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 기본사항</a:t>
            </a:r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F1B8DF88-2187-C39F-FCE9-3D5F849F9012}"/>
              </a:ext>
            </a:extLst>
          </p:cNvPr>
          <p:cNvSpPr/>
          <p:nvPr/>
        </p:nvSpPr>
        <p:spPr>
          <a:xfrm>
            <a:off x="827749" y="2933734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전주 반복 입력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74530C-5E16-4D6A-6458-885EB738BD02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907509" y="2573598"/>
            <a:ext cx="240" cy="360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F7B814A-66A7-B2F2-425F-551324D34E7E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>
            <a:off x="1907509" y="4157774"/>
            <a:ext cx="0" cy="36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1">
            <a:extLst>
              <a:ext uri="{FF2B5EF4-FFF2-40B4-BE49-F238E27FC236}">
                <a16:creationId xmlns:a16="http://schemas.microsoft.com/office/drawing/2014/main" id="{009E0CCE-E00F-E1DF-DE53-963F3F0CF2FD}"/>
              </a:ext>
            </a:extLst>
          </p:cNvPr>
          <p:cNvSpPr/>
          <p:nvPr/>
        </p:nvSpPr>
        <p:spPr>
          <a:xfrm>
            <a:off x="827509" y="3725774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전선 반복 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2466A1C-D855-9725-764D-06450123C439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1907509" y="3365734"/>
            <a:ext cx="24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C8AECB7-7B32-03CF-DD19-8E06D28F5AEB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907509" y="4949862"/>
            <a:ext cx="0" cy="36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1">
            <a:extLst>
              <a:ext uri="{FF2B5EF4-FFF2-40B4-BE49-F238E27FC236}">
                <a16:creationId xmlns:a16="http://schemas.microsoft.com/office/drawing/2014/main" id="{C80D038B-9C9A-8E57-E70B-903266BDA769}"/>
              </a:ext>
            </a:extLst>
          </p:cNvPr>
          <p:cNvSpPr/>
          <p:nvPr/>
        </p:nvSpPr>
        <p:spPr>
          <a:xfrm>
            <a:off x="827509" y="4517862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장주애자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반복 입력</a:t>
            </a:r>
          </a:p>
        </p:txBody>
      </p:sp>
      <p:sp>
        <p:nvSpPr>
          <p:cNvPr id="38" name="모서리가 둥근 직사각형 1">
            <a:extLst>
              <a:ext uri="{FF2B5EF4-FFF2-40B4-BE49-F238E27FC236}">
                <a16:creationId xmlns:a16="http://schemas.microsoft.com/office/drawing/2014/main" id="{5445CD6C-D6A6-067F-4D58-BE472A3319AC}"/>
              </a:ext>
            </a:extLst>
          </p:cNvPr>
          <p:cNvSpPr/>
          <p:nvPr/>
        </p:nvSpPr>
        <p:spPr>
          <a:xfrm>
            <a:off x="827509" y="5309950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인입선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2" name="모서리가 둥근 직사각형 1">
            <a:extLst>
              <a:ext uri="{FF2B5EF4-FFF2-40B4-BE49-F238E27FC236}">
                <a16:creationId xmlns:a16="http://schemas.microsoft.com/office/drawing/2014/main" id="{FD0572EB-7337-D90D-3156-592F490C638C}"/>
              </a:ext>
            </a:extLst>
          </p:cNvPr>
          <p:cNvSpPr/>
          <p:nvPr/>
        </p:nvSpPr>
        <p:spPr>
          <a:xfrm>
            <a:off x="827509" y="6102038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접지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지지선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E44FB7D-3684-7AB5-236B-BC3190FC3545}"/>
              </a:ext>
            </a:extLst>
          </p:cNvPr>
          <p:cNvCxnSpPr>
            <a:cxnSpLocks/>
            <a:stCxn id="38" idx="2"/>
            <a:endCxn id="42" idx="0"/>
          </p:cNvCxnSpPr>
          <p:nvPr/>
        </p:nvCxnSpPr>
        <p:spPr>
          <a:xfrm>
            <a:off x="1907509" y="5741950"/>
            <a:ext cx="0" cy="36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1">
            <a:extLst>
              <a:ext uri="{FF2B5EF4-FFF2-40B4-BE49-F238E27FC236}">
                <a16:creationId xmlns:a16="http://schemas.microsoft.com/office/drawing/2014/main" id="{4F7214AF-2118-408C-365A-496B916EC6D9}"/>
              </a:ext>
            </a:extLst>
          </p:cNvPr>
          <p:cNvSpPr/>
          <p:nvPr/>
        </p:nvSpPr>
        <p:spPr>
          <a:xfrm>
            <a:off x="827509" y="6894126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 완료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6DD1A23-1E25-329B-C5C7-8BC29B42EA39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1907509" y="6534038"/>
            <a:ext cx="0" cy="36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1">
            <a:extLst>
              <a:ext uri="{FF2B5EF4-FFF2-40B4-BE49-F238E27FC236}">
                <a16:creationId xmlns:a16="http://schemas.microsoft.com/office/drawing/2014/main" id="{2C1DF71E-96E5-02C6-2A82-84676CC48F12}"/>
              </a:ext>
            </a:extLst>
          </p:cNvPr>
          <p:cNvSpPr/>
          <p:nvPr/>
        </p:nvSpPr>
        <p:spPr>
          <a:xfrm>
            <a:off x="4535921" y="2141550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 기본사항</a:t>
            </a:r>
          </a:p>
        </p:txBody>
      </p:sp>
      <p:sp>
        <p:nvSpPr>
          <p:cNvPr id="50" name="모서리가 둥근 직사각형 1">
            <a:extLst>
              <a:ext uri="{FF2B5EF4-FFF2-40B4-BE49-F238E27FC236}">
                <a16:creationId xmlns:a16="http://schemas.microsoft.com/office/drawing/2014/main" id="{98668064-DC62-0968-B84B-8729EB8D8F0D}"/>
              </a:ext>
            </a:extLst>
          </p:cNvPr>
          <p:cNvSpPr/>
          <p:nvPr/>
        </p:nvSpPr>
        <p:spPr>
          <a:xfrm>
            <a:off x="4536161" y="3365702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전주 위치 자동 설정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A3D04EE-95BE-BC2B-1FB7-E81CDC298D87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5615921" y="2573550"/>
            <a:ext cx="240" cy="79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34">
            <a:extLst>
              <a:ext uri="{FF2B5EF4-FFF2-40B4-BE49-F238E27FC236}">
                <a16:creationId xmlns:a16="http://schemas.microsoft.com/office/drawing/2014/main" id="{62CB4410-B2A4-AA45-1FC8-A037F4C4D8DE}"/>
              </a:ext>
            </a:extLst>
          </p:cNvPr>
          <p:cNvSpPr/>
          <p:nvPr/>
        </p:nvSpPr>
        <p:spPr>
          <a:xfrm>
            <a:off x="4536161" y="3833802"/>
            <a:ext cx="2160000" cy="576000"/>
          </a:xfrm>
          <a:prstGeom prst="roundRect">
            <a:avLst>
              <a:gd name="adj" fmla="val 5127"/>
            </a:avLst>
          </a:prstGeom>
          <a:solidFill>
            <a:srgbClr val="BADD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전선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장주애자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동시 설정</a:t>
            </a:r>
            <a:endParaRPr lang="en-US" altLang="ko-KR" sz="14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자재내역 동시 생성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D854668-0A4B-C173-48ED-3EA1E0139E2C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5616161" y="4409802"/>
            <a:ext cx="0" cy="126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1">
            <a:extLst>
              <a:ext uri="{FF2B5EF4-FFF2-40B4-BE49-F238E27FC236}">
                <a16:creationId xmlns:a16="http://schemas.microsoft.com/office/drawing/2014/main" id="{D109D291-F368-61A1-DE58-B322700CABC4}"/>
              </a:ext>
            </a:extLst>
          </p:cNvPr>
          <p:cNvSpPr/>
          <p:nvPr/>
        </p:nvSpPr>
        <p:spPr>
          <a:xfrm>
            <a:off x="4536161" y="5669942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3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인입선</a:t>
            </a:r>
            <a:r>
              <a:rPr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접지</a:t>
            </a:r>
            <a:r>
              <a:rPr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지선 자동 설정</a:t>
            </a:r>
          </a:p>
        </p:txBody>
      </p:sp>
      <p:sp>
        <p:nvSpPr>
          <p:cNvPr id="57" name="모서리가 둥근 직사각형 1">
            <a:extLst>
              <a:ext uri="{FF2B5EF4-FFF2-40B4-BE49-F238E27FC236}">
                <a16:creationId xmlns:a16="http://schemas.microsoft.com/office/drawing/2014/main" id="{78A0F64A-88FA-12B3-F008-B24302A67C5F}"/>
              </a:ext>
            </a:extLst>
          </p:cNvPr>
          <p:cNvSpPr/>
          <p:nvPr/>
        </p:nvSpPr>
        <p:spPr>
          <a:xfrm>
            <a:off x="4535921" y="6894126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 완료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9F0F2B5-E458-DA21-17E9-1CDA7EDD0172}"/>
              </a:ext>
            </a:extLst>
          </p:cNvPr>
          <p:cNvCxnSpPr>
            <a:cxnSpLocks/>
            <a:stCxn id="54" idx="2"/>
            <a:endCxn id="57" idx="0"/>
          </p:cNvCxnSpPr>
          <p:nvPr/>
        </p:nvCxnSpPr>
        <p:spPr>
          <a:xfrm flipH="1">
            <a:off x="5615921" y="6101942"/>
            <a:ext cx="240" cy="79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F78B443-E528-6F2D-1E9D-BB88FD524ED7}"/>
              </a:ext>
            </a:extLst>
          </p:cNvPr>
          <p:cNvSpPr txBox="1"/>
          <p:nvPr/>
        </p:nvSpPr>
        <p:spPr>
          <a:xfrm>
            <a:off x="1373280" y="1779845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6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현행 시스템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D3DCA0-E352-3E1D-2DF7-E49AA815C328}"/>
              </a:ext>
            </a:extLst>
          </p:cNvPr>
          <p:cNvSpPr txBox="1"/>
          <p:nvPr/>
        </p:nvSpPr>
        <p:spPr>
          <a:xfrm>
            <a:off x="5039977" y="178151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6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개발 시스템</a:t>
            </a:r>
          </a:p>
        </p:txBody>
      </p:sp>
      <p:pic>
        <p:nvPicPr>
          <p:cNvPr id="64" name="Picture 4" descr="C:\Users\hipt3\Desktop\rgererga.png">
            <a:extLst>
              <a:ext uri="{FF2B5EF4-FFF2-40B4-BE49-F238E27FC236}">
                <a16:creationId xmlns:a16="http://schemas.microsoft.com/office/drawing/2014/main" id="{CF9D9073-5B16-4FD3-12E5-B213B7AA1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 flipH="1">
            <a:off x="3052169" y="2610082"/>
            <a:ext cx="1375740" cy="4320000"/>
          </a:xfrm>
          <a:prstGeom prst="rect">
            <a:avLst/>
          </a:prstGeom>
          <a:noFill/>
        </p:spPr>
      </p:pic>
      <p:sp>
        <p:nvSpPr>
          <p:cNvPr id="31" name="직사각형 30"/>
          <p:cNvSpPr/>
          <p:nvPr/>
        </p:nvSpPr>
        <p:spPr>
          <a:xfrm>
            <a:off x="5430566" y="85256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Ⅲ.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전략 및 방법론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121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추진 전략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30566" y="85256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Ⅲ.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전략 및 방법론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0" y="0"/>
            <a:ext cx="755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539477" y="1276271"/>
            <a:ext cx="6589985" cy="8598395"/>
            <a:chOff x="539477" y="1276271"/>
            <a:chExt cx="6589985" cy="8598395"/>
          </a:xfrm>
        </p:grpSpPr>
        <p:sp>
          <p:nvSpPr>
            <p:cNvPr id="24" name="TextBox 23"/>
            <p:cNvSpPr txBox="1"/>
            <p:nvPr/>
          </p:nvSpPr>
          <p:spPr>
            <a:xfrm>
              <a:off x="935521" y="1348304"/>
              <a:ext cx="53495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66700" algn="ctr">
                <a:spcAft>
                  <a:spcPts val="400"/>
                </a:spcAft>
              </a:pP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“AI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기반 배전선로 경과지 및 공사비 예측 도구 개발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"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25" name="그림 24" descr="1줄.png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>
              <a:off x="1151545" y="1276271"/>
              <a:ext cx="272250" cy="5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그림 25" descr="1줄.png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 flipH="1">
              <a:off x="6181850" y="1276271"/>
              <a:ext cx="272250" cy="5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" descr="I:\Users\Administrator\Desktop\Layeraa 6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011" r="14199"/>
            <a:stretch/>
          </p:blipFill>
          <p:spPr bwMode="auto">
            <a:xfrm>
              <a:off x="1263820" y="1855310"/>
              <a:ext cx="5040313" cy="1238324"/>
            </a:xfrm>
            <a:prstGeom prst="rect">
              <a:avLst/>
            </a:prstGeom>
            <a:noFill/>
          </p:spPr>
        </p:pic>
        <p:pic>
          <p:nvPicPr>
            <p:cNvPr id="29" name="Picture 4" descr="C:\Users\hipt3\Desktop\rgererg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 flipH="1">
              <a:off x="3476890" y="1199127"/>
              <a:ext cx="543169" cy="1705620"/>
            </a:xfrm>
            <a:prstGeom prst="rect">
              <a:avLst/>
            </a:prstGeom>
            <a:noFill/>
          </p:spPr>
        </p:pic>
        <p:sp>
          <p:nvSpPr>
            <p:cNvPr id="30" name="양쪽 모서리가 둥근 사각형 29"/>
            <p:cNvSpPr/>
            <p:nvPr/>
          </p:nvSpPr>
          <p:spPr>
            <a:xfrm>
              <a:off x="899517" y="2501686"/>
              <a:ext cx="1908212" cy="864000"/>
            </a:xfrm>
            <a:prstGeom prst="round2SameRect">
              <a:avLst/>
            </a:prstGeom>
            <a:gradFill>
              <a:gsLst>
                <a:gs pos="50000">
                  <a:srgbClr val="BADDF5"/>
                </a:gs>
                <a:gs pos="100000">
                  <a:srgbClr val="90C8EF"/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latinLnBrk="0"/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지리정보</a:t>
              </a:r>
              <a:r>
                <a:rPr lang="en-US" altLang="ko-KR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(GIS) </a:t>
              </a:r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자체 기술 확보 및 </a:t>
              </a:r>
              <a:r>
                <a:rPr lang="en-US" altLang="ko-KR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KEPCO</a:t>
              </a:r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영배 </a:t>
              </a:r>
              <a:r>
                <a:rPr lang="en-US" altLang="ko-KR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4.0 K-GIS(</a:t>
              </a:r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운영</a:t>
              </a:r>
              <a:r>
                <a:rPr lang="en-US" altLang="ko-KR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 </a:t>
              </a:r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개발</a:t>
              </a:r>
            </a:p>
          </p:txBody>
        </p:sp>
        <p:sp>
          <p:nvSpPr>
            <p:cNvPr id="31" name="양쪽 모서리가 둥근 사각형 30"/>
            <p:cNvSpPr/>
            <p:nvPr/>
          </p:nvSpPr>
          <p:spPr>
            <a:xfrm>
              <a:off x="2879737" y="2501686"/>
              <a:ext cx="1908212" cy="864000"/>
            </a:xfrm>
            <a:prstGeom prst="round2SameRect">
              <a:avLst/>
            </a:prstGeom>
            <a:gradFill>
              <a:gsLst>
                <a:gs pos="50000">
                  <a:srgbClr val="BADDF5"/>
                </a:gs>
                <a:gs pos="100000">
                  <a:srgbClr val="90C8EF"/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latinLnBrk="0" hangingPunct="0"/>
              <a:r>
                <a:rPr lang="en-US" altLang="ko-KR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AI </a:t>
              </a:r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및 배전설계 분야 전문가 참여</a:t>
              </a:r>
              <a:endParaRPr lang="en-US" altLang="ko-KR" sz="12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32" name="양쪽 모서리가 둥근 사각형 31"/>
            <p:cNvSpPr/>
            <p:nvPr/>
          </p:nvSpPr>
          <p:spPr>
            <a:xfrm>
              <a:off x="4859957" y="2501686"/>
              <a:ext cx="1908212" cy="864000"/>
            </a:xfrm>
            <a:prstGeom prst="round2SameRect">
              <a:avLst/>
            </a:prstGeom>
            <a:gradFill>
              <a:gsLst>
                <a:gs pos="50000">
                  <a:srgbClr val="BADDF5"/>
                </a:gs>
                <a:gs pos="100000">
                  <a:srgbClr val="90C8EF"/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latinLnBrk="0" hangingPunct="0"/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모바일 배전설계시스템 설계도면 편집</a:t>
              </a:r>
              <a:r>
                <a:rPr lang="en-US" altLang="ko-KR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분야</a:t>
              </a:r>
              <a:endParaRPr lang="en-US" altLang="ko-KR" sz="12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eaLnBrk="0" latinLnBrk="0" hangingPunct="0"/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개발 경험 보유</a:t>
              </a:r>
              <a:endParaRPr lang="en-US" altLang="ko-KR" sz="12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206056" y="2104269"/>
              <a:ext cx="965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핵심 전략</a:t>
              </a:r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34" name="그룹 5"/>
            <p:cNvGrpSpPr/>
            <p:nvPr/>
          </p:nvGrpSpPr>
          <p:grpSpPr>
            <a:xfrm>
              <a:off x="539750" y="3689722"/>
              <a:ext cx="6553200" cy="289185"/>
              <a:chOff x="636588" y="2795588"/>
              <a:chExt cx="6270625" cy="215900"/>
            </a:xfrm>
          </p:grpSpPr>
          <p:sp>
            <p:nvSpPr>
              <p:cNvPr id="61" name="모서리가 둥근 직사각형 60"/>
              <p:cNvSpPr/>
              <p:nvPr/>
            </p:nvSpPr>
            <p:spPr bwMode="auto">
              <a:xfrm>
                <a:off x="636588" y="2795588"/>
                <a:ext cx="6270625" cy="2159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anchor="ctr"/>
              <a:lstStyle/>
              <a:p>
                <a:pPr defTabSz="1041400" latinLnBrk="0">
                  <a:defRPr/>
                </a:pPr>
                <a:r>
                  <a:rPr kumimoji="0" lang="ko-KR" altLang="en-US" sz="1200" b="1" dirty="0">
                    <a:solidFill>
                      <a:srgbClr val="13202F"/>
                    </a:solidFill>
                    <a:latin typeface="HY신명조" pitchFamily="18" charset="-127"/>
                    <a:ea typeface="HY신명조" pitchFamily="18" charset="-127"/>
                  </a:rPr>
                  <a:t>전략 </a:t>
                </a:r>
                <a:r>
                  <a:rPr kumimoji="0" lang="en-US" altLang="ko-KR" sz="1200" b="1" dirty="0">
                    <a:solidFill>
                      <a:srgbClr val="13202F"/>
                    </a:solidFill>
                    <a:latin typeface="HY신명조" pitchFamily="18" charset="-127"/>
                    <a:ea typeface="HY신명조" pitchFamily="18" charset="-127"/>
                  </a:rPr>
                  <a:t>1.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지리정보 처리기술을 활용한 적정 배전선로 경과지 선정</a:t>
                </a:r>
                <a:endPara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pic>
            <p:nvPicPr>
              <p:cNvPr id="62" name="Picture 2" descr="C:\Users\wslee\Desktop\Untitled-2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4230"/>
              <a:stretch>
                <a:fillRect/>
              </a:stretch>
            </p:blipFill>
            <p:spPr bwMode="auto">
              <a:xfrm>
                <a:off x="696526" y="2852790"/>
                <a:ext cx="66677" cy="101497"/>
              </a:xfrm>
              <a:prstGeom prst="rect">
                <a:avLst/>
              </a:prstGeom>
              <a:noFill/>
            </p:spPr>
          </p:pic>
        </p:grpSp>
        <p:sp>
          <p:nvSpPr>
            <p:cNvPr id="35" name="Text Box 21"/>
            <p:cNvSpPr txBox="1">
              <a:spLocks noChangeArrowheads="1"/>
            </p:cNvSpPr>
            <p:nvPr/>
          </p:nvSpPr>
          <p:spPr bwMode="auto">
            <a:xfrm>
              <a:off x="539750" y="4089442"/>
              <a:ext cx="6589712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지형도 기반 도로망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건물과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이격거리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회피지역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지중화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문화재 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지적도 기반 설치 불가장소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사유지 통과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출입 지장 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전기 사용장소 주변 기설 설비를 기준으로 최단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최적 경로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공간정보 분석을 통한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지역 특성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염진해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풍속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태풍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접지저항 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45" name="그룹 5">
              <a:extLst>
                <a:ext uri="{FF2B5EF4-FFF2-40B4-BE49-F238E27FC236}">
                  <a16:creationId xmlns:a16="http://schemas.microsoft.com/office/drawing/2014/main" id="{72EC3D49-3F41-9A84-63B8-D334D1035A87}"/>
                </a:ext>
              </a:extLst>
            </p:cNvPr>
            <p:cNvGrpSpPr/>
            <p:nvPr/>
          </p:nvGrpSpPr>
          <p:grpSpPr>
            <a:xfrm>
              <a:off x="539477" y="5309902"/>
              <a:ext cx="6553200" cy="289185"/>
              <a:chOff x="636588" y="2795588"/>
              <a:chExt cx="6270625" cy="215900"/>
            </a:xfrm>
          </p:grpSpPr>
          <p:sp>
            <p:nvSpPr>
              <p:cNvPr id="59" name="모서리가 둥근 직사각형 55">
                <a:extLst>
                  <a:ext uri="{FF2B5EF4-FFF2-40B4-BE49-F238E27FC236}">
                    <a16:creationId xmlns:a16="http://schemas.microsoft.com/office/drawing/2014/main" id="{E21FFD24-CA27-594A-2B16-FC47EEF9993E}"/>
                  </a:ext>
                </a:extLst>
              </p:cNvPr>
              <p:cNvSpPr/>
              <p:nvPr/>
            </p:nvSpPr>
            <p:spPr bwMode="auto">
              <a:xfrm>
                <a:off x="636588" y="2795588"/>
                <a:ext cx="6270625" cy="2159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anchor="ctr"/>
              <a:lstStyle/>
              <a:p>
                <a:pPr defTabSz="1041400" latinLnBrk="0">
                  <a:defRPr/>
                </a:pPr>
                <a:r>
                  <a:rPr kumimoji="0" lang="ko-KR" altLang="en-US" sz="1200" b="1" dirty="0">
                    <a:solidFill>
                      <a:srgbClr val="13202F"/>
                    </a:solidFill>
                    <a:latin typeface="HY신명조" pitchFamily="18" charset="-127"/>
                    <a:ea typeface="HY신명조" pitchFamily="18" charset="-127"/>
                  </a:rPr>
                  <a:t>전략 </a:t>
                </a:r>
                <a:r>
                  <a:rPr kumimoji="0" lang="en-US" altLang="ko-KR" sz="1200" b="1" dirty="0">
                    <a:solidFill>
                      <a:srgbClr val="13202F"/>
                    </a:solidFill>
                    <a:latin typeface="HY신명조" pitchFamily="18" charset="-127"/>
                    <a:ea typeface="HY신명조" pitchFamily="18" charset="-127"/>
                  </a:rPr>
                  <a:t>2. </a:t>
                </a:r>
                <a:r>
                  <a:rPr kumimoji="0" lang="ko-KR" altLang="en-US" sz="1200" b="1" dirty="0">
                    <a:solidFill>
                      <a:srgbClr val="13202F"/>
                    </a:solidFill>
                    <a:latin typeface="HY신명조" pitchFamily="18" charset="-127"/>
                    <a:ea typeface="HY신명조" pitchFamily="18" charset="-127"/>
                  </a:rPr>
                  <a:t>배전설계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전문가에 의한 심화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학습으로 설계 정확도 향상</a:t>
                </a:r>
                <a:endPara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pic>
            <p:nvPicPr>
              <p:cNvPr id="60" name="Picture 2" descr="C:\Users\wslee\Desktop\Untitled-2.png">
                <a:extLst>
                  <a:ext uri="{FF2B5EF4-FFF2-40B4-BE49-F238E27FC236}">
                    <a16:creationId xmlns:a16="http://schemas.microsoft.com/office/drawing/2014/main" id="{B6878398-BE1A-8146-3669-A5B7B9621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4230"/>
              <a:stretch>
                <a:fillRect/>
              </a:stretch>
            </p:blipFill>
            <p:spPr bwMode="auto">
              <a:xfrm>
                <a:off x="696526" y="2852790"/>
                <a:ext cx="66677" cy="101497"/>
              </a:xfrm>
              <a:prstGeom prst="rect">
                <a:avLst/>
              </a:prstGeom>
              <a:noFill/>
            </p:spPr>
          </p:pic>
        </p:grpSp>
        <p:grpSp>
          <p:nvGrpSpPr>
            <p:cNvPr id="46" name="그룹 5">
              <a:extLst>
                <a:ext uri="{FF2B5EF4-FFF2-40B4-BE49-F238E27FC236}">
                  <a16:creationId xmlns:a16="http://schemas.microsoft.com/office/drawing/2014/main" id="{65F3F9F1-6516-B715-F22A-CA0845FB9CF5}"/>
                </a:ext>
              </a:extLst>
            </p:cNvPr>
            <p:cNvGrpSpPr/>
            <p:nvPr/>
          </p:nvGrpSpPr>
          <p:grpSpPr>
            <a:xfrm>
              <a:off x="539477" y="7182110"/>
              <a:ext cx="6553200" cy="289185"/>
              <a:chOff x="636588" y="2795588"/>
              <a:chExt cx="6270625" cy="215900"/>
            </a:xfrm>
          </p:grpSpPr>
          <p:sp>
            <p:nvSpPr>
              <p:cNvPr id="53" name="모서리가 둥근 직사각형 55">
                <a:extLst>
                  <a:ext uri="{FF2B5EF4-FFF2-40B4-BE49-F238E27FC236}">
                    <a16:creationId xmlns:a16="http://schemas.microsoft.com/office/drawing/2014/main" id="{7AFBD85E-B74A-4DD4-E0FC-5009CE5945CB}"/>
                  </a:ext>
                </a:extLst>
              </p:cNvPr>
              <p:cNvSpPr/>
              <p:nvPr/>
            </p:nvSpPr>
            <p:spPr bwMode="auto">
              <a:xfrm>
                <a:off x="636588" y="2795588"/>
                <a:ext cx="6270625" cy="2159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anchor="ctr"/>
              <a:lstStyle/>
              <a:p>
                <a:pPr defTabSz="1041400" latinLnBrk="0">
                  <a:defRPr/>
                </a:pPr>
                <a:r>
                  <a:rPr kumimoji="0" lang="ko-KR" altLang="en-US" sz="1200" b="1" dirty="0">
                    <a:solidFill>
                      <a:srgbClr val="13202F"/>
                    </a:solidFill>
                    <a:latin typeface="HY신명조" pitchFamily="18" charset="-127"/>
                    <a:ea typeface="HY신명조" pitchFamily="18" charset="-127"/>
                  </a:rPr>
                  <a:t>전략 </a:t>
                </a:r>
                <a:r>
                  <a:rPr kumimoji="0" lang="en-US" altLang="ko-KR" sz="1200" b="1" dirty="0">
                    <a:solidFill>
                      <a:srgbClr val="13202F"/>
                    </a:solidFill>
                    <a:latin typeface="HY신명조" pitchFamily="18" charset="-127"/>
                    <a:ea typeface="HY신명조" pitchFamily="18" charset="-127"/>
                  </a:rPr>
                  <a:t>3. </a:t>
                </a:r>
                <a:r>
                  <a:rPr kumimoji="0" lang="ko-KR" altLang="en-US" sz="1200" b="1" dirty="0">
                    <a:solidFill>
                      <a:srgbClr val="13202F"/>
                    </a:solidFill>
                    <a:latin typeface="HY신명조" pitchFamily="18" charset="-127"/>
                    <a:ea typeface="HY신명조" pitchFamily="18" charset="-127"/>
                  </a:rPr>
                  <a:t>모바일 배전설계와 안정적 데이터 공유</a:t>
                </a:r>
              </a:p>
            </p:txBody>
          </p:sp>
          <p:pic>
            <p:nvPicPr>
              <p:cNvPr id="54" name="Picture 2" descr="C:\Users\wslee\Desktop\Untitled-2.png">
                <a:extLst>
                  <a:ext uri="{FF2B5EF4-FFF2-40B4-BE49-F238E27FC236}">
                    <a16:creationId xmlns:a16="http://schemas.microsoft.com/office/drawing/2014/main" id="{5F0150A1-D607-8C31-15F7-B3313EA58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4230"/>
              <a:stretch>
                <a:fillRect/>
              </a:stretch>
            </p:blipFill>
            <p:spPr bwMode="auto">
              <a:xfrm>
                <a:off x="696526" y="2852790"/>
                <a:ext cx="66677" cy="101497"/>
              </a:xfrm>
              <a:prstGeom prst="rect">
                <a:avLst/>
              </a:prstGeom>
              <a:noFill/>
            </p:spPr>
          </p:pic>
        </p:grpSp>
        <p:sp>
          <p:nvSpPr>
            <p:cNvPr id="47" name="Text Box 21">
              <a:extLst>
                <a:ext uri="{FF2B5EF4-FFF2-40B4-BE49-F238E27FC236}">
                  <a16:creationId xmlns:a16="http://schemas.microsoft.com/office/drawing/2014/main" id="{58C51D77-8701-3E13-45C1-365A92539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477" y="5705946"/>
              <a:ext cx="6589712" cy="1128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 설계기준 및 시공기준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원활한 전력공급을 위한 배전 전주 설치 위치 및 규격 선정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계약전력 기준으로 가공선로 전선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장주 및 애자 설비 선정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배전설비 설치 장소 여건에 적합한 설계설비 템플릿 생성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표준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품셈을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적용한 공사비 산정기준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48" name="Text Box 21">
              <a:extLst>
                <a:ext uri="{FF2B5EF4-FFF2-40B4-BE49-F238E27FC236}">
                  <a16:creationId xmlns:a16="http://schemas.microsoft.com/office/drawing/2014/main" id="{782E8B03-53F6-0099-F7E4-C5902FC86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477" y="7578154"/>
              <a:ext cx="6589712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설계도면 생성을 위한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전주 좌표 및 전선의 계통 연결 데이터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각 설계 설비의 심볼 및 주석 처리를 위한 설비 종류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규격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수량 데이터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설계 공사비 산출에 필요한 자재 내역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전주 단위로 소요되는 자재 규격 및 수량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투입 장비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원활한 데이터 전송을 위해 전용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49" name="그룹 5">
              <a:extLst>
                <a:ext uri="{FF2B5EF4-FFF2-40B4-BE49-F238E27FC236}">
                  <a16:creationId xmlns:a16="http://schemas.microsoft.com/office/drawing/2014/main" id="{B204EDA9-94C8-85B5-1A3E-472C5D085FD1}"/>
                </a:ext>
              </a:extLst>
            </p:cNvPr>
            <p:cNvGrpSpPr/>
            <p:nvPr/>
          </p:nvGrpSpPr>
          <p:grpSpPr>
            <a:xfrm>
              <a:off x="539477" y="8802290"/>
              <a:ext cx="6553200" cy="289185"/>
              <a:chOff x="636588" y="2795588"/>
              <a:chExt cx="6270625" cy="215900"/>
            </a:xfrm>
          </p:grpSpPr>
          <p:sp>
            <p:nvSpPr>
              <p:cNvPr id="51" name="모서리가 둥근 직사각형 55">
                <a:extLst>
                  <a:ext uri="{FF2B5EF4-FFF2-40B4-BE49-F238E27FC236}">
                    <a16:creationId xmlns:a16="http://schemas.microsoft.com/office/drawing/2014/main" id="{6ED81AC0-02A3-83A4-B102-7A454DD1FB2B}"/>
                  </a:ext>
                </a:extLst>
              </p:cNvPr>
              <p:cNvSpPr/>
              <p:nvPr/>
            </p:nvSpPr>
            <p:spPr bwMode="auto">
              <a:xfrm>
                <a:off x="636588" y="2795588"/>
                <a:ext cx="6270625" cy="2159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anchor="ctr"/>
              <a:lstStyle/>
              <a:p>
                <a:pPr defTabSz="1041400" latinLnBrk="0">
                  <a:defRPr/>
                </a:pPr>
                <a:r>
                  <a:rPr kumimoji="0" lang="ko-KR" altLang="en-US" sz="1200" b="1" dirty="0">
                    <a:solidFill>
                      <a:srgbClr val="13202F"/>
                    </a:solidFill>
                    <a:latin typeface="HY신명조" pitchFamily="18" charset="-127"/>
                    <a:ea typeface="HY신명조" pitchFamily="18" charset="-127"/>
                  </a:rPr>
                  <a:t>전략 </a:t>
                </a:r>
                <a:r>
                  <a:rPr kumimoji="0" lang="en-US" altLang="ko-KR" sz="1200" b="1" dirty="0">
                    <a:solidFill>
                      <a:srgbClr val="13202F"/>
                    </a:solidFill>
                    <a:latin typeface="HY신명조" pitchFamily="18" charset="-127"/>
                    <a:ea typeface="HY신명조" pitchFamily="18" charset="-127"/>
                  </a:rPr>
                  <a:t>4. </a:t>
                </a:r>
                <a:r>
                  <a:rPr kumimoji="0" lang="ko-KR" altLang="en-US" sz="1200" b="1" dirty="0">
                    <a:solidFill>
                      <a:srgbClr val="13202F"/>
                    </a:solidFill>
                    <a:latin typeface="HY신명조" pitchFamily="18" charset="-127"/>
                    <a:ea typeface="HY신명조" pitchFamily="18" charset="-127"/>
                  </a:rPr>
                  <a:t>관련 분야 전문가 및 개발인력 투입</a:t>
                </a:r>
              </a:p>
            </p:txBody>
          </p:sp>
          <p:pic>
            <p:nvPicPr>
              <p:cNvPr id="52" name="Picture 2" descr="C:\Users\wslee\Desktop\Untitled-2.png">
                <a:extLst>
                  <a:ext uri="{FF2B5EF4-FFF2-40B4-BE49-F238E27FC236}">
                    <a16:creationId xmlns:a16="http://schemas.microsoft.com/office/drawing/2014/main" id="{B592E477-1A39-D886-020B-793CD9C48F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4230"/>
              <a:stretch>
                <a:fillRect/>
              </a:stretch>
            </p:blipFill>
            <p:spPr bwMode="auto">
              <a:xfrm>
                <a:off x="696526" y="2852790"/>
                <a:ext cx="66677" cy="101497"/>
              </a:xfrm>
              <a:prstGeom prst="rect">
                <a:avLst/>
              </a:prstGeom>
              <a:noFill/>
            </p:spPr>
          </p:pic>
        </p:grp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1AB87313-766E-2672-F15A-9895AA46B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477" y="9218076"/>
              <a:ext cx="6589712" cy="656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latin typeface="HY신명조" pitchFamily="18" charset="-127"/>
                  <a:ea typeface="HY신명조" pitchFamily="18" charset="-127"/>
                </a:rPr>
                <a:t>인공지능 </a:t>
              </a:r>
              <a:r>
                <a:rPr lang="ko-KR" altLang="en-US" sz="1200">
                  <a:latin typeface="HY신명조" pitchFamily="18" charset="-127"/>
                  <a:ea typeface="HY신명조" pitchFamily="18" charset="-127"/>
                </a:rPr>
                <a:t>분야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학위 소지 개발인력 투입하여 배전선로 경과지 및 공사비 예측모델 개발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한국전력공사 배전업무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30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년 이상 경력자를 투입하여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AI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학습 수행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182563" indent="-182563">
                <a:spcAft>
                  <a:spcPts val="400"/>
                </a:spcAft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한국전력공사 영배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4.0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에 적용된 운영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GIS(K-GIS)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개발인력 지원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021EAABD-FB3A-5F8B-7CEB-E1F41B99661D}"/>
              </a:ext>
            </a:extLst>
          </p:cNvPr>
          <p:cNvSpPr/>
          <p:nvPr/>
        </p:nvSpPr>
        <p:spPr>
          <a:xfrm>
            <a:off x="4319897" y="1781510"/>
            <a:ext cx="2448000" cy="38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추진 전략 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)</a:t>
            </a:r>
          </a:p>
        </p:txBody>
      </p:sp>
      <p:grpSp>
        <p:nvGrpSpPr>
          <p:cNvPr id="2" name="그룹 7"/>
          <p:cNvGrpSpPr/>
          <p:nvPr/>
        </p:nvGrpSpPr>
        <p:grpSpPr>
          <a:xfrm>
            <a:off x="503238" y="1241425"/>
            <a:ext cx="6553200" cy="289185"/>
            <a:chOff x="636588" y="2795588"/>
            <a:chExt cx="6270625" cy="215900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목표 시스템 개요</a:t>
              </a:r>
            </a:p>
          </p:txBody>
        </p:sp>
        <p:pic>
          <p:nvPicPr>
            <p:cNvPr id="10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2" name="직사각형 11"/>
          <p:cNvSpPr/>
          <p:nvPr/>
        </p:nvSpPr>
        <p:spPr>
          <a:xfrm>
            <a:off x="6049325" y="85256"/>
            <a:ext cx="1510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Ⅰ.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제안개요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2E05370D-C16A-2869-F96F-E0A3734D8120}"/>
              </a:ext>
            </a:extLst>
          </p:cNvPr>
          <p:cNvSpPr/>
          <p:nvPr/>
        </p:nvSpPr>
        <p:spPr>
          <a:xfrm>
            <a:off x="1223553" y="1997534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GIS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공간분석</a:t>
            </a:r>
          </a:p>
        </p:txBody>
      </p:sp>
      <p:sp>
        <p:nvSpPr>
          <p:cNvPr id="7" name="모서리가 둥근 직사각형 1">
            <a:extLst>
              <a:ext uri="{FF2B5EF4-FFF2-40B4-BE49-F238E27FC236}">
                <a16:creationId xmlns:a16="http://schemas.microsoft.com/office/drawing/2014/main" id="{7251FA6B-2028-021D-274D-1238F14A6ACC}"/>
              </a:ext>
            </a:extLst>
          </p:cNvPr>
          <p:cNvSpPr/>
          <p:nvPr/>
        </p:nvSpPr>
        <p:spPr>
          <a:xfrm>
            <a:off x="1223793" y="3151423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경과지 추천 모델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78243A-00AD-E4B0-1CD2-B198E1D67E9C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>
            <a:off x="2303553" y="2825626"/>
            <a:ext cx="240" cy="32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71D8BA3-AE70-BB4B-D77D-BE58E12717C7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>
          <a:xfrm>
            <a:off x="2303553" y="5129842"/>
            <a:ext cx="0" cy="32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F105C6D-1AE6-467F-6BE7-6ADA190EFF85}"/>
              </a:ext>
            </a:extLst>
          </p:cNvPr>
          <p:cNvCxnSpPr>
            <a:cxnSpLocks/>
            <a:stCxn id="38" idx="2"/>
            <a:endCxn id="24" idx="0"/>
          </p:cNvCxnSpPr>
          <p:nvPr/>
        </p:nvCxnSpPr>
        <p:spPr>
          <a:xfrm>
            <a:off x="2303553" y="6281962"/>
            <a:ext cx="0" cy="32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1">
            <a:extLst>
              <a:ext uri="{FF2B5EF4-FFF2-40B4-BE49-F238E27FC236}">
                <a16:creationId xmlns:a16="http://schemas.microsoft.com/office/drawing/2014/main" id="{25CE92CC-ACF3-2F24-5776-FA49842E39BF}"/>
              </a:ext>
            </a:extLst>
          </p:cNvPr>
          <p:cNvSpPr/>
          <p:nvPr/>
        </p:nvSpPr>
        <p:spPr>
          <a:xfrm>
            <a:off x="1223553" y="5453918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경과지 여건 분석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EE13DF0-8789-97E6-CC6D-FCF4BC9C77CE}"/>
              </a:ext>
            </a:extLst>
          </p:cNvPr>
          <p:cNvCxnSpPr>
            <a:cxnSpLocks/>
            <a:stCxn id="32" idx="2"/>
            <a:endCxn id="16" idx="0"/>
          </p:cNvCxnSpPr>
          <p:nvPr/>
        </p:nvCxnSpPr>
        <p:spPr>
          <a:xfrm>
            <a:off x="2303553" y="3979379"/>
            <a:ext cx="0" cy="322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8CD0F80-1933-5857-07DE-9918BDB5AF98}"/>
              </a:ext>
            </a:extLst>
          </p:cNvPr>
          <p:cNvCxnSpPr>
            <a:cxnSpLocks/>
            <a:stCxn id="41" idx="2"/>
            <a:endCxn id="25" idx="0"/>
          </p:cNvCxnSpPr>
          <p:nvPr/>
        </p:nvCxnSpPr>
        <p:spPr>
          <a:xfrm>
            <a:off x="2303553" y="7434098"/>
            <a:ext cx="0" cy="32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FC48BBD-2726-A9C6-4E0F-6219F63EFCAF}"/>
              </a:ext>
            </a:extLst>
          </p:cNvPr>
          <p:cNvSpPr/>
          <p:nvPr/>
        </p:nvSpPr>
        <p:spPr>
          <a:xfrm>
            <a:off x="1223553" y="4301790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기설 계통추적</a:t>
            </a: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E4FB4EF8-BDD1-413A-CB9C-68D80A423530}"/>
              </a:ext>
            </a:extLst>
          </p:cNvPr>
          <p:cNvSpPr/>
          <p:nvPr/>
        </p:nvSpPr>
        <p:spPr>
          <a:xfrm>
            <a:off x="1223553" y="6606046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적합설비 선정 모델</a:t>
            </a:r>
          </a:p>
        </p:txBody>
      </p:sp>
      <p:sp>
        <p:nvSpPr>
          <p:cNvPr id="25" name="모서리가 둥근 직사각형 1">
            <a:extLst>
              <a:ext uri="{FF2B5EF4-FFF2-40B4-BE49-F238E27FC236}">
                <a16:creationId xmlns:a16="http://schemas.microsoft.com/office/drawing/2014/main" id="{1A0F3382-E94C-7B03-5D80-D063C35A2D77}"/>
              </a:ext>
            </a:extLst>
          </p:cNvPr>
          <p:cNvSpPr/>
          <p:nvPr/>
        </p:nvSpPr>
        <p:spPr>
          <a:xfrm>
            <a:off x="1223553" y="7758174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전문가 검증</a:t>
            </a:r>
          </a:p>
        </p:txBody>
      </p:sp>
      <p:sp>
        <p:nvSpPr>
          <p:cNvPr id="44" name="모서리가 둥근 직사각형 1">
            <a:extLst>
              <a:ext uri="{FF2B5EF4-FFF2-40B4-BE49-F238E27FC236}">
                <a16:creationId xmlns:a16="http://schemas.microsoft.com/office/drawing/2014/main" id="{BA7963BB-C37F-1DA0-F1E9-113C11D5AE8C}"/>
              </a:ext>
            </a:extLst>
          </p:cNvPr>
          <p:cNvSpPr/>
          <p:nvPr/>
        </p:nvSpPr>
        <p:spPr>
          <a:xfrm>
            <a:off x="1223553" y="8514258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추천 경과지 확정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960D3FC-2CB0-7952-C39A-242CBFA6BF2B}"/>
              </a:ext>
            </a:extLst>
          </p:cNvPr>
          <p:cNvCxnSpPr>
            <a:cxnSpLocks/>
            <a:stCxn id="25" idx="2"/>
            <a:endCxn id="44" idx="0"/>
          </p:cNvCxnSpPr>
          <p:nvPr/>
        </p:nvCxnSpPr>
        <p:spPr>
          <a:xfrm>
            <a:off x="2303553" y="8190174"/>
            <a:ext cx="0" cy="32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1">
            <a:extLst>
              <a:ext uri="{FF2B5EF4-FFF2-40B4-BE49-F238E27FC236}">
                <a16:creationId xmlns:a16="http://schemas.microsoft.com/office/drawing/2014/main" id="{D6096C94-6D1A-4995-3556-F256C01A7600}"/>
              </a:ext>
            </a:extLst>
          </p:cNvPr>
          <p:cNvSpPr/>
          <p:nvPr/>
        </p:nvSpPr>
        <p:spPr>
          <a:xfrm>
            <a:off x="4463913" y="2215223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추천경과지 사용자 선택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7164634-0C3E-F117-F845-E77DEAD17A93}"/>
              </a:ext>
            </a:extLst>
          </p:cNvPr>
          <p:cNvCxnSpPr>
            <a:cxnSpLocks/>
            <a:stCxn id="62" idx="2"/>
            <a:endCxn id="43" idx="0"/>
          </p:cNvCxnSpPr>
          <p:nvPr/>
        </p:nvCxnSpPr>
        <p:spPr>
          <a:xfrm>
            <a:off x="5543913" y="2647223"/>
            <a:ext cx="0" cy="504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34">
            <a:extLst>
              <a:ext uri="{FF2B5EF4-FFF2-40B4-BE49-F238E27FC236}">
                <a16:creationId xmlns:a16="http://schemas.microsoft.com/office/drawing/2014/main" id="{315C660F-1F3D-5BCE-2716-E38925F465D0}"/>
              </a:ext>
            </a:extLst>
          </p:cNvPr>
          <p:cNvSpPr/>
          <p:nvPr/>
        </p:nvSpPr>
        <p:spPr>
          <a:xfrm>
            <a:off x="1223553" y="2465626"/>
            <a:ext cx="2160000" cy="360000"/>
          </a:xfrm>
          <a:prstGeom prst="roundRect">
            <a:avLst>
              <a:gd name="adj" fmla="val 5127"/>
            </a:avLst>
          </a:prstGeom>
          <a:solidFill>
            <a:srgbClr val="E3F1F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지형도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도로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sp>
        <p:nvSpPr>
          <p:cNvPr id="32" name="사각형: 둥근 모서리 134">
            <a:extLst>
              <a:ext uri="{FF2B5EF4-FFF2-40B4-BE49-F238E27FC236}">
                <a16:creationId xmlns:a16="http://schemas.microsoft.com/office/drawing/2014/main" id="{02056972-B0B8-17E8-FD96-D1EF7EAC516C}"/>
              </a:ext>
            </a:extLst>
          </p:cNvPr>
          <p:cNvSpPr/>
          <p:nvPr/>
        </p:nvSpPr>
        <p:spPr>
          <a:xfrm>
            <a:off x="1223553" y="3619379"/>
            <a:ext cx="2160000" cy="360000"/>
          </a:xfrm>
          <a:prstGeom prst="roundRect">
            <a:avLst>
              <a:gd name="adj" fmla="val 5127"/>
            </a:avLst>
          </a:prstGeom>
          <a:solidFill>
            <a:srgbClr val="E3F1F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400" spc="-15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지형도</a:t>
            </a:r>
            <a:r>
              <a:rPr lang="en-US" altLang="ko-KR" sz="1400" spc="-15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spc="-15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도로</a:t>
            </a:r>
            <a:r>
              <a:rPr lang="en-US" altLang="ko-KR" sz="1400" spc="-15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), </a:t>
            </a:r>
            <a:r>
              <a:rPr lang="ko-KR" altLang="en-US" sz="1400" spc="-15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지적도</a:t>
            </a:r>
            <a:r>
              <a:rPr lang="en-US" altLang="ko-KR" sz="1400" spc="-15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spc="-15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경계</a:t>
            </a:r>
            <a:r>
              <a:rPr lang="en-US" altLang="ko-KR" sz="1400" spc="-15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sp>
        <p:nvSpPr>
          <p:cNvPr id="36" name="사각형: 둥근 모서리 134">
            <a:extLst>
              <a:ext uri="{FF2B5EF4-FFF2-40B4-BE49-F238E27FC236}">
                <a16:creationId xmlns:a16="http://schemas.microsoft.com/office/drawing/2014/main" id="{61A8ADE4-21AA-9456-6293-8A378472FE21}"/>
              </a:ext>
            </a:extLst>
          </p:cNvPr>
          <p:cNvSpPr/>
          <p:nvPr/>
        </p:nvSpPr>
        <p:spPr>
          <a:xfrm>
            <a:off x="1223553" y="4769842"/>
            <a:ext cx="2160000" cy="360000"/>
          </a:xfrm>
          <a:prstGeom prst="roundRect">
            <a:avLst>
              <a:gd name="adj" fmla="val 5127"/>
            </a:avLst>
          </a:prstGeom>
          <a:solidFill>
            <a:srgbClr val="E3F1F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배전 설비도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변압기 탐색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sp>
        <p:nvSpPr>
          <p:cNvPr id="38" name="사각형: 둥근 모서리 134">
            <a:extLst>
              <a:ext uri="{FF2B5EF4-FFF2-40B4-BE49-F238E27FC236}">
                <a16:creationId xmlns:a16="http://schemas.microsoft.com/office/drawing/2014/main" id="{6375125C-70E6-BD8A-E39C-B296065DD613}"/>
              </a:ext>
            </a:extLst>
          </p:cNvPr>
          <p:cNvSpPr/>
          <p:nvPr/>
        </p:nvSpPr>
        <p:spPr>
          <a:xfrm>
            <a:off x="1223553" y="5921962"/>
            <a:ext cx="2160000" cy="360000"/>
          </a:xfrm>
          <a:prstGeom prst="roundRect">
            <a:avLst>
              <a:gd name="adj" fmla="val 5127"/>
            </a:avLst>
          </a:prstGeom>
          <a:solidFill>
            <a:srgbClr val="E3F1F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배전 설비도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등고선</a:t>
            </a:r>
            <a:endParaRPr lang="en-US" altLang="ko-KR" sz="14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1" name="사각형: 둥근 모서리 134">
            <a:extLst>
              <a:ext uri="{FF2B5EF4-FFF2-40B4-BE49-F238E27FC236}">
                <a16:creationId xmlns:a16="http://schemas.microsoft.com/office/drawing/2014/main" id="{28B5F3D5-76C5-25D2-FAF8-04B362FCEF75}"/>
              </a:ext>
            </a:extLst>
          </p:cNvPr>
          <p:cNvSpPr/>
          <p:nvPr/>
        </p:nvSpPr>
        <p:spPr>
          <a:xfrm>
            <a:off x="1223553" y="7074098"/>
            <a:ext cx="2160000" cy="360000"/>
          </a:xfrm>
          <a:prstGeom prst="roundRect">
            <a:avLst>
              <a:gd name="adj" fmla="val 5127"/>
            </a:avLst>
          </a:prstGeom>
          <a:solidFill>
            <a:srgbClr val="E3F1F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설계기준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자재 내역</a:t>
            </a:r>
            <a:endParaRPr lang="en-US" altLang="ko-KR" sz="14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3" name="모서리가 둥근 직사각형 1">
            <a:extLst>
              <a:ext uri="{FF2B5EF4-FFF2-40B4-BE49-F238E27FC236}">
                <a16:creationId xmlns:a16="http://schemas.microsoft.com/office/drawing/2014/main" id="{3100BE1D-7769-4EA3-742A-4CEBE3BEF00E}"/>
              </a:ext>
            </a:extLst>
          </p:cNvPr>
          <p:cNvSpPr/>
          <p:nvPr/>
        </p:nvSpPr>
        <p:spPr>
          <a:xfrm>
            <a:off x="4463913" y="3151375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설계도면 등록</a:t>
            </a:r>
          </a:p>
        </p:txBody>
      </p:sp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2B499203-6796-A055-9856-8A6ECA78837D}"/>
              </a:ext>
            </a:extLst>
          </p:cNvPr>
          <p:cNvSpPr/>
          <p:nvPr/>
        </p:nvSpPr>
        <p:spPr>
          <a:xfrm>
            <a:off x="4463913" y="4087479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자재내역 등록</a:t>
            </a:r>
          </a:p>
        </p:txBody>
      </p:sp>
      <p:sp>
        <p:nvSpPr>
          <p:cNvPr id="48" name="모서리가 둥근 직사각형 1">
            <a:extLst>
              <a:ext uri="{FF2B5EF4-FFF2-40B4-BE49-F238E27FC236}">
                <a16:creationId xmlns:a16="http://schemas.microsoft.com/office/drawing/2014/main" id="{A61CFE23-5DE4-53FD-95DB-D19132C6C438}"/>
              </a:ext>
            </a:extLst>
          </p:cNvPr>
          <p:cNvSpPr/>
          <p:nvPr/>
        </p:nvSpPr>
        <p:spPr>
          <a:xfrm>
            <a:off x="4463913" y="5023583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공사비 산출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47D75E7-BCFD-735D-2E21-68418FCC5570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5543913" y="3583375"/>
            <a:ext cx="0" cy="504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3E83E62-2928-CC21-DAF2-671451DC9D3B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5543913" y="4519479"/>
            <a:ext cx="0" cy="504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F413565-89CA-1948-9C24-482E800B8E89}"/>
              </a:ext>
            </a:extLst>
          </p:cNvPr>
          <p:cNvCxnSpPr>
            <a:cxnSpLocks/>
            <a:stCxn id="25" idx="1"/>
            <a:endCxn id="7" idx="1"/>
          </p:cNvCxnSpPr>
          <p:nvPr/>
        </p:nvCxnSpPr>
        <p:spPr>
          <a:xfrm rot="10800000" flipH="1">
            <a:off x="1223553" y="3367424"/>
            <a:ext cx="240" cy="4606751"/>
          </a:xfrm>
          <a:prstGeom prst="bentConnector3">
            <a:avLst>
              <a:gd name="adj1" fmla="val -162485417"/>
            </a:avLst>
          </a:prstGeom>
          <a:ln w="95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C318EDEA-094A-A576-B827-7F8D3D55DA46}"/>
              </a:ext>
            </a:extLst>
          </p:cNvPr>
          <p:cNvCxnSpPr>
            <a:cxnSpLocks/>
            <a:stCxn id="7" idx="3"/>
            <a:endCxn id="43" idx="1"/>
          </p:cNvCxnSpPr>
          <p:nvPr/>
        </p:nvCxnSpPr>
        <p:spPr>
          <a:xfrm flipV="1">
            <a:off x="3383793" y="3367375"/>
            <a:ext cx="1080120" cy="4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439682CB-C755-F070-4DFA-8DF29D1CAFAF}"/>
              </a:ext>
            </a:extLst>
          </p:cNvPr>
          <p:cNvCxnSpPr>
            <a:cxnSpLocks/>
            <a:stCxn id="24" idx="3"/>
            <a:endCxn id="43" idx="1"/>
          </p:cNvCxnSpPr>
          <p:nvPr/>
        </p:nvCxnSpPr>
        <p:spPr>
          <a:xfrm flipV="1">
            <a:off x="3383553" y="3367375"/>
            <a:ext cx="1080360" cy="345467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4BEB8EAC-7EFD-955F-A9B4-C835CBDDD90D}"/>
              </a:ext>
            </a:extLst>
          </p:cNvPr>
          <p:cNvCxnSpPr>
            <a:cxnSpLocks/>
            <a:stCxn id="24" idx="3"/>
            <a:endCxn id="47" idx="1"/>
          </p:cNvCxnSpPr>
          <p:nvPr/>
        </p:nvCxnSpPr>
        <p:spPr>
          <a:xfrm flipV="1">
            <a:off x="3383553" y="4303479"/>
            <a:ext cx="1080360" cy="251856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FA4DFE1-BEC5-6516-2C3A-983C344F7C1C}"/>
              </a:ext>
            </a:extLst>
          </p:cNvPr>
          <p:cNvSpPr txBox="1"/>
          <p:nvPr/>
        </p:nvSpPr>
        <p:spPr>
          <a:xfrm>
            <a:off x="3563813" y="3147997"/>
            <a:ext cx="720000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API </a:t>
            </a:r>
            <a:r>
              <a: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연동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919F2F-B8E3-E956-F47A-42FD836BBC96}"/>
              </a:ext>
            </a:extLst>
          </p:cNvPr>
          <p:cNvSpPr txBox="1"/>
          <p:nvPr/>
        </p:nvSpPr>
        <p:spPr>
          <a:xfrm>
            <a:off x="611485" y="5237894"/>
            <a:ext cx="432000" cy="21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보완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AE17191A-1794-8143-70E0-69516BA8CA8D}"/>
              </a:ext>
            </a:extLst>
          </p:cNvPr>
          <p:cNvCxnSpPr>
            <a:cxnSpLocks/>
            <a:stCxn id="80" idx="2"/>
            <a:endCxn id="62" idx="3"/>
          </p:cNvCxnSpPr>
          <p:nvPr/>
        </p:nvCxnSpPr>
        <p:spPr>
          <a:xfrm rot="5400000" flipH="1" flipV="1">
            <a:off x="828173" y="3906603"/>
            <a:ext cx="7271119" cy="4320360"/>
          </a:xfrm>
          <a:prstGeom prst="bentConnector4">
            <a:avLst>
              <a:gd name="adj1" fmla="val -3144"/>
              <a:gd name="adj2" fmla="val 109026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33C80D9-685A-76FB-EE23-6A0A4CCFD799}"/>
              </a:ext>
            </a:extLst>
          </p:cNvPr>
          <p:cNvSpPr txBox="1"/>
          <p:nvPr/>
        </p:nvSpPr>
        <p:spPr>
          <a:xfrm>
            <a:off x="6012165" y="9702390"/>
            <a:ext cx="720000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목록 전송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7060BD9-7DEE-D125-6FE8-288CCDD14A70}"/>
              </a:ext>
            </a:extLst>
          </p:cNvPr>
          <p:cNvSpPr txBox="1"/>
          <p:nvPr/>
        </p:nvSpPr>
        <p:spPr>
          <a:xfrm>
            <a:off x="4992237" y="192543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6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모바일 설계</a:t>
            </a:r>
          </a:p>
        </p:txBody>
      </p:sp>
      <p:sp>
        <p:nvSpPr>
          <p:cNvPr id="80" name="모서리가 둥근 직사각형 1">
            <a:extLst>
              <a:ext uri="{FF2B5EF4-FFF2-40B4-BE49-F238E27FC236}">
                <a16:creationId xmlns:a16="http://schemas.microsoft.com/office/drawing/2014/main" id="{428618AC-1CC6-3A95-EE0C-CF3FEF5D801C}"/>
              </a:ext>
            </a:extLst>
          </p:cNvPr>
          <p:cNvSpPr/>
          <p:nvPr/>
        </p:nvSpPr>
        <p:spPr>
          <a:xfrm>
            <a:off x="1223553" y="9270342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공사비 예측 모델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D131E013-4FB0-2860-6310-7A1B11048447}"/>
              </a:ext>
            </a:extLst>
          </p:cNvPr>
          <p:cNvCxnSpPr>
            <a:cxnSpLocks/>
            <a:stCxn id="44" idx="2"/>
            <a:endCxn id="80" idx="0"/>
          </p:cNvCxnSpPr>
          <p:nvPr/>
        </p:nvCxnSpPr>
        <p:spPr>
          <a:xfrm>
            <a:off x="2303553" y="8946258"/>
            <a:ext cx="0" cy="32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B99040BF-19C5-36E6-BFA4-3947BABDFFE2}"/>
              </a:ext>
            </a:extLst>
          </p:cNvPr>
          <p:cNvCxnSpPr>
            <a:cxnSpLocks/>
            <a:stCxn id="48" idx="2"/>
            <a:endCxn id="80" idx="3"/>
          </p:cNvCxnSpPr>
          <p:nvPr/>
        </p:nvCxnSpPr>
        <p:spPr>
          <a:xfrm rot="5400000">
            <a:off x="2448354" y="6390782"/>
            <a:ext cx="4030759" cy="2160360"/>
          </a:xfrm>
          <a:prstGeom prst="bentConnector2">
            <a:avLst/>
          </a:prstGeom>
          <a:ln w="95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26BB3EE-0C1C-DD6F-087D-38B28BABA2E6}"/>
              </a:ext>
            </a:extLst>
          </p:cNvPr>
          <p:cNvSpPr txBox="1"/>
          <p:nvPr/>
        </p:nvSpPr>
        <p:spPr>
          <a:xfrm>
            <a:off x="4067949" y="9414358"/>
            <a:ext cx="432000" cy="21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보완</a:t>
            </a:r>
          </a:p>
        </p:txBody>
      </p:sp>
    </p:spTree>
    <p:extLst>
      <p:ext uri="{BB962C8B-B14F-4D97-AF65-F5344CB8AC3E}">
        <p14:creationId xmlns:p14="http://schemas.microsoft.com/office/powerpoint/2010/main" val="1905920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3.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적용기술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30566" y="85256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Ⅲ.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전략 및 방법론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89138" y="1186862"/>
            <a:ext cx="5467730" cy="738664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marR="11430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본 사업에서 적용되는 기술은 </a:t>
            </a:r>
            <a:r>
              <a:rPr lang="ko-KR" altLang="en-US" sz="1200" b="1" spc="-100" dirty="0">
                <a:latin typeface="HY신명조" pitchFamily="18" charset="-127"/>
                <a:ea typeface="HY신명조" pitchFamily="18" charset="-127"/>
              </a:rPr>
              <a:t>일반화된 </a:t>
            </a:r>
            <a:r>
              <a:rPr lang="en-US" altLang="ko-KR" sz="1200" b="1" spc="-100" dirty="0"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b="1" spc="-100" dirty="0">
                <a:latin typeface="HY신명조" pitchFamily="18" charset="-127"/>
                <a:ea typeface="HY신명조" pitchFamily="18" charset="-127"/>
              </a:rPr>
              <a:t>기술과 학술적으로 검증된 </a:t>
            </a:r>
            <a:r>
              <a:rPr lang="en-US" altLang="ko-KR" sz="1200" b="1" spc="-100" dirty="0">
                <a:latin typeface="HY신명조" pitchFamily="18" charset="-127"/>
                <a:ea typeface="HY신명조" pitchFamily="18" charset="-127"/>
              </a:rPr>
              <a:t>AI</a:t>
            </a:r>
            <a:r>
              <a:rPr lang="ko-KR" altLang="en-US" sz="1200" b="1" spc="-100" dirty="0">
                <a:latin typeface="HY신명조" pitchFamily="18" charset="-127"/>
                <a:ea typeface="HY신명조" pitchFamily="18" charset="-127"/>
              </a:rPr>
              <a:t> 기술을</a:t>
            </a:r>
            <a:r>
              <a:rPr lang="en-US" altLang="ko-KR" sz="1200" b="1" spc="-10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b="1" spc="-100" dirty="0">
                <a:latin typeface="HY신명조" pitchFamily="18" charset="-127"/>
                <a:ea typeface="HY신명조" pitchFamily="18" charset="-127"/>
              </a:rPr>
              <a:t>적용함으로써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제안요청서에서 요구하는 기능을 충족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하며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향후 시스템의 확대 개발을 위해 기존 기술과의 호환성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확장성 및 활용성을 고려하여 최적의 기술을 선정 및 적용하겠습니다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B3350F-8D45-43EE-3A78-78B3587B2B57}"/>
              </a:ext>
            </a:extLst>
          </p:cNvPr>
          <p:cNvGrpSpPr/>
          <p:nvPr/>
        </p:nvGrpSpPr>
        <p:grpSpPr>
          <a:xfrm>
            <a:off x="1225041" y="2249562"/>
            <a:ext cx="5109593" cy="682753"/>
            <a:chOff x="1225041" y="2176463"/>
            <a:chExt cx="5109593" cy="6827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6C2F2B-6831-C490-37C0-412375DF88E5}"/>
                </a:ext>
              </a:extLst>
            </p:cNvPr>
            <p:cNvSpPr txBox="1"/>
            <p:nvPr/>
          </p:nvSpPr>
          <p:spPr>
            <a:xfrm>
              <a:off x="1231702" y="2256230"/>
              <a:ext cx="5096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dirty="0">
                  <a:solidFill>
                    <a:schemeClr val="bg1">
                      <a:lumMod val="50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철저한 기술 검증 및 호환성</a:t>
              </a:r>
              <a:r>
                <a:rPr lang="en-US" altLang="ko-KR" sz="1200" b="1" dirty="0">
                  <a:solidFill>
                    <a:schemeClr val="bg1">
                      <a:lumMod val="50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b="1" dirty="0">
                  <a:solidFill>
                    <a:schemeClr val="bg1">
                      <a:lumMod val="50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확장성</a:t>
              </a:r>
              <a:r>
                <a:rPr lang="en-US" altLang="ko-KR" sz="1200" b="1" dirty="0">
                  <a:solidFill>
                    <a:schemeClr val="bg1">
                      <a:lumMod val="50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b="1" dirty="0">
                  <a:solidFill>
                    <a:schemeClr val="bg1">
                      <a:lumMod val="50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활용성을 고려한</a:t>
              </a: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" AI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기반 배전선로 </a:t>
              </a:r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경과지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및 공사비 예측 도구 개발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"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4" name="그림 3" descr="1줄.png">
              <a:extLst>
                <a:ext uri="{FF2B5EF4-FFF2-40B4-BE49-F238E27FC236}">
                  <a16:creationId xmlns:a16="http://schemas.microsoft.com/office/drawing/2014/main" id="{DD8B9554-1879-1A1F-C505-20566A09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>
              <a:off x="1225041" y="2176463"/>
              <a:ext cx="368809" cy="682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 descr="1줄.png">
              <a:extLst>
                <a:ext uri="{FF2B5EF4-FFF2-40B4-BE49-F238E27FC236}">
                  <a16:creationId xmlns:a16="http://schemas.microsoft.com/office/drawing/2014/main" id="{709E08B0-AD1C-1316-3656-3EA5C6E84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 flipH="1">
              <a:off x="5965825" y="2176463"/>
              <a:ext cx="368809" cy="6827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Picture 2" descr="I:\Users\Administrator\Desktop\Layeraa 6.png">
            <a:extLst>
              <a:ext uri="{FF2B5EF4-FFF2-40B4-BE49-F238E27FC236}">
                <a16:creationId xmlns:a16="http://schemas.microsoft.com/office/drawing/2014/main" id="{FAD57D13-CF75-10BB-87D1-D19CB8412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6011" r="14199"/>
          <a:stretch/>
        </p:blipFill>
        <p:spPr bwMode="auto">
          <a:xfrm>
            <a:off x="1263822" y="3043467"/>
            <a:ext cx="5040313" cy="1238324"/>
          </a:xfrm>
          <a:prstGeom prst="rect">
            <a:avLst/>
          </a:prstGeom>
          <a:noFill/>
        </p:spPr>
      </p:pic>
      <p:pic>
        <p:nvPicPr>
          <p:cNvPr id="7" name="Picture 4" descr="C:\Users\hipt3\Desktop\rgererga.png">
            <a:extLst>
              <a:ext uri="{FF2B5EF4-FFF2-40B4-BE49-F238E27FC236}">
                <a16:creationId xmlns:a16="http://schemas.microsoft.com/office/drawing/2014/main" id="{BF66814A-6EA6-7485-E617-E18F6398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 flipH="1">
            <a:off x="3476892" y="2387284"/>
            <a:ext cx="543169" cy="1705620"/>
          </a:xfrm>
          <a:prstGeom prst="rect">
            <a:avLst/>
          </a:prstGeom>
          <a:noFill/>
        </p:spPr>
      </p:pic>
      <p:grpSp>
        <p:nvGrpSpPr>
          <p:cNvPr id="8" name="그룹 110">
            <a:extLst>
              <a:ext uri="{FF2B5EF4-FFF2-40B4-BE49-F238E27FC236}">
                <a16:creationId xmlns:a16="http://schemas.microsoft.com/office/drawing/2014/main" id="{4A72D614-9AEA-45BD-F358-A235D1D325A4}"/>
              </a:ext>
            </a:extLst>
          </p:cNvPr>
          <p:cNvGrpSpPr/>
          <p:nvPr/>
        </p:nvGrpSpPr>
        <p:grpSpPr>
          <a:xfrm>
            <a:off x="3051675" y="3274949"/>
            <a:ext cx="1393602" cy="1393600"/>
            <a:chOff x="1237000" y="8737587"/>
            <a:chExt cx="1108088" cy="1108086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93A8987-7484-43EB-EE0C-0F04923ABFCE}"/>
                </a:ext>
              </a:extLst>
            </p:cNvPr>
            <p:cNvSpPr/>
            <p:nvPr/>
          </p:nvSpPr>
          <p:spPr>
            <a:xfrm>
              <a:off x="1237000" y="8737587"/>
              <a:ext cx="1108088" cy="110808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A9AE583-CAE3-A186-4086-8F80C641037F}"/>
                </a:ext>
              </a:extLst>
            </p:cNvPr>
            <p:cNvSpPr/>
            <p:nvPr/>
          </p:nvSpPr>
          <p:spPr>
            <a:xfrm>
              <a:off x="1298913" y="8799500"/>
              <a:ext cx="984262" cy="984260"/>
            </a:xfrm>
            <a:prstGeom prst="ellipse">
              <a:avLst/>
            </a:prstGeom>
            <a:solidFill>
              <a:srgbClr val="57B2EF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80975" algn="ctr">
                <a:buClr>
                  <a:schemeClr val="bg1">
                    <a:lumMod val="65000"/>
                  </a:schemeClr>
                </a:buClr>
                <a:buSzPct val="80000"/>
                <a:defRPr/>
              </a:pP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82C0045-1E61-EE3B-579E-03532E84ED87}"/>
                </a:ext>
              </a:extLst>
            </p:cNvPr>
            <p:cNvSpPr/>
            <p:nvPr/>
          </p:nvSpPr>
          <p:spPr>
            <a:xfrm>
              <a:off x="1332588" y="8833179"/>
              <a:ext cx="916912" cy="91691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lvl="1" indent="-90488" algn="ctr" defTabSz="874713" eaLnBrk="0" latinLnBrk="0" hangingPunct="0">
                <a:lnSpc>
                  <a:spcPct val="11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/>
              </a:pPr>
              <a:endParaRPr lang="en-US" altLang="ko-KR" sz="12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HY신명조" pitchFamily="18" charset="-127"/>
                <a:ea typeface="HY신명조" pitchFamily="18" charset="-127"/>
                <a:sym typeface="Monotype Sorts"/>
              </a:endParaRPr>
            </a:p>
            <a:p>
              <a:pPr marL="0" lvl="1" indent="-90488" algn="ctr" defTabSz="874713" eaLnBrk="0" latinLnBrk="0" hangingPunct="0">
                <a:lnSpc>
                  <a:spcPct val="11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12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신명조" pitchFamily="18" charset="-127"/>
                  <a:ea typeface="HY신명조" pitchFamily="18" charset="-127"/>
                  <a:sym typeface="Monotype Sorts"/>
                </a:rPr>
                <a:t>확장성</a:t>
              </a:r>
            </a:p>
          </p:txBody>
        </p:sp>
      </p:grp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2286EB6-75C9-2F58-E910-F3AFD188E165}"/>
              </a:ext>
            </a:extLst>
          </p:cNvPr>
          <p:cNvSpPr/>
          <p:nvPr/>
        </p:nvSpPr>
        <p:spPr>
          <a:xfrm>
            <a:off x="3683210" y="4652174"/>
            <a:ext cx="168635" cy="1676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C9BFAD-61F9-4CAC-5C8E-C7DBF5336B88}"/>
              </a:ext>
            </a:extLst>
          </p:cNvPr>
          <p:cNvSpPr/>
          <p:nvPr/>
        </p:nvSpPr>
        <p:spPr>
          <a:xfrm>
            <a:off x="2849118" y="4859125"/>
            <a:ext cx="2334875" cy="73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19F08-7E6F-36CE-03D1-D887549B6858}"/>
              </a:ext>
            </a:extLst>
          </p:cNvPr>
          <p:cNvSpPr txBox="1"/>
          <p:nvPr/>
        </p:nvSpPr>
        <p:spPr>
          <a:xfrm>
            <a:off x="2483693" y="4823122"/>
            <a:ext cx="2808311" cy="67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775" indent="-104775" fontAlgn="base" latinLnBrk="0">
              <a:spcBef>
                <a:spcPts val="100"/>
              </a:spcBef>
              <a:spcAft>
                <a:spcPts val="100"/>
              </a:spcAft>
              <a:buClr>
                <a:prstClr val="white">
                  <a:lumMod val="65000"/>
                </a:prstClr>
              </a:buClr>
              <a:buSzPts val="1000"/>
              <a:buFont typeface="Wingdings" pitchFamily="2" charset="2"/>
              <a:buChar char="§"/>
            </a:pP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향후 전국확대 사업을 고려한 기술 적용</a:t>
            </a:r>
            <a:endParaRPr lang="en-US" altLang="ko-KR" sz="1200" spc="-1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04775" indent="-104775" fontAlgn="base" latinLnBrk="0">
              <a:spcBef>
                <a:spcPts val="100"/>
              </a:spcBef>
              <a:spcAft>
                <a:spcPts val="100"/>
              </a:spcAft>
              <a:buClr>
                <a:prstClr val="white">
                  <a:lumMod val="65000"/>
                </a:prstClr>
              </a:buClr>
              <a:buSzPts val="1000"/>
              <a:buFont typeface="Wingdings" pitchFamily="2" charset="2"/>
              <a:buChar char="§"/>
            </a:pP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향후 한전 배전설계 시스템과의 연계를 고려한 기술 적용</a:t>
            </a:r>
          </a:p>
        </p:txBody>
      </p:sp>
      <p:grpSp>
        <p:nvGrpSpPr>
          <p:cNvPr id="15" name="그룹 68">
            <a:extLst>
              <a:ext uri="{FF2B5EF4-FFF2-40B4-BE49-F238E27FC236}">
                <a16:creationId xmlns:a16="http://schemas.microsoft.com/office/drawing/2014/main" id="{62EA624C-BCDF-FB88-0C25-B745D1C28552}"/>
              </a:ext>
            </a:extLst>
          </p:cNvPr>
          <p:cNvGrpSpPr/>
          <p:nvPr/>
        </p:nvGrpSpPr>
        <p:grpSpPr>
          <a:xfrm>
            <a:off x="791505" y="5737630"/>
            <a:ext cx="2988333" cy="1043475"/>
            <a:chOff x="7314693" y="4510096"/>
            <a:chExt cx="1677135" cy="1043475"/>
          </a:xfrm>
        </p:grpSpPr>
        <p:grpSp>
          <p:nvGrpSpPr>
            <p:cNvPr id="16" name="그룹 69">
              <a:extLst>
                <a:ext uri="{FF2B5EF4-FFF2-40B4-BE49-F238E27FC236}">
                  <a16:creationId xmlns:a16="http://schemas.microsoft.com/office/drawing/2014/main" id="{87E4768B-CD77-348A-A600-9BE460732C7C}"/>
                </a:ext>
              </a:extLst>
            </p:cNvPr>
            <p:cNvGrpSpPr/>
            <p:nvPr/>
          </p:nvGrpSpPr>
          <p:grpSpPr>
            <a:xfrm>
              <a:off x="7314693" y="4510096"/>
              <a:ext cx="1610176" cy="1043475"/>
              <a:chOff x="-2221837" y="2287097"/>
              <a:chExt cx="1610176" cy="1043475"/>
            </a:xfrm>
            <a:solidFill>
              <a:schemeClr val="bg1"/>
            </a:solidFill>
            <a:effectLst>
              <a:outerShdw blurRad="12700" sx="102000" sy="102000" algn="ctr" rotWithShape="0">
                <a:schemeClr val="bg1">
                  <a:lumMod val="85000"/>
                </a:schemeClr>
              </a:outerShdw>
            </a:effectLst>
          </p:grpSpPr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15928A84-8295-1722-97C3-DDBBE949091E}"/>
                  </a:ext>
                </a:extLst>
              </p:cNvPr>
              <p:cNvSpPr/>
              <p:nvPr/>
            </p:nvSpPr>
            <p:spPr>
              <a:xfrm rot="10800000" flipH="1" flipV="1">
                <a:off x="-1843609" y="2287097"/>
                <a:ext cx="125900" cy="1676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2CA859C-09E6-83AD-4A14-6E2C8E95054C}"/>
                  </a:ext>
                </a:extLst>
              </p:cNvPr>
              <p:cNvSpPr/>
              <p:nvPr/>
            </p:nvSpPr>
            <p:spPr>
              <a:xfrm>
                <a:off x="-2221837" y="2445040"/>
                <a:ext cx="1610176" cy="8855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B710A-B5BE-EDCA-0F4C-81376A9FFA1F}"/>
                </a:ext>
              </a:extLst>
            </p:cNvPr>
            <p:cNvSpPr txBox="1"/>
            <p:nvPr/>
          </p:nvSpPr>
          <p:spPr>
            <a:xfrm>
              <a:off x="7372043" y="4681344"/>
              <a:ext cx="161978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본 시스템의 주요 기능인 </a:t>
              </a:r>
              <a:r>
                <a:rPr lang="ko-KR" altLang="en-US" sz="1200" b="1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데이터 수집 및 전처리</a:t>
              </a:r>
              <a:r>
                <a:rPr lang="en-US" altLang="ko-KR" sz="12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b="1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지능형 추천 및 자동화</a:t>
              </a:r>
              <a:r>
                <a:rPr lang="en-US" altLang="ko-KR" sz="12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en-US" altLang="ko-KR" sz="1200" b="1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GIS </a:t>
              </a:r>
              <a:r>
                <a:rPr lang="ko-KR" altLang="en-US" sz="1200" b="1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설비 및 데이터 통합 처리</a:t>
              </a:r>
              <a:r>
                <a:rPr lang="ko-KR" altLang="en-US" sz="12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기능을 모바일 간소화 배전설계 시스템에 적용</a:t>
              </a:r>
            </a:p>
          </p:txBody>
        </p:sp>
      </p:grpSp>
      <p:grpSp>
        <p:nvGrpSpPr>
          <p:cNvPr id="20" name="그룹 73">
            <a:extLst>
              <a:ext uri="{FF2B5EF4-FFF2-40B4-BE49-F238E27FC236}">
                <a16:creationId xmlns:a16="http://schemas.microsoft.com/office/drawing/2014/main" id="{0D20519C-984F-DF3D-3194-15AB2319F7F2}"/>
              </a:ext>
            </a:extLst>
          </p:cNvPr>
          <p:cNvGrpSpPr/>
          <p:nvPr/>
        </p:nvGrpSpPr>
        <p:grpSpPr>
          <a:xfrm>
            <a:off x="4081633" y="5733627"/>
            <a:ext cx="2880746" cy="1047478"/>
            <a:chOff x="7448446" y="4563243"/>
            <a:chExt cx="1765666" cy="1047478"/>
          </a:xfrm>
        </p:grpSpPr>
        <p:grpSp>
          <p:nvGrpSpPr>
            <p:cNvPr id="21" name="그룹 74">
              <a:extLst>
                <a:ext uri="{FF2B5EF4-FFF2-40B4-BE49-F238E27FC236}">
                  <a16:creationId xmlns:a16="http://schemas.microsoft.com/office/drawing/2014/main" id="{CCBD623B-EC8E-FDF3-563B-281E4ACC9071}"/>
                </a:ext>
              </a:extLst>
            </p:cNvPr>
            <p:cNvGrpSpPr/>
            <p:nvPr/>
          </p:nvGrpSpPr>
          <p:grpSpPr>
            <a:xfrm>
              <a:off x="7448446" y="4563243"/>
              <a:ext cx="1682009" cy="1047478"/>
              <a:chOff x="-2088084" y="2340244"/>
              <a:chExt cx="1682009" cy="1047478"/>
            </a:xfrm>
            <a:solidFill>
              <a:schemeClr val="bg1"/>
            </a:solidFill>
            <a:effectLst>
              <a:outerShdw blurRad="12700" sx="102000" sy="102000" algn="ctr" rotWithShape="0">
                <a:schemeClr val="bg1">
                  <a:lumMod val="85000"/>
                </a:schemeClr>
              </a:outerShdw>
            </a:effectLst>
          </p:grpSpPr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0C8116AC-A853-7621-883D-80BC759EDBD3}"/>
                  </a:ext>
                </a:extLst>
              </p:cNvPr>
              <p:cNvSpPr/>
              <p:nvPr/>
            </p:nvSpPr>
            <p:spPr>
              <a:xfrm rot="10800000" flipH="1" flipV="1">
                <a:off x="-1045608" y="2340244"/>
                <a:ext cx="125900" cy="1676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E60A837-9F35-D8AA-E92D-577225D8DF2F}"/>
                  </a:ext>
                </a:extLst>
              </p:cNvPr>
              <p:cNvSpPr/>
              <p:nvPr/>
            </p:nvSpPr>
            <p:spPr>
              <a:xfrm>
                <a:off x="-2088084" y="2470018"/>
                <a:ext cx="1682009" cy="9177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796FF1-EBE7-67DD-A1DC-6EEBCED38760}"/>
                </a:ext>
              </a:extLst>
            </p:cNvPr>
            <p:cNvSpPr txBox="1"/>
            <p:nvPr/>
          </p:nvSpPr>
          <p:spPr>
            <a:xfrm>
              <a:off x="7481379" y="4761433"/>
              <a:ext cx="1732733" cy="6848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92075" indent="-92075" eaLnBrk="0" fontAlgn="base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ko-KR" altLang="en-US" sz="12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요구사항을 충족하는 시스템 분석</a:t>
              </a:r>
              <a:endPara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ko-KR" altLang="en-US" sz="12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업무에 실시간 적용 가능한 기능 구현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930FDB6-A511-7647-C6CC-CC415DA6A6AE}"/>
              </a:ext>
            </a:extLst>
          </p:cNvPr>
          <p:cNvGrpSpPr/>
          <p:nvPr/>
        </p:nvGrpSpPr>
        <p:grpSpPr>
          <a:xfrm>
            <a:off x="1115541" y="4302881"/>
            <a:ext cx="1393602" cy="1393600"/>
            <a:chOff x="1223553" y="4307842"/>
            <a:chExt cx="1393602" cy="1393600"/>
          </a:xfrm>
        </p:grpSpPr>
        <p:grpSp>
          <p:nvGrpSpPr>
            <p:cNvPr id="26" name="그룹 110">
              <a:extLst>
                <a:ext uri="{FF2B5EF4-FFF2-40B4-BE49-F238E27FC236}">
                  <a16:creationId xmlns:a16="http://schemas.microsoft.com/office/drawing/2014/main" id="{65C1121B-2732-028D-72ED-508C5B342364}"/>
                </a:ext>
              </a:extLst>
            </p:cNvPr>
            <p:cNvGrpSpPr/>
            <p:nvPr/>
          </p:nvGrpSpPr>
          <p:grpSpPr>
            <a:xfrm>
              <a:off x="1223553" y="4307842"/>
              <a:ext cx="1393602" cy="1393600"/>
              <a:chOff x="1237000" y="8737587"/>
              <a:chExt cx="1108088" cy="110808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3C496722-6CFF-DB50-481D-DD09FFA779D9}"/>
                  </a:ext>
                </a:extLst>
              </p:cNvPr>
              <p:cNvSpPr/>
              <p:nvPr/>
            </p:nvSpPr>
            <p:spPr>
              <a:xfrm>
                <a:off x="1237000" y="8737587"/>
                <a:ext cx="1108088" cy="110808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BF0D8EF3-EA2A-92D0-E5DB-C574DA539849}"/>
                  </a:ext>
                </a:extLst>
              </p:cNvPr>
              <p:cNvSpPr/>
              <p:nvPr/>
            </p:nvSpPr>
            <p:spPr>
              <a:xfrm>
                <a:off x="1298913" y="8799500"/>
                <a:ext cx="984262" cy="984260"/>
              </a:xfrm>
              <a:prstGeom prst="ellipse">
                <a:avLst/>
              </a:prstGeom>
              <a:solidFill>
                <a:srgbClr val="57B2EF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80975" algn="ctr">
                  <a:buClr>
                    <a:schemeClr val="bg1">
                      <a:lumMod val="65000"/>
                    </a:schemeClr>
                  </a:buClr>
                  <a:buSzPct val="80000"/>
                  <a:defRPr/>
                </a:pP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98648E3-A411-A412-01F7-DF205B5BFC8B}"/>
                  </a:ext>
                </a:extLst>
              </p:cNvPr>
              <p:cNvSpPr/>
              <p:nvPr/>
            </p:nvSpPr>
            <p:spPr>
              <a:xfrm>
                <a:off x="1332588" y="8833179"/>
                <a:ext cx="916912" cy="91691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lvl="1" indent="-90488" algn="ctr" defTabSz="874713" eaLnBrk="0" latinLnBrk="0" hangingPunct="0">
                  <a:lnSpc>
                    <a:spcPct val="110000"/>
                  </a:lnSpc>
                  <a:buClr>
                    <a:schemeClr val="bg1">
                      <a:lumMod val="6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endParaRPr lang="en-US" altLang="ko-KR" sz="12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신명조" pitchFamily="18" charset="-127"/>
                  <a:ea typeface="HY신명조" pitchFamily="18" charset="-127"/>
                  <a:sym typeface="Monotype Sorts"/>
                </a:endParaRPr>
              </a:p>
              <a:p>
                <a:pPr marL="0" lvl="1" indent="-90488" algn="ctr" defTabSz="874713" eaLnBrk="0" latinLnBrk="0" hangingPunct="0">
                  <a:lnSpc>
                    <a:spcPct val="110000"/>
                  </a:lnSpc>
                  <a:buClr>
                    <a:schemeClr val="bg1">
                      <a:lumMod val="6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r>
                  <a:rPr lang="ko-KR" altLang="en-US" sz="1200" b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신명조" pitchFamily="18" charset="-127"/>
                    <a:ea typeface="HY신명조" pitchFamily="18" charset="-127"/>
                    <a:sym typeface="Monotype Sorts"/>
                  </a:rPr>
                  <a:t>호환성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AED2D5D-0CCC-82B8-8AE8-0C4682E76EA8}"/>
                </a:ext>
              </a:extLst>
            </p:cNvPr>
            <p:cNvGrpSpPr/>
            <p:nvPr/>
          </p:nvGrpSpPr>
          <p:grpSpPr>
            <a:xfrm>
              <a:off x="1467579" y="4571023"/>
              <a:ext cx="512057" cy="395023"/>
              <a:chOff x="1179173" y="4102351"/>
              <a:chExt cx="232298" cy="178998"/>
            </a:xfrm>
          </p:grpSpPr>
          <p:sp>
            <p:nvSpPr>
              <p:cNvPr id="28" name="Rectangle 146">
                <a:extLst>
                  <a:ext uri="{FF2B5EF4-FFF2-40B4-BE49-F238E27FC236}">
                    <a16:creationId xmlns:a16="http://schemas.microsoft.com/office/drawing/2014/main" id="{37393ECA-4C58-1D5F-9BAE-F155AAEA9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173" y="4102351"/>
                <a:ext cx="220072" cy="2187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89895" tIns="44947" rIns="89895" bIns="44947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29" name="Freeform 147">
                <a:extLst>
                  <a:ext uri="{FF2B5EF4-FFF2-40B4-BE49-F238E27FC236}">
                    <a16:creationId xmlns:a16="http://schemas.microsoft.com/office/drawing/2014/main" id="{3EE52E7F-5B7E-BD1C-8027-5689953743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9173" y="4141134"/>
                <a:ext cx="220072" cy="133254"/>
              </a:xfrm>
              <a:custGeom>
                <a:avLst/>
                <a:gdLst>
                  <a:gd name="T0" fmla="*/ 26 w 198"/>
                  <a:gd name="T1" fmla="*/ 15 h 134"/>
                  <a:gd name="T2" fmla="*/ 176 w 198"/>
                  <a:gd name="T3" fmla="*/ 15 h 134"/>
                  <a:gd name="T4" fmla="*/ 176 w 198"/>
                  <a:gd name="T5" fmla="*/ 45 h 134"/>
                  <a:gd name="T6" fmla="*/ 26 w 198"/>
                  <a:gd name="T7" fmla="*/ 45 h 134"/>
                  <a:gd name="T8" fmla="*/ 26 w 198"/>
                  <a:gd name="T9" fmla="*/ 15 h 134"/>
                  <a:gd name="T10" fmla="*/ 22 w 198"/>
                  <a:gd name="T11" fmla="*/ 69 h 134"/>
                  <a:gd name="T12" fmla="*/ 105 w 198"/>
                  <a:gd name="T13" fmla="*/ 69 h 134"/>
                  <a:gd name="T14" fmla="*/ 105 w 198"/>
                  <a:gd name="T15" fmla="*/ 78 h 134"/>
                  <a:gd name="T16" fmla="*/ 22 w 198"/>
                  <a:gd name="T17" fmla="*/ 78 h 134"/>
                  <a:gd name="T18" fmla="*/ 22 w 198"/>
                  <a:gd name="T19" fmla="*/ 69 h 134"/>
                  <a:gd name="T20" fmla="*/ 22 w 198"/>
                  <a:gd name="T21" fmla="*/ 104 h 134"/>
                  <a:gd name="T22" fmla="*/ 94 w 198"/>
                  <a:gd name="T23" fmla="*/ 104 h 134"/>
                  <a:gd name="T24" fmla="*/ 94 w 198"/>
                  <a:gd name="T25" fmla="*/ 111 h 134"/>
                  <a:gd name="T26" fmla="*/ 22 w 198"/>
                  <a:gd name="T27" fmla="*/ 111 h 134"/>
                  <a:gd name="T28" fmla="*/ 22 w 198"/>
                  <a:gd name="T29" fmla="*/ 104 h 134"/>
                  <a:gd name="T30" fmla="*/ 22 w 198"/>
                  <a:gd name="T31" fmla="*/ 87 h 134"/>
                  <a:gd name="T32" fmla="*/ 87 w 198"/>
                  <a:gd name="T33" fmla="*/ 87 h 134"/>
                  <a:gd name="T34" fmla="*/ 87 w 198"/>
                  <a:gd name="T35" fmla="*/ 95 h 134"/>
                  <a:gd name="T36" fmla="*/ 22 w 198"/>
                  <a:gd name="T37" fmla="*/ 95 h 134"/>
                  <a:gd name="T38" fmla="*/ 22 w 198"/>
                  <a:gd name="T39" fmla="*/ 87 h 134"/>
                  <a:gd name="T40" fmla="*/ 198 w 198"/>
                  <a:gd name="T41" fmla="*/ 0 h 134"/>
                  <a:gd name="T42" fmla="*/ 0 w 198"/>
                  <a:gd name="T43" fmla="*/ 0 h 134"/>
                  <a:gd name="T44" fmla="*/ 0 w 198"/>
                  <a:gd name="T45" fmla="*/ 134 h 134"/>
                  <a:gd name="T46" fmla="*/ 137 w 198"/>
                  <a:gd name="T47" fmla="*/ 134 h 134"/>
                  <a:gd name="T48" fmla="*/ 126 w 198"/>
                  <a:gd name="T49" fmla="*/ 54 h 134"/>
                  <a:gd name="T50" fmla="*/ 198 w 198"/>
                  <a:gd name="T51" fmla="*/ 76 h 134"/>
                  <a:gd name="T52" fmla="*/ 198 w 198"/>
                  <a:gd name="T5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4">
                    <a:moveTo>
                      <a:pt x="26" y="15"/>
                    </a:moveTo>
                    <a:lnTo>
                      <a:pt x="176" y="15"/>
                    </a:lnTo>
                    <a:lnTo>
                      <a:pt x="176" y="45"/>
                    </a:lnTo>
                    <a:lnTo>
                      <a:pt x="26" y="45"/>
                    </a:lnTo>
                    <a:lnTo>
                      <a:pt x="26" y="15"/>
                    </a:lnTo>
                    <a:close/>
                    <a:moveTo>
                      <a:pt x="22" y="69"/>
                    </a:moveTo>
                    <a:lnTo>
                      <a:pt x="105" y="69"/>
                    </a:lnTo>
                    <a:lnTo>
                      <a:pt x="105" y="78"/>
                    </a:lnTo>
                    <a:lnTo>
                      <a:pt x="22" y="78"/>
                    </a:lnTo>
                    <a:lnTo>
                      <a:pt x="22" y="69"/>
                    </a:lnTo>
                    <a:close/>
                    <a:moveTo>
                      <a:pt x="22" y="104"/>
                    </a:moveTo>
                    <a:lnTo>
                      <a:pt x="94" y="104"/>
                    </a:lnTo>
                    <a:lnTo>
                      <a:pt x="94" y="111"/>
                    </a:lnTo>
                    <a:lnTo>
                      <a:pt x="22" y="111"/>
                    </a:lnTo>
                    <a:lnTo>
                      <a:pt x="22" y="104"/>
                    </a:lnTo>
                    <a:close/>
                    <a:moveTo>
                      <a:pt x="22" y="87"/>
                    </a:moveTo>
                    <a:lnTo>
                      <a:pt x="87" y="87"/>
                    </a:lnTo>
                    <a:lnTo>
                      <a:pt x="87" y="95"/>
                    </a:lnTo>
                    <a:lnTo>
                      <a:pt x="22" y="95"/>
                    </a:lnTo>
                    <a:lnTo>
                      <a:pt x="22" y="87"/>
                    </a:lnTo>
                    <a:close/>
                    <a:moveTo>
                      <a:pt x="198" y="0"/>
                    </a:moveTo>
                    <a:lnTo>
                      <a:pt x="0" y="0"/>
                    </a:lnTo>
                    <a:lnTo>
                      <a:pt x="0" y="134"/>
                    </a:lnTo>
                    <a:lnTo>
                      <a:pt x="137" y="134"/>
                    </a:lnTo>
                    <a:lnTo>
                      <a:pt x="126" y="54"/>
                    </a:lnTo>
                    <a:lnTo>
                      <a:pt x="198" y="76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89895" tIns="44947" rIns="89895" bIns="44947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30" name="Freeform 148">
                <a:extLst>
                  <a:ext uri="{FF2B5EF4-FFF2-40B4-BE49-F238E27FC236}">
                    <a16:creationId xmlns:a16="http://schemas.microsoft.com/office/drawing/2014/main" id="{F9EADCFC-6750-2FBE-F750-5695C2C1E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1445" y="4209750"/>
                <a:ext cx="80026" cy="71599"/>
              </a:xfrm>
              <a:custGeom>
                <a:avLst/>
                <a:gdLst>
                  <a:gd name="T0" fmla="*/ 24 w 72"/>
                  <a:gd name="T1" fmla="*/ 63 h 72"/>
                  <a:gd name="T2" fmla="*/ 33 w 72"/>
                  <a:gd name="T3" fmla="*/ 39 h 72"/>
                  <a:gd name="T4" fmla="*/ 63 w 72"/>
                  <a:gd name="T5" fmla="*/ 72 h 72"/>
                  <a:gd name="T6" fmla="*/ 72 w 72"/>
                  <a:gd name="T7" fmla="*/ 63 h 72"/>
                  <a:gd name="T8" fmla="*/ 39 w 72"/>
                  <a:gd name="T9" fmla="*/ 31 h 72"/>
                  <a:gd name="T10" fmla="*/ 63 w 72"/>
                  <a:gd name="T11" fmla="*/ 26 h 72"/>
                  <a:gd name="T12" fmla="*/ 0 w 72"/>
                  <a:gd name="T13" fmla="*/ 0 h 72"/>
                  <a:gd name="T14" fmla="*/ 24 w 72"/>
                  <a:gd name="T15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72">
                    <a:moveTo>
                      <a:pt x="24" y="63"/>
                    </a:moveTo>
                    <a:lnTo>
                      <a:pt x="33" y="39"/>
                    </a:lnTo>
                    <a:lnTo>
                      <a:pt x="63" y="72"/>
                    </a:lnTo>
                    <a:lnTo>
                      <a:pt x="72" y="63"/>
                    </a:lnTo>
                    <a:lnTo>
                      <a:pt x="39" y="31"/>
                    </a:lnTo>
                    <a:lnTo>
                      <a:pt x="63" y="26"/>
                    </a:lnTo>
                    <a:lnTo>
                      <a:pt x="0" y="0"/>
                    </a:lnTo>
                    <a:lnTo>
                      <a:pt x="24" y="6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89895" tIns="44947" rIns="89895" bIns="44947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32" name="Freeform 149">
                <a:extLst>
                  <a:ext uri="{FF2B5EF4-FFF2-40B4-BE49-F238E27FC236}">
                    <a16:creationId xmlns:a16="http://schemas.microsoft.com/office/drawing/2014/main" id="{58F7B90B-697B-0FAB-52DA-118D1BF34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1445" y="4209750"/>
                <a:ext cx="80026" cy="71599"/>
              </a:xfrm>
              <a:custGeom>
                <a:avLst/>
                <a:gdLst>
                  <a:gd name="T0" fmla="*/ 24 w 72"/>
                  <a:gd name="T1" fmla="*/ 63 h 72"/>
                  <a:gd name="T2" fmla="*/ 33 w 72"/>
                  <a:gd name="T3" fmla="*/ 39 h 72"/>
                  <a:gd name="T4" fmla="*/ 63 w 72"/>
                  <a:gd name="T5" fmla="*/ 72 h 72"/>
                  <a:gd name="T6" fmla="*/ 72 w 72"/>
                  <a:gd name="T7" fmla="*/ 63 h 72"/>
                  <a:gd name="T8" fmla="*/ 39 w 72"/>
                  <a:gd name="T9" fmla="*/ 31 h 72"/>
                  <a:gd name="T10" fmla="*/ 63 w 72"/>
                  <a:gd name="T11" fmla="*/ 26 h 72"/>
                  <a:gd name="T12" fmla="*/ 0 w 72"/>
                  <a:gd name="T13" fmla="*/ 0 h 72"/>
                  <a:gd name="T14" fmla="*/ 24 w 72"/>
                  <a:gd name="T15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72">
                    <a:moveTo>
                      <a:pt x="24" y="63"/>
                    </a:moveTo>
                    <a:lnTo>
                      <a:pt x="33" y="39"/>
                    </a:lnTo>
                    <a:lnTo>
                      <a:pt x="63" y="72"/>
                    </a:lnTo>
                    <a:lnTo>
                      <a:pt x="72" y="63"/>
                    </a:lnTo>
                    <a:lnTo>
                      <a:pt x="39" y="31"/>
                    </a:lnTo>
                    <a:lnTo>
                      <a:pt x="63" y="26"/>
                    </a:lnTo>
                    <a:lnTo>
                      <a:pt x="0" y="0"/>
                    </a:lnTo>
                    <a:lnTo>
                      <a:pt x="24" y="63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89895" tIns="44947" rIns="89895" bIns="44947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  <p:sp>
        <p:nvSpPr>
          <p:cNvPr id="36" name="Freeform 131">
            <a:extLst>
              <a:ext uri="{FF2B5EF4-FFF2-40B4-BE49-F238E27FC236}">
                <a16:creationId xmlns:a16="http://schemas.microsoft.com/office/drawing/2014/main" id="{39180040-2CF7-7C81-3FEB-0C2036D271D2}"/>
              </a:ext>
            </a:extLst>
          </p:cNvPr>
          <p:cNvSpPr>
            <a:spLocks noEditPoints="1"/>
          </p:cNvSpPr>
          <p:nvPr/>
        </p:nvSpPr>
        <p:spPr bwMode="auto">
          <a:xfrm>
            <a:off x="3571260" y="3490973"/>
            <a:ext cx="430734" cy="432048"/>
          </a:xfrm>
          <a:custGeom>
            <a:avLst/>
            <a:gdLst>
              <a:gd name="T0" fmla="*/ 22 w 104"/>
              <a:gd name="T1" fmla="*/ 3 h 88"/>
              <a:gd name="T2" fmla="*/ 26 w 104"/>
              <a:gd name="T3" fmla="*/ 83 h 88"/>
              <a:gd name="T4" fmla="*/ 4 w 104"/>
              <a:gd name="T5" fmla="*/ 87 h 88"/>
              <a:gd name="T6" fmla="*/ 0 w 104"/>
              <a:gd name="T7" fmla="*/ 7 h 88"/>
              <a:gd name="T8" fmla="*/ 71 w 104"/>
              <a:gd name="T9" fmla="*/ 25 h 88"/>
              <a:gd name="T10" fmla="*/ 83 w 104"/>
              <a:gd name="T11" fmla="*/ 26 h 88"/>
              <a:gd name="T12" fmla="*/ 85 w 104"/>
              <a:gd name="T13" fmla="*/ 52 h 88"/>
              <a:gd name="T14" fmla="*/ 74 w 104"/>
              <a:gd name="T15" fmla="*/ 50 h 88"/>
              <a:gd name="T16" fmla="*/ 71 w 104"/>
              <a:gd name="T17" fmla="*/ 25 h 88"/>
              <a:gd name="T18" fmla="*/ 45 w 104"/>
              <a:gd name="T19" fmla="*/ 25 h 88"/>
              <a:gd name="T20" fmla="*/ 49 w 104"/>
              <a:gd name="T21" fmla="*/ 50 h 88"/>
              <a:gd name="T22" fmla="*/ 38 w 104"/>
              <a:gd name="T23" fmla="*/ 55 h 88"/>
              <a:gd name="T24" fmla="*/ 34 w 104"/>
              <a:gd name="T25" fmla="*/ 29 h 88"/>
              <a:gd name="T26" fmla="*/ 9 w 104"/>
              <a:gd name="T27" fmla="*/ 25 h 88"/>
              <a:gd name="T28" fmla="*/ 20 w 104"/>
              <a:gd name="T29" fmla="*/ 29 h 88"/>
              <a:gd name="T30" fmla="*/ 16 w 104"/>
              <a:gd name="T31" fmla="*/ 55 h 88"/>
              <a:gd name="T32" fmla="*/ 5 w 104"/>
              <a:gd name="T33" fmla="*/ 50 h 88"/>
              <a:gd name="T34" fmla="*/ 9 w 104"/>
              <a:gd name="T35" fmla="*/ 25 h 88"/>
              <a:gd name="T36" fmla="*/ 93 w 104"/>
              <a:gd name="T37" fmla="*/ 68 h 88"/>
              <a:gd name="T38" fmla="*/ 81 w 104"/>
              <a:gd name="T39" fmla="*/ 68 h 88"/>
              <a:gd name="T40" fmla="*/ 42 w 104"/>
              <a:gd name="T41" fmla="*/ 65 h 88"/>
              <a:gd name="T42" fmla="*/ 42 w 104"/>
              <a:gd name="T43" fmla="*/ 77 h 88"/>
              <a:gd name="T44" fmla="*/ 42 w 104"/>
              <a:gd name="T45" fmla="*/ 65 h 88"/>
              <a:gd name="T46" fmla="*/ 19 w 104"/>
              <a:gd name="T47" fmla="*/ 71 h 88"/>
              <a:gd name="T48" fmla="*/ 7 w 104"/>
              <a:gd name="T49" fmla="*/ 71 h 88"/>
              <a:gd name="T50" fmla="*/ 62 w 104"/>
              <a:gd name="T51" fmla="*/ 5 h 88"/>
              <a:gd name="T52" fmla="*/ 84 w 104"/>
              <a:gd name="T53" fmla="*/ 4 h 88"/>
              <a:gd name="T54" fmla="*/ 100 w 104"/>
              <a:gd name="T55" fmla="*/ 83 h 88"/>
              <a:gd name="T56" fmla="*/ 78 w 104"/>
              <a:gd name="T57" fmla="*/ 84 h 88"/>
              <a:gd name="T58" fmla="*/ 62 w 104"/>
              <a:gd name="T59" fmla="*/ 5 h 88"/>
              <a:gd name="T60" fmla="*/ 51 w 104"/>
              <a:gd name="T61" fmla="*/ 3 h 88"/>
              <a:gd name="T62" fmla="*/ 55 w 104"/>
              <a:gd name="T63" fmla="*/ 83 h 88"/>
              <a:gd name="T64" fmla="*/ 33 w 104"/>
              <a:gd name="T65" fmla="*/ 87 h 88"/>
              <a:gd name="T66" fmla="*/ 29 w 104"/>
              <a:gd name="T67" fmla="*/ 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4" h="88">
                <a:moveTo>
                  <a:pt x="4" y="3"/>
                </a:moveTo>
                <a:cubicBezTo>
                  <a:pt x="22" y="3"/>
                  <a:pt x="22" y="3"/>
                  <a:pt x="22" y="3"/>
                </a:cubicBezTo>
                <a:cubicBezTo>
                  <a:pt x="24" y="3"/>
                  <a:pt x="26" y="5"/>
                  <a:pt x="26" y="7"/>
                </a:cubicBezTo>
                <a:cubicBezTo>
                  <a:pt x="26" y="83"/>
                  <a:pt x="26" y="83"/>
                  <a:pt x="26" y="83"/>
                </a:cubicBezTo>
                <a:cubicBezTo>
                  <a:pt x="26" y="85"/>
                  <a:pt x="24" y="87"/>
                  <a:pt x="22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7"/>
                  <a:pt x="0" y="85"/>
                  <a:pt x="0" y="83"/>
                </a:cubicBezTo>
                <a:cubicBezTo>
                  <a:pt x="0" y="7"/>
                  <a:pt x="0" y="7"/>
                  <a:pt x="0" y="7"/>
                </a:cubicBezTo>
                <a:cubicBezTo>
                  <a:pt x="0" y="5"/>
                  <a:pt x="2" y="3"/>
                  <a:pt x="4" y="3"/>
                </a:cubicBezTo>
                <a:close/>
                <a:moveTo>
                  <a:pt x="71" y="25"/>
                </a:moveTo>
                <a:cubicBezTo>
                  <a:pt x="78" y="23"/>
                  <a:pt x="78" y="23"/>
                  <a:pt x="78" y="23"/>
                </a:cubicBezTo>
                <a:cubicBezTo>
                  <a:pt x="80" y="22"/>
                  <a:pt x="83" y="24"/>
                  <a:pt x="83" y="26"/>
                </a:cubicBezTo>
                <a:cubicBezTo>
                  <a:pt x="89" y="47"/>
                  <a:pt x="89" y="47"/>
                  <a:pt x="89" y="47"/>
                </a:cubicBezTo>
                <a:cubicBezTo>
                  <a:pt x="89" y="49"/>
                  <a:pt x="88" y="51"/>
                  <a:pt x="85" y="52"/>
                </a:cubicBezTo>
                <a:cubicBezTo>
                  <a:pt x="79" y="54"/>
                  <a:pt x="79" y="54"/>
                  <a:pt x="79" y="54"/>
                </a:cubicBezTo>
                <a:cubicBezTo>
                  <a:pt x="76" y="54"/>
                  <a:pt x="74" y="53"/>
                  <a:pt x="74" y="5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27"/>
                  <a:pt x="69" y="25"/>
                  <a:pt x="71" y="25"/>
                </a:cubicBezTo>
                <a:close/>
                <a:moveTo>
                  <a:pt x="38" y="25"/>
                </a:moveTo>
                <a:cubicBezTo>
                  <a:pt x="45" y="25"/>
                  <a:pt x="45" y="25"/>
                  <a:pt x="45" y="25"/>
                </a:cubicBezTo>
                <a:cubicBezTo>
                  <a:pt x="47" y="25"/>
                  <a:pt x="49" y="26"/>
                  <a:pt x="49" y="29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53"/>
                  <a:pt x="47" y="55"/>
                  <a:pt x="45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6" y="55"/>
                  <a:pt x="34" y="53"/>
                  <a:pt x="34" y="50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6"/>
                  <a:pt x="36" y="25"/>
                  <a:pt x="38" y="25"/>
                </a:cubicBezTo>
                <a:close/>
                <a:moveTo>
                  <a:pt x="9" y="25"/>
                </a:moveTo>
                <a:cubicBezTo>
                  <a:pt x="16" y="25"/>
                  <a:pt x="16" y="25"/>
                  <a:pt x="16" y="25"/>
                </a:cubicBezTo>
                <a:cubicBezTo>
                  <a:pt x="18" y="25"/>
                  <a:pt x="20" y="26"/>
                  <a:pt x="20" y="29"/>
                </a:cubicBezTo>
                <a:cubicBezTo>
                  <a:pt x="20" y="50"/>
                  <a:pt x="20" y="50"/>
                  <a:pt x="20" y="50"/>
                </a:cubicBezTo>
                <a:cubicBezTo>
                  <a:pt x="20" y="53"/>
                  <a:pt x="18" y="55"/>
                  <a:pt x="16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7" y="55"/>
                  <a:pt x="5" y="53"/>
                  <a:pt x="5" y="50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26"/>
                  <a:pt x="7" y="25"/>
                  <a:pt x="9" y="25"/>
                </a:cubicBezTo>
                <a:close/>
                <a:moveTo>
                  <a:pt x="87" y="62"/>
                </a:moveTo>
                <a:cubicBezTo>
                  <a:pt x="90" y="62"/>
                  <a:pt x="93" y="65"/>
                  <a:pt x="93" y="68"/>
                </a:cubicBezTo>
                <a:cubicBezTo>
                  <a:pt x="93" y="71"/>
                  <a:pt x="90" y="74"/>
                  <a:pt x="87" y="74"/>
                </a:cubicBezTo>
                <a:cubicBezTo>
                  <a:pt x="84" y="74"/>
                  <a:pt x="81" y="71"/>
                  <a:pt x="81" y="68"/>
                </a:cubicBezTo>
                <a:cubicBezTo>
                  <a:pt x="81" y="65"/>
                  <a:pt x="84" y="62"/>
                  <a:pt x="87" y="62"/>
                </a:cubicBezTo>
                <a:close/>
                <a:moveTo>
                  <a:pt x="42" y="65"/>
                </a:moveTo>
                <a:cubicBezTo>
                  <a:pt x="45" y="65"/>
                  <a:pt x="48" y="67"/>
                  <a:pt x="48" y="71"/>
                </a:cubicBezTo>
                <a:cubicBezTo>
                  <a:pt x="48" y="74"/>
                  <a:pt x="45" y="77"/>
                  <a:pt x="42" y="77"/>
                </a:cubicBezTo>
                <a:cubicBezTo>
                  <a:pt x="39" y="77"/>
                  <a:pt x="36" y="74"/>
                  <a:pt x="36" y="71"/>
                </a:cubicBezTo>
                <a:cubicBezTo>
                  <a:pt x="36" y="67"/>
                  <a:pt x="39" y="65"/>
                  <a:pt x="42" y="65"/>
                </a:cubicBezTo>
                <a:close/>
                <a:moveTo>
                  <a:pt x="13" y="65"/>
                </a:moveTo>
                <a:cubicBezTo>
                  <a:pt x="17" y="65"/>
                  <a:pt x="19" y="67"/>
                  <a:pt x="19" y="71"/>
                </a:cubicBezTo>
                <a:cubicBezTo>
                  <a:pt x="19" y="74"/>
                  <a:pt x="17" y="77"/>
                  <a:pt x="13" y="77"/>
                </a:cubicBezTo>
                <a:cubicBezTo>
                  <a:pt x="10" y="77"/>
                  <a:pt x="7" y="74"/>
                  <a:pt x="7" y="71"/>
                </a:cubicBezTo>
                <a:cubicBezTo>
                  <a:pt x="7" y="67"/>
                  <a:pt x="10" y="65"/>
                  <a:pt x="13" y="65"/>
                </a:cubicBezTo>
                <a:close/>
                <a:moveTo>
                  <a:pt x="62" y="5"/>
                </a:moveTo>
                <a:cubicBezTo>
                  <a:pt x="79" y="1"/>
                  <a:pt x="79" y="1"/>
                  <a:pt x="79" y="1"/>
                </a:cubicBezTo>
                <a:cubicBezTo>
                  <a:pt x="81" y="0"/>
                  <a:pt x="84" y="2"/>
                  <a:pt x="84" y="4"/>
                </a:cubicBezTo>
                <a:cubicBezTo>
                  <a:pt x="103" y="78"/>
                  <a:pt x="103" y="78"/>
                  <a:pt x="103" y="78"/>
                </a:cubicBezTo>
                <a:cubicBezTo>
                  <a:pt x="104" y="80"/>
                  <a:pt x="102" y="82"/>
                  <a:pt x="100" y="83"/>
                </a:cubicBezTo>
                <a:cubicBezTo>
                  <a:pt x="82" y="87"/>
                  <a:pt x="82" y="87"/>
                  <a:pt x="82" y="87"/>
                </a:cubicBezTo>
                <a:cubicBezTo>
                  <a:pt x="80" y="88"/>
                  <a:pt x="78" y="86"/>
                  <a:pt x="78" y="84"/>
                </a:cubicBezTo>
                <a:cubicBezTo>
                  <a:pt x="59" y="10"/>
                  <a:pt x="59" y="10"/>
                  <a:pt x="59" y="10"/>
                </a:cubicBezTo>
                <a:cubicBezTo>
                  <a:pt x="58" y="8"/>
                  <a:pt x="59" y="6"/>
                  <a:pt x="62" y="5"/>
                </a:cubicBezTo>
                <a:close/>
                <a:moveTo>
                  <a:pt x="33" y="3"/>
                </a:moveTo>
                <a:cubicBezTo>
                  <a:pt x="51" y="3"/>
                  <a:pt x="51" y="3"/>
                  <a:pt x="51" y="3"/>
                </a:cubicBezTo>
                <a:cubicBezTo>
                  <a:pt x="53" y="3"/>
                  <a:pt x="55" y="5"/>
                  <a:pt x="55" y="7"/>
                </a:cubicBezTo>
                <a:cubicBezTo>
                  <a:pt x="55" y="83"/>
                  <a:pt x="55" y="83"/>
                  <a:pt x="55" y="83"/>
                </a:cubicBezTo>
                <a:cubicBezTo>
                  <a:pt x="55" y="85"/>
                  <a:pt x="53" y="87"/>
                  <a:pt x="51" y="87"/>
                </a:cubicBezTo>
                <a:cubicBezTo>
                  <a:pt x="33" y="87"/>
                  <a:pt x="33" y="87"/>
                  <a:pt x="33" y="87"/>
                </a:cubicBezTo>
                <a:cubicBezTo>
                  <a:pt x="31" y="87"/>
                  <a:pt x="29" y="85"/>
                  <a:pt x="29" y="83"/>
                </a:cubicBezTo>
                <a:cubicBezTo>
                  <a:pt x="29" y="7"/>
                  <a:pt x="29" y="7"/>
                  <a:pt x="29" y="7"/>
                </a:cubicBezTo>
                <a:cubicBezTo>
                  <a:pt x="29" y="5"/>
                  <a:pt x="31" y="3"/>
                  <a:pt x="33" y="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9895" tIns="44947" rIns="89895" bIns="44947" numCol="1" anchor="ctr" anchorCtr="0" compatLnSpc="1">
            <a:prstTxWarp prst="textNoShape">
              <a:avLst/>
            </a:prstTxWarp>
          </a:bodyPr>
          <a:lstStyle/>
          <a:p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ABC697-D485-7D5D-212C-05666B03BE1E}"/>
              </a:ext>
            </a:extLst>
          </p:cNvPr>
          <p:cNvGrpSpPr/>
          <p:nvPr/>
        </p:nvGrpSpPr>
        <p:grpSpPr>
          <a:xfrm>
            <a:off x="5302559" y="4302881"/>
            <a:ext cx="1393602" cy="1393600"/>
            <a:chOff x="5194547" y="4307842"/>
            <a:chExt cx="1393602" cy="1393600"/>
          </a:xfrm>
        </p:grpSpPr>
        <p:grpSp>
          <p:nvGrpSpPr>
            <p:cNvPr id="38" name="그룹 110">
              <a:extLst>
                <a:ext uri="{FF2B5EF4-FFF2-40B4-BE49-F238E27FC236}">
                  <a16:creationId xmlns:a16="http://schemas.microsoft.com/office/drawing/2014/main" id="{C0E803B8-F1BF-58C3-951F-327CE7E67B7C}"/>
                </a:ext>
              </a:extLst>
            </p:cNvPr>
            <p:cNvGrpSpPr/>
            <p:nvPr/>
          </p:nvGrpSpPr>
          <p:grpSpPr>
            <a:xfrm>
              <a:off x="5194547" y="4307842"/>
              <a:ext cx="1393602" cy="1393600"/>
              <a:chOff x="1237000" y="8737587"/>
              <a:chExt cx="1108088" cy="1108086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46C641E-D23D-ECFF-61B1-CE85C5C9C576}"/>
                  </a:ext>
                </a:extLst>
              </p:cNvPr>
              <p:cNvSpPr/>
              <p:nvPr/>
            </p:nvSpPr>
            <p:spPr>
              <a:xfrm>
                <a:off x="1237000" y="8737587"/>
                <a:ext cx="1108088" cy="110808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EFCDFAD-7556-BF9F-04D9-AEF75E3A1B1A}"/>
                  </a:ext>
                </a:extLst>
              </p:cNvPr>
              <p:cNvSpPr/>
              <p:nvPr/>
            </p:nvSpPr>
            <p:spPr>
              <a:xfrm>
                <a:off x="1298913" y="8799500"/>
                <a:ext cx="984262" cy="984260"/>
              </a:xfrm>
              <a:prstGeom prst="ellipse">
                <a:avLst/>
              </a:prstGeom>
              <a:solidFill>
                <a:srgbClr val="57B2EF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80975" algn="ctr">
                  <a:buClr>
                    <a:schemeClr val="bg1">
                      <a:lumMod val="65000"/>
                    </a:schemeClr>
                  </a:buClr>
                  <a:buSzPct val="80000"/>
                  <a:defRPr/>
                </a:pP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571AB88F-FA7F-84BD-3F80-9EC9CFF868C2}"/>
                  </a:ext>
                </a:extLst>
              </p:cNvPr>
              <p:cNvSpPr/>
              <p:nvPr/>
            </p:nvSpPr>
            <p:spPr>
              <a:xfrm>
                <a:off x="1332588" y="8833179"/>
                <a:ext cx="916912" cy="91691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lvl="1" indent="-90488" algn="ctr" defTabSz="874713" eaLnBrk="0" latinLnBrk="0" hangingPunct="0">
                  <a:lnSpc>
                    <a:spcPct val="110000"/>
                  </a:lnSpc>
                  <a:buClr>
                    <a:schemeClr val="bg1">
                      <a:lumMod val="6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endParaRPr lang="en-US" altLang="ko-KR" sz="12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신명조" pitchFamily="18" charset="-127"/>
                  <a:ea typeface="HY신명조" pitchFamily="18" charset="-127"/>
                  <a:sym typeface="Monotype Sorts"/>
                </a:endParaRPr>
              </a:p>
              <a:p>
                <a:pPr marL="0" lvl="1" indent="-90488" algn="ctr" defTabSz="874713" eaLnBrk="0" latinLnBrk="0" hangingPunct="0">
                  <a:lnSpc>
                    <a:spcPct val="110000"/>
                  </a:lnSpc>
                  <a:buClr>
                    <a:schemeClr val="bg1">
                      <a:lumMod val="6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r>
                  <a:rPr lang="ko-KR" altLang="en-US" sz="1200" b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신명조" pitchFamily="18" charset="-127"/>
                    <a:ea typeface="HY신명조" pitchFamily="18" charset="-127"/>
                    <a:sym typeface="Monotype Sorts"/>
                  </a:rPr>
                  <a:t>활용성</a:t>
                </a:r>
              </a:p>
            </p:txBody>
          </p:sp>
        </p:grpSp>
        <p:sp>
          <p:nvSpPr>
            <p:cNvPr id="39" name="Freeform 193">
              <a:extLst>
                <a:ext uri="{FF2B5EF4-FFF2-40B4-BE49-F238E27FC236}">
                  <a16:creationId xmlns:a16="http://schemas.microsoft.com/office/drawing/2014/main" id="{070A6390-E0FD-CDC9-A586-1C86E482DB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6042" y="4533998"/>
              <a:ext cx="468052" cy="432048"/>
            </a:xfrm>
            <a:custGeom>
              <a:avLst/>
              <a:gdLst>
                <a:gd name="T0" fmla="*/ 44 w 125"/>
                <a:gd name="T1" fmla="*/ 0 h 82"/>
                <a:gd name="T2" fmla="*/ 81 w 125"/>
                <a:gd name="T3" fmla="*/ 0 h 82"/>
                <a:gd name="T4" fmla="*/ 89 w 125"/>
                <a:gd name="T5" fmla="*/ 8 h 82"/>
                <a:gd name="T6" fmla="*/ 89 w 125"/>
                <a:gd name="T7" fmla="*/ 74 h 82"/>
                <a:gd name="T8" fmla="*/ 81 w 125"/>
                <a:gd name="T9" fmla="*/ 82 h 82"/>
                <a:gd name="T10" fmla="*/ 44 w 125"/>
                <a:gd name="T11" fmla="*/ 82 h 82"/>
                <a:gd name="T12" fmla="*/ 36 w 125"/>
                <a:gd name="T13" fmla="*/ 74 h 82"/>
                <a:gd name="T14" fmla="*/ 36 w 125"/>
                <a:gd name="T15" fmla="*/ 8 h 82"/>
                <a:gd name="T16" fmla="*/ 44 w 125"/>
                <a:gd name="T17" fmla="*/ 0 h 82"/>
                <a:gd name="T18" fmla="*/ 94 w 125"/>
                <a:gd name="T19" fmla="*/ 52 h 82"/>
                <a:gd name="T20" fmla="*/ 100 w 125"/>
                <a:gd name="T21" fmla="*/ 57 h 82"/>
                <a:gd name="T22" fmla="*/ 98 w 125"/>
                <a:gd name="T23" fmla="*/ 22 h 82"/>
                <a:gd name="T24" fmla="*/ 93 w 125"/>
                <a:gd name="T25" fmla="*/ 27 h 82"/>
                <a:gd name="T26" fmla="*/ 94 w 125"/>
                <a:gd name="T27" fmla="*/ 52 h 82"/>
                <a:gd name="T28" fmla="*/ 30 w 125"/>
                <a:gd name="T29" fmla="*/ 52 h 82"/>
                <a:gd name="T30" fmla="*/ 25 w 125"/>
                <a:gd name="T31" fmla="*/ 57 h 82"/>
                <a:gd name="T32" fmla="*/ 27 w 125"/>
                <a:gd name="T33" fmla="*/ 22 h 82"/>
                <a:gd name="T34" fmla="*/ 31 w 125"/>
                <a:gd name="T35" fmla="*/ 27 h 82"/>
                <a:gd name="T36" fmla="*/ 30 w 125"/>
                <a:gd name="T37" fmla="*/ 52 h 82"/>
                <a:gd name="T38" fmla="*/ 22 w 125"/>
                <a:gd name="T39" fmla="*/ 17 h 82"/>
                <a:gd name="T40" fmla="*/ 17 w 125"/>
                <a:gd name="T41" fmla="*/ 12 h 82"/>
                <a:gd name="T42" fmla="*/ 15 w 125"/>
                <a:gd name="T43" fmla="*/ 67 h 82"/>
                <a:gd name="T44" fmla="*/ 20 w 125"/>
                <a:gd name="T45" fmla="*/ 62 h 82"/>
                <a:gd name="T46" fmla="*/ 22 w 125"/>
                <a:gd name="T47" fmla="*/ 17 h 82"/>
                <a:gd name="T48" fmla="*/ 103 w 125"/>
                <a:gd name="T49" fmla="*/ 17 h 82"/>
                <a:gd name="T50" fmla="*/ 108 w 125"/>
                <a:gd name="T51" fmla="*/ 12 h 82"/>
                <a:gd name="T52" fmla="*/ 110 w 125"/>
                <a:gd name="T53" fmla="*/ 67 h 82"/>
                <a:gd name="T54" fmla="*/ 105 w 125"/>
                <a:gd name="T55" fmla="*/ 62 h 82"/>
                <a:gd name="T56" fmla="*/ 103 w 125"/>
                <a:gd name="T57" fmla="*/ 17 h 82"/>
                <a:gd name="T58" fmla="*/ 63 w 125"/>
                <a:gd name="T59" fmla="*/ 73 h 82"/>
                <a:gd name="T60" fmla="*/ 63 w 125"/>
                <a:gd name="T61" fmla="*/ 80 h 82"/>
                <a:gd name="T62" fmla="*/ 63 w 125"/>
                <a:gd name="T63" fmla="*/ 73 h 82"/>
                <a:gd name="T64" fmla="*/ 63 w 125"/>
                <a:gd name="T65" fmla="*/ 75 h 82"/>
                <a:gd name="T66" fmla="*/ 63 w 125"/>
                <a:gd name="T67" fmla="*/ 78 h 82"/>
                <a:gd name="T68" fmla="*/ 63 w 125"/>
                <a:gd name="T69" fmla="*/ 75 h 82"/>
                <a:gd name="T70" fmla="*/ 46 w 125"/>
                <a:gd name="T71" fmla="*/ 6 h 82"/>
                <a:gd name="T72" fmla="*/ 78 w 125"/>
                <a:gd name="T73" fmla="*/ 6 h 82"/>
                <a:gd name="T74" fmla="*/ 85 w 125"/>
                <a:gd name="T75" fmla="*/ 13 h 82"/>
                <a:gd name="T76" fmla="*/ 85 w 125"/>
                <a:gd name="T77" fmla="*/ 64 h 82"/>
                <a:gd name="T78" fmla="*/ 78 w 125"/>
                <a:gd name="T79" fmla="*/ 70 h 82"/>
                <a:gd name="T80" fmla="*/ 46 w 125"/>
                <a:gd name="T81" fmla="*/ 70 h 82"/>
                <a:gd name="T82" fmla="*/ 40 w 125"/>
                <a:gd name="T83" fmla="*/ 64 h 82"/>
                <a:gd name="T84" fmla="*/ 40 w 125"/>
                <a:gd name="T85" fmla="*/ 13 h 82"/>
                <a:gd name="T86" fmla="*/ 46 w 125"/>
                <a:gd name="T87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82">
                  <a:moveTo>
                    <a:pt x="44" y="0"/>
                  </a:moveTo>
                  <a:cubicBezTo>
                    <a:pt x="65" y="0"/>
                    <a:pt x="80" y="0"/>
                    <a:pt x="81" y="0"/>
                  </a:cubicBezTo>
                  <a:cubicBezTo>
                    <a:pt x="86" y="0"/>
                    <a:pt x="89" y="3"/>
                    <a:pt x="89" y="8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9"/>
                    <a:pt x="86" y="82"/>
                    <a:pt x="81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39" y="82"/>
                    <a:pt x="36" y="79"/>
                    <a:pt x="36" y="7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3"/>
                    <a:pt x="39" y="0"/>
                    <a:pt x="44" y="0"/>
                  </a:cubicBezTo>
                  <a:close/>
                  <a:moveTo>
                    <a:pt x="94" y="52"/>
                  </a:moveTo>
                  <a:cubicBezTo>
                    <a:pt x="96" y="54"/>
                    <a:pt x="98" y="55"/>
                    <a:pt x="100" y="57"/>
                  </a:cubicBezTo>
                  <a:cubicBezTo>
                    <a:pt x="110" y="44"/>
                    <a:pt x="109" y="33"/>
                    <a:pt x="98" y="22"/>
                  </a:cubicBezTo>
                  <a:cubicBezTo>
                    <a:pt x="97" y="24"/>
                    <a:pt x="95" y="25"/>
                    <a:pt x="93" y="27"/>
                  </a:cubicBezTo>
                  <a:cubicBezTo>
                    <a:pt x="102" y="36"/>
                    <a:pt x="101" y="44"/>
                    <a:pt x="94" y="52"/>
                  </a:cubicBezTo>
                  <a:close/>
                  <a:moveTo>
                    <a:pt x="30" y="52"/>
                  </a:moveTo>
                  <a:cubicBezTo>
                    <a:pt x="29" y="54"/>
                    <a:pt x="27" y="55"/>
                    <a:pt x="25" y="57"/>
                  </a:cubicBezTo>
                  <a:cubicBezTo>
                    <a:pt x="15" y="44"/>
                    <a:pt x="16" y="33"/>
                    <a:pt x="27" y="22"/>
                  </a:cubicBezTo>
                  <a:cubicBezTo>
                    <a:pt x="28" y="24"/>
                    <a:pt x="30" y="25"/>
                    <a:pt x="31" y="27"/>
                  </a:cubicBezTo>
                  <a:cubicBezTo>
                    <a:pt x="23" y="36"/>
                    <a:pt x="24" y="44"/>
                    <a:pt x="30" y="52"/>
                  </a:cubicBezTo>
                  <a:close/>
                  <a:moveTo>
                    <a:pt x="22" y="17"/>
                  </a:moveTo>
                  <a:cubicBezTo>
                    <a:pt x="20" y="15"/>
                    <a:pt x="19" y="13"/>
                    <a:pt x="17" y="12"/>
                  </a:cubicBezTo>
                  <a:cubicBezTo>
                    <a:pt x="0" y="29"/>
                    <a:pt x="1" y="50"/>
                    <a:pt x="15" y="67"/>
                  </a:cubicBezTo>
                  <a:cubicBezTo>
                    <a:pt x="17" y="65"/>
                    <a:pt x="18" y="64"/>
                    <a:pt x="20" y="62"/>
                  </a:cubicBezTo>
                  <a:cubicBezTo>
                    <a:pt x="8" y="48"/>
                    <a:pt x="8" y="30"/>
                    <a:pt x="22" y="17"/>
                  </a:cubicBezTo>
                  <a:close/>
                  <a:moveTo>
                    <a:pt x="103" y="17"/>
                  </a:moveTo>
                  <a:cubicBezTo>
                    <a:pt x="105" y="15"/>
                    <a:pt x="106" y="13"/>
                    <a:pt x="108" y="12"/>
                  </a:cubicBezTo>
                  <a:cubicBezTo>
                    <a:pt x="125" y="29"/>
                    <a:pt x="124" y="50"/>
                    <a:pt x="110" y="67"/>
                  </a:cubicBezTo>
                  <a:cubicBezTo>
                    <a:pt x="108" y="65"/>
                    <a:pt x="106" y="64"/>
                    <a:pt x="105" y="62"/>
                  </a:cubicBezTo>
                  <a:cubicBezTo>
                    <a:pt x="117" y="48"/>
                    <a:pt x="117" y="30"/>
                    <a:pt x="103" y="17"/>
                  </a:cubicBezTo>
                  <a:close/>
                  <a:moveTo>
                    <a:pt x="63" y="73"/>
                  </a:moveTo>
                  <a:cubicBezTo>
                    <a:pt x="69" y="73"/>
                    <a:pt x="69" y="80"/>
                    <a:pt x="63" y="80"/>
                  </a:cubicBezTo>
                  <a:cubicBezTo>
                    <a:pt x="56" y="80"/>
                    <a:pt x="56" y="73"/>
                    <a:pt x="63" y="73"/>
                  </a:cubicBezTo>
                  <a:close/>
                  <a:moveTo>
                    <a:pt x="63" y="75"/>
                  </a:moveTo>
                  <a:cubicBezTo>
                    <a:pt x="65" y="75"/>
                    <a:pt x="65" y="78"/>
                    <a:pt x="63" y="78"/>
                  </a:cubicBezTo>
                  <a:cubicBezTo>
                    <a:pt x="60" y="78"/>
                    <a:pt x="60" y="75"/>
                    <a:pt x="63" y="75"/>
                  </a:cubicBezTo>
                  <a:close/>
                  <a:moveTo>
                    <a:pt x="46" y="6"/>
                  </a:moveTo>
                  <a:cubicBezTo>
                    <a:pt x="78" y="6"/>
                    <a:pt x="78" y="6"/>
                    <a:pt x="78" y="6"/>
                  </a:cubicBezTo>
                  <a:cubicBezTo>
                    <a:pt x="82" y="6"/>
                    <a:pt x="85" y="9"/>
                    <a:pt x="85" y="13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5" y="67"/>
                    <a:pt x="82" y="70"/>
                    <a:pt x="78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3" y="70"/>
                    <a:pt x="40" y="67"/>
                    <a:pt x="40" y="6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9"/>
                    <a:pt x="43" y="6"/>
                    <a:pt x="4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89895" tIns="44947" rIns="89895" bIns="44947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grpSp>
        <p:nvGrpSpPr>
          <p:cNvPr id="62" name="그룹 5">
            <a:extLst>
              <a:ext uri="{FF2B5EF4-FFF2-40B4-BE49-F238E27FC236}">
                <a16:creationId xmlns:a16="http://schemas.microsoft.com/office/drawing/2014/main" id="{6A2A2906-8402-F5BB-3B7D-B4B8D9D182D7}"/>
              </a:ext>
            </a:extLst>
          </p:cNvPr>
          <p:cNvGrpSpPr/>
          <p:nvPr/>
        </p:nvGrpSpPr>
        <p:grpSpPr>
          <a:xfrm>
            <a:off x="539750" y="6967177"/>
            <a:ext cx="6553200" cy="289185"/>
            <a:chOff x="636588" y="2795588"/>
            <a:chExt cx="6270625" cy="215900"/>
          </a:xfrm>
        </p:grpSpPr>
        <p:sp>
          <p:nvSpPr>
            <p:cNvPr id="63" name="모서리가 둥근 직사각형 87">
              <a:extLst>
                <a:ext uri="{FF2B5EF4-FFF2-40B4-BE49-F238E27FC236}">
                  <a16:creationId xmlns:a16="http://schemas.microsoft.com/office/drawing/2014/main" id="{6F88BE88-502D-F0D7-5468-F7CFA92B1F7E}"/>
                </a:ext>
              </a:extLst>
            </p:cNvPr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주요 적용기술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98" name="Picture 2" descr="C:\Users\wslee\Desktop\Untitled-2.png">
              <a:extLst>
                <a:ext uri="{FF2B5EF4-FFF2-40B4-BE49-F238E27FC236}">
                  <a16:creationId xmlns:a16="http://schemas.microsoft.com/office/drawing/2014/main" id="{76C9528E-9BA7-BF59-D0B3-053F33276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99" name="양쪽 모서리가 둥근 사각형 89">
            <a:extLst>
              <a:ext uri="{FF2B5EF4-FFF2-40B4-BE49-F238E27FC236}">
                <a16:creationId xmlns:a16="http://schemas.microsoft.com/office/drawing/2014/main" id="{A4B7A437-74D7-BDD1-C6C2-9E88B89EA6A6}"/>
              </a:ext>
            </a:extLst>
          </p:cNvPr>
          <p:cNvSpPr/>
          <p:nvPr/>
        </p:nvSpPr>
        <p:spPr>
          <a:xfrm>
            <a:off x="539750" y="7751575"/>
            <a:ext cx="1547899" cy="2203302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dist="12700" dir="5400000" algn="t" rotWithShape="0">
              <a:schemeClr val="bg1">
                <a:lumMod val="65000"/>
                <a:alpha val="80000"/>
              </a:schemeClr>
            </a:outerShdw>
          </a:effectLst>
        </p:spPr>
        <p:txBody>
          <a:bodyPr lIns="72000" tIns="72000" rIns="36000" bIns="0" rtlCol="0" anchor="t" anchorCtr="0"/>
          <a:lstStyle/>
          <a:p>
            <a:pPr marL="177800" indent="-177800" eaLnBrk="0" latinLnBrk="0" hangingPunct="0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사업소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공사번호별 설계도면 및 공사비 데이터를 전처리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7800" indent="-177800" eaLnBrk="0" latinLnBrk="0" hangingPunct="0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정부기관에서 공개한 지리정보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연속지적도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수치지형도 등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수집하여 데이터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전처리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시행</a:t>
            </a:r>
          </a:p>
        </p:txBody>
      </p:sp>
      <p:sp>
        <p:nvSpPr>
          <p:cNvPr id="100" name="양쪽 모서리가 둥근 사각형 90">
            <a:extLst>
              <a:ext uri="{FF2B5EF4-FFF2-40B4-BE49-F238E27FC236}">
                <a16:creationId xmlns:a16="http://schemas.microsoft.com/office/drawing/2014/main" id="{28A20314-E93B-6228-7CD3-9F870D23EE83}"/>
              </a:ext>
            </a:extLst>
          </p:cNvPr>
          <p:cNvSpPr/>
          <p:nvPr/>
        </p:nvSpPr>
        <p:spPr>
          <a:xfrm>
            <a:off x="539750" y="7363853"/>
            <a:ext cx="1547899" cy="405234"/>
          </a:xfrm>
          <a:prstGeom prst="round2SameRect">
            <a:avLst/>
          </a:prstGeom>
          <a:solidFill>
            <a:srgbClr val="B8DDF6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dist="127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eaLnBrk="0" fontAlgn="base" latinLnBrk="0" hangingPunct="0"/>
            <a:r>
              <a:rPr lang="ko-KR" altLang="en-US" sz="12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데이터 수집 및 전처리</a:t>
            </a:r>
            <a:endParaRPr lang="en-US" altLang="ko-KR" sz="1200" b="1" spc="-50" dirty="0">
              <a:solidFill>
                <a:schemeClr val="tx1">
                  <a:lumMod val="85000"/>
                  <a:lumOff val="1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01" name="양쪽 모서리가 둥근 사각형 91">
            <a:extLst>
              <a:ext uri="{FF2B5EF4-FFF2-40B4-BE49-F238E27FC236}">
                <a16:creationId xmlns:a16="http://schemas.microsoft.com/office/drawing/2014/main" id="{1B6BA316-06C1-9397-0598-7C4C074767DE}"/>
              </a:ext>
            </a:extLst>
          </p:cNvPr>
          <p:cNvSpPr/>
          <p:nvPr/>
        </p:nvSpPr>
        <p:spPr>
          <a:xfrm>
            <a:off x="2159657" y="7752207"/>
            <a:ext cx="1547899" cy="2203302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dist="12700" dir="5400000" algn="t" rotWithShape="0">
              <a:schemeClr val="bg1">
                <a:lumMod val="65000"/>
                <a:alpha val="80000"/>
              </a:schemeClr>
            </a:outerShdw>
          </a:effectLst>
        </p:spPr>
        <p:txBody>
          <a:bodyPr lIns="72000" tIns="72000" rIns="36000" bIns="0" rtlCol="0" anchor="t" anchorCtr="0"/>
          <a:lstStyle/>
          <a:p>
            <a:pPr marL="177800" indent="-177800" eaLnBrk="0" latinLnBrk="0" hangingPunct="0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준공도면과 지리정보간 상관관계를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머신러닝으로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분석 및 학습모델 훈련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7800" indent="-177800" eaLnBrk="0" latinLnBrk="0" hangingPunct="0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추천 모델을 통해 지도상에 전주 설치위치를 추천하는 알고리즘 개발</a:t>
            </a:r>
          </a:p>
        </p:txBody>
      </p:sp>
      <p:sp>
        <p:nvSpPr>
          <p:cNvPr id="102" name="양쪽 모서리가 둥근 사각형 92">
            <a:extLst>
              <a:ext uri="{FF2B5EF4-FFF2-40B4-BE49-F238E27FC236}">
                <a16:creationId xmlns:a16="http://schemas.microsoft.com/office/drawing/2014/main" id="{BFFEFEEA-12C8-D784-64F0-D6E578B5FC1D}"/>
              </a:ext>
            </a:extLst>
          </p:cNvPr>
          <p:cNvSpPr/>
          <p:nvPr/>
        </p:nvSpPr>
        <p:spPr>
          <a:xfrm>
            <a:off x="2159657" y="7364485"/>
            <a:ext cx="1547899" cy="405234"/>
          </a:xfrm>
          <a:prstGeom prst="round2SameRect">
            <a:avLst/>
          </a:prstGeom>
          <a:solidFill>
            <a:srgbClr val="8AC8F3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dist="127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eaLnBrk="0" fontAlgn="base" latinLnBrk="0" hangingPunct="0"/>
            <a:r>
              <a:rPr lang="ko-KR" altLang="en-US" sz="1200" b="1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</a:t>
            </a:r>
            <a:r>
              <a:rPr lang="ko-KR" altLang="en-US" sz="12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 자동 추천 모델</a:t>
            </a:r>
            <a:endParaRPr lang="en-US" altLang="ko-KR" sz="1200" b="1" spc="-50" dirty="0">
              <a:solidFill>
                <a:schemeClr val="tx1">
                  <a:lumMod val="85000"/>
                  <a:lumOff val="1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03" name="양쪽 모서리가 둥근 사각형 93">
            <a:extLst>
              <a:ext uri="{FF2B5EF4-FFF2-40B4-BE49-F238E27FC236}">
                <a16:creationId xmlns:a16="http://schemas.microsoft.com/office/drawing/2014/main" id="{CD11B309-6A61-0637-6DEA-3F082E72AA0A}"/>
              </a:ext>
            </a:extLst>
          </p:cNvPr>
          <p:cNvSpPr/>
          <p:nvPr/>
        </p:nvSpPr>
        <p:spPr>
          <a:xfrm>
            <a:off x="3844543" y="7750943"/>
            <a:ext cx="1547899" cy="2203302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dist="12700" dir="5400000" algn="t" rotWithShape="0">
              <a:schemeClr val="bg1">
                <a:lumMod val="65000"/>
                <a:alpha val="80000"/>
              </a:schemeClr>
            </a:outerShdw>
          </a:effectLst>
        </p:spPr>
        <p:txBody>
          <a:bodyPr lIns="72000" tIns="72000" rIns="36000" bIns="0" rtlCol="0" anchor="t" anchorCtr="0"/>
          <a:lstStyle/>
          <a:p>
            <a:pPr marL="174625" indent="-174625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사업소 공사건별 공사비 데이터를 지도학습 기법으로 훈련하여 최적 모델 구축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자동 추천 모델을 통해 얻은 전주 및 전선 정보를 기준으로 공사비를 예측하는 모델 개발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04" name="양쪽 모서리가 둥근 사각형 94">
            <a:extLst>
              <a:ext uri="{FF2B5EF4-FFF2-40B4-BE49-F238E27FC236}">
                <a16:creationId xmlns:a16="http://schemas.microsoft.com/office/drawing/2014/main" id="{633E43D3-76AA-CDD4-CBAA-E5632FDB6E90}"/>
              </a:ext>
            </a:extLst>
          </p:cNvPr>
          <p:cNvSpPr/>
          <p:nvPr/>
        </p:nvSpPr>
        <p:spPr>
          <a:xfrm>
            <a:off x="3844543" y="7363221"/>
            <a:ext cx="1547899" cy="405234"/>
          </a:xfrm>
          <a:prstGeom prst="round2SameRect">
            <a:avLst/>
          </a:prstGeom>
          <a:solidFill>
            <a:srgbClr val="57B2EF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dist="127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eaLnBrk="0" fontAlgn="base" latinLnBrk="0" hangingPunct="0"/>
            <a:r>
              <a:rPr lang="ko-KR" altLang="en-US" sz="1200" b="1" spc="-5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공사비 예측 모델</a:t>
            </a:r>
            <a:endParaRPr lang="en-US" altLang="ko-KR" sz="1200" b="1" spc="-50" dirty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05" name="양쪽 모서리가 둥근 사각형 95">
            <a:extLst>
              <a:ext uri="{FF2B5EF4-FFF2-40B4-BE49-F238E27FC236}">
                <a16:creationId xmlns:a16="http://schemas.microsoft.com/office/drawing/2014/main" id="{3401B870-334C-E7FA-1220-C7BE0ACDB482}"/>
              </a:ext>
            </a:extLst>
          </p:cNvPr>
          <p:cNvSpPr/>
          <p:nvPr/>
        </p:nvSpPr>
        <p:spPr>
          <a:xfrm>
            <a:off x="5514490" y="7751575"/>
            <a:ext cx="1547899" cy="2203302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dist="12700" dir="5400000" algn="t" rotWithShape="0">
              <a:schemeClr val="bg1">
                <a:lumMod val="65000"/>
                <a:alpha val="80000"/>
              </a:schemeClr>
            </a:outerShdw>
          </a:effectLst>
        </p:spPr>
        <p:txBody>
          <a:bodyPr lIns="72000" tIns="72000" rIns="36000" bIns="0" rtlCol="0" anchor="t" anchorCtr="0"/>
          <a:lstStyle/>
          <a:p>
            <a:pPr marL="180975" indent="-180975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 운영중인 모바일 간소화 배전설계 시스템과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API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연동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80975" indent="-180975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추천된 경과지 및 예상 공사비를 모바일 설계 시스템에 제공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06" name="양쪽 모서리가 둥근 사각형 96">
            <a:extLst>
              <a:ext uri="{FF2B5EF4-FFF2-40B4-BE49-F238E27FC236}">
                <a16:creationId xmlns:a16="http://schemas.microsoft.com/office/drawing/2014/main" id="{0DF8726C-32C4-DBE5-199E-D79021695829}"/>
              </a:ext>
            </a:extLst>
          </p:cNvPr>
          <p:cNvSpPr/>
          <p:nvPr/>
        </p:nvSpPr>
        <p:spPr>
          <a:xfrm>
            <a:off x="5514490" y="7363853"/>
            <a:ext cx="1547899" cy="405234"/>
          </a:xfrm>
          <a:prstGeom prst="round2SameRect">
            <a:avLst/>
          </a:prstGeom>
          <a:solidFill>
            <a:srgbClr val="25A2ED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dist="127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eaLnBrk="0" fontAlgn="base" latinLnBrk="0" hangingPunct="0"/>
            <a:r>
              <a:rPr lang="ko-KR" altLang="en-US" sz="1200" b="1" spc="-5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모바일 시스템 </a:t>
            </a:r>
            <a:endParaRPr lang="en-US" altLang="ko-KR" sz="1200" b="1" spc="-50" dirty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eaLnBrk="0" fontAlgn="base" latinLnBrk="0" hangingPunct="0"/>
            <a:r>
              <a:rPr lang="ko-KR" altLang="en-US" sz="1200" b="1" spc="-5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연동 기술</a:t>
            </a:r>
            <a:endParaRPr lang="en-US" altLang="ko-KR" sz="1200" b="1" spc="-50" dirty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170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5430566" y="85256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Ⅲ.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전략 및 방법론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46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3.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적용기술 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)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33" name="그룹 5"/>
          <p:cNvGrpSpPr/>
          <p:nvPr/>
        </p:nvGrpSpPr>
        <p:grpSpPr>
          <a:xfrm>
            <a:off x="539750" y="1241425"/>
            <a:ext cx="6553200" cy="289185"/>
            <a:chOff x="636588" y="2795588"/>
            <a:chExt cx="6270625" cy="215900"/>
          </a:xfrm>
        </p:grpSpPr>
        <p:sp>
          <p:nvSpPr>
            <p:cNvPr id="34" name="모서리가 둥근 직사각형 33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배전선로 경과지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설비 경로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생성 개념</a:t>
              </a:r>
            </a:p>
          </p:txBody>
        </p:sp>
        <p:pic>
          <p:nvPicPr>
            <p:cNvPr id="3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540023" y="1776864"/>
            <a:ext cx="65532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/>
          <a:p>
            <a:pPr marL="177800" indent="-177800" latinLnBrk="0"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전기 사용장소를 기준으로 주변에 설치된 기설 설비를 검색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0D6EFBE-46E6-F698-FFDC-8027C359F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70237" y="1817514"/>
            <a:ext cx="1219200" cy="12192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1B9160BF-C55D-378A-9932-CE2818E94FE3}"/>
              </a:ext>
            </a:extLst>
          </p:cNvPr>
          <p:cNvGrpSpPr/>
          <p:nvPr/>
        </p:nvGrpSpPr>
        <p:grpSpPr>
          <a:xfrm>
            <a:off x="755541" y="2933638"/>
            <a:ext cx="1116084" cy="144016"/>
            <a:chOff x="755541" y="3437694"/>
            <a:chExt cx="1116084" cy="144016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735D1B4-0FBA-F768-9925-DA7D5AED834F}"/>
                </a:ext>
              </a:extLst>
            </p:cNvPr>
            <p:cNvSpPr/>
            <p:nvPr/>
          </p:nvSpPr>
          <p:spPr>
            <a:xfrm>
              <a:off x="1115557" y="3437710"/>
              <a:ext cx="144000" cy="1440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8055E90-0B69-EB5D-E97A-FC8F510B3DDC}"/>
                </a:ext>
              </a:extLst>
            </p:cNvPr>
            <p:cNvSpPr/>
            <p:nvPr/>
          </p:nvSpPr>
          <p:spPr>
            <a:xfrm>
              <a:off x="1727625" y="3437694"/>
              <a:ext cx="144000" cy="1440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``</a:t>
              </a:r>
              <a:endParaRPr lang="ko-KR" altLang="en-US" sz="800" dirty="0"/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84C112EA-612C-3BCD-78FB-BFE92ECF48EB}"/>
                </a:ext>
              </a:extLst>
            </p:cNvPr>
            <p:cNvCxnSpPr>
              <a:cxnSpLocks/>
              <a:stCxn id="69" idx="6"/>
              <a:endCxn id="70" idx="2"/>
            </p:cNvCxnSpPr>
            <p:nvPr/>
          </p:nvCxnSpPr>
          <p:spPr>
            <a:xfrm flipV="1">
              <a:off x="1259557" y="3509694"/>
              <a:ext cx="468068" cy="16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1F03517-7477-EC16-1783-7A5EDF44F0D0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755541" y="3509710"/>
              <a:ext cx="360016" cy="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E3F2B29-7A73-096F-3E7E-166EB9E319B0}"/>
              </a:ext>
            </a:extLst>
          </p:cNvPr>
          <p:cNvGrpSpPr/>
          <p:nvPr/>
        </p:nvGrpSpPr>
        <p:grpSpPr>
          <a:xfrm flipH="1">
            <a:off x="5796101" y="2933638"/>
            <a:ext cx="1116084" cy="144016"/>
            <a:chOff x="755541" y="3437694"/>
            <a:chExt cx="1116084" cy="144016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88B01C2-232D-4CCA-39D1-FA8BF768C018}"/>
                </a:ext>
              </a:extLst>
            </p:cNvPr>
            <p:cNvSpPr/>
            <p:nvPr/>
          </p:nvSpPr>
          <p:spPr>
            <a:xfrm>
              <a:off x="1115557" y="3437710"/>
              <a:ext cx="144000" cy="1440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9D1A803D-BBAE-E48E-0E0A-2833D0EDB059}"/>
                </a:ext>
              </a:extLst>
            </p:cNvPr>
            <p:cNvSpPr/>
            <p:nvPr/>
          </p:nvSpPr>
          <p:spPr>
            <a:xfrm>
              <a:off x="1727625" y="3437694"/>
              <a:ext cx="144000" cy="1440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``</a:t>
              </a:r>
              <a:endParaRPr lang="ko-KR" altLang="en-US" sz="800" dirty="0"/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CFFE39B-F7F9-D83C-EEFE-EA43E6751C07}"/>
                </a:ext>
              </a:extLst>
            </p:cNvPr>
            <p:cNvCxnSpPr>
              <a:cxnSpLocks/>
              <a:stCxn id="74" idx="6"/>
              <a:endCxn id="75" idx="2"/>
            </p:cNvCxnSpPr>
            <p:nvPr/>
          </p:nvCxnSpPr>
          <p:spPr>
            <a:xfrm flipV="1">
              <a:off x="1259557" y="3509694"/>
              <a:ext cx="468068" cy="16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9C5EB9A-594A-0089-4540-83F74279CACC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755541" y="3509710"/>
              <a:ext cx="360016" cy="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E88F813-D416-6CB7-AF62-E37407F346DC}"/>
              </a:ext>
            </a:extLst>
          </p:cNvPr>
          <p:cNvSpPr txBox="1"/>
          <p:nvPr/>
        </p:nvSpPr>
        <p:spPr>
          <a:xfrm>
            <a:off x="5333720" y="2679945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rPr>
              <a:t>후보</a:t>
            </a:r>
            <a:r>
              <a:rPr lang="en-US" altLang="ko-KR" sz="1200" dirty="0"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rPr>
              <a:t>-2</a:t>
            </a:r>
            <a:endParaRPr lang="ko-KR" altLang="en-US" sz="1200" dirty="0">
              <a:solidFill>
                <a:schemeClr val="tx2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AD7BD7-679E-305F-00F7-2F2E0A77C88C}"/>
              </a:ext>
            </a:extLst>
          </p:cNvPr>
          <p:cNvSpPr txBox="1"/>
          <p:nvPr/>
        </p:nvSpPr>
        <p:spPr>
          <a:xfrm>
            <a:off x="1223553" y="267828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rPr>
              <a:t>후보</a:t>
            </a:r>
            <a:r>
              <a:rPr lang="en-US" altLang="ko-KR" sz="1200" dirty="0"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rPr>
              <a:t>-1</a:t>
            </a:r>
            <a:endParaRPr lang="ko-KR" altLang="en-US" sz="1200" dirty="0">
              <a:solidFill>
                <a:schemeClr val="tx2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Text Box 21">
            <a:extLst>
              <a:ext uri="{FF2B5EF4-FFF2-40B4-BE49-F238E27FC236}">
                <a16:creationId xmlns:a16="http://schemas.microsoft.com/office/drawing/2014/main" id="{FF3574A3-48A0-4959-4A4C-C3F599AB3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05" y="3670743"/>
            <a:ext cx="6553200" cy="608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/>
          <a:p>
            <a:pPr marL="177800" indent="-177800" latinLnBrk="0"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검색한 기설 설비까지 연결되는 도로가 있는지 분석</a:t>
            </a: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지형도를 기준으로 도로 정보를 파악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차로 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 설치 가능 여부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연결되는 도로가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개인 경우에는 생략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연결되는 도로가 없는 기설 설비는 제외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7800" indent="-177800" latinLnBrk="0"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경과지별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우선순위 평가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500" indent="-1778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저압 설비 설치 여부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저압선로 연장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고압 설비 설치 여부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고압선로 연장 후 변압기 설치 및 저압선로 신설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공급방식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여부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상 첨가 공사 필요 여부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경로의 길이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저압선로는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경간 이내로 설치해야 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66700" latinLnBrk="0">
              <a:spcAft>
                <a:spcPts val="400"/>
              </a:spcAft>
            </a:pP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7800" indent="-177800" latinLnBrk="0"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 설치위치 선정</a:t>
            </a: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도로 경계를 따라 경간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40m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이내로 위치 설정</a:t>
            </a: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사유지 통과 또는 출입 지장이 발생하지 않도록 위치 선정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분기 또는 곡선 구간에서는 지선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지선주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설치를 고려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7800" indent="-177800" latinLnBrk="0"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설치 설비 선정</a:t>
            </a: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각 경로의 기설 설비를 참조하여 적합한 설비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자재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구성을 생성</a:t>
            </a: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전주의 수평각에 맞춰 장주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애자 설비를 설정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66700" latinLnBrk="0">
              <a:spcAft>
                <a:spcPts val="400"/>
              </a:spcAft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7800" indent="-177800" latinLnBrk="0"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공사비 예측</a:t>
            </a:r>
          </a:p>
          <a:p>
            <a:pPr marL="266700" latinLnBrk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경로별로 생성된 자재내역을 기준으로 총 공사비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자재비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노무비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기계경비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산출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F79BE56-26CC-C429-5B9D-6E12EAE058FC}"/>
              </a:ext>
            </a:extLst>
          </p:cNvPr>
          <p:cNvSpPr/>
          <p:nvPr/>
        </p:nvSpPr>
        <p:spPr>
          <a:xfrm>
            <a:off x="1835621" y="8226178"/>
            <a:ext cx="144000" cy="1440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5779379-176B-44E5-711F-D14835B2C509}"/>
              </a:ext>
            </a:extLst>
          </p:cNvPr>
          <p:cNvSpPr/>
          <p:nvPr/>
        </p:nvSpPr>
        <p:spPr>
          <a:xfrm>
            <a:off x="3455817" y="8226162"/>
            <a:ext cx="144000" cy="1440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``</a:t>
            </a:r>
            <a:endParaRPr lang="ko-KR" altLang="en-US" sz="800" dirty="0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86C6C98-25EA-B730-B617-B442C8ADC36C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1979621" y="8298162"/>
            <a:ext cx="1476196" cy="1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3D0BFF3F-73B9-99BA-8B8A-FD59460BD2FE}"/>
              </a:ext>
            </a:extLst>
          </p:cNvPr>
          <p:cNvSpPr/>
          <p:nvPr/>
        </p:nvSpPr>
        <p:spPr>
          <a:xfrm>
            <a:off x="5183993" y="8766238"/>
            <a:ext cx="144000" cy="1440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``</a:t>
            </a:r>
            <a:endParaRPr lang="ko-KR" altLang="en-US" sz="800" dirty="0"/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22B0B7D-F8C3-A4CF-96D0-B115D9BBD7BA}"/>
              </a:ext>
            </a:extLst>
          </p:cNvPr>
          <p:cNvCxnSpPr>
            <a:cxnSpLocks/>
            <a:stCxn id="82" idx="6"/>
            <a:endCxn id="84" idx="1"/>
          </p:cNvCxnSpPr>
          <p:nvPr/>
        </p:nvCxnSpPr>
        <p:spPr>
          <a:xfrm>
            <a:off x="3599817" y="8298162"/>
            <a:ext cx="1605264" cy="4891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71127C4-EBE2-6A5A-4247-386120FF8A5E}"/>
              </a:ext>
            </a:extLst>
          </p:cNvPr>
          <p:cNvCxnSpPr/>
          <p:nvPr/>
        </p:nvCxnSpPr>
        <p:spPr>
          <a:xfrm>
            <a:off x="3599817" y="8298162"/>
            <a:ext cx="172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원호 86">
            <a:extLst>
              <a:ext uri="{FF2B5EF4-FFF2-40B4-BE49-F238E27FC236}">
                <a16:creationId xmlns:a16="http://schemas.microsoft.com/office/drawing/2014/main" id="{B7D03127-58FD-64F7-456B-8D0F904357B6}"/>
              </a:ext>
            </a:extLst>
          </p:cNvPr>
          <p:cNvSpPr/>
          <p:nvPr/>
        </p:nvSpPr>
        <p:spPr>
          <a:xfrm>
            <a:off x="3959921" y="8118214"/>
            <a:ext cx="576000" cy="576000"/>
          </a:xfrm>
          <a:prstGeom prst="arc">
            <a:avLst>
              <a:gd name="adj1" fmla="val 20525661"/>
              <a:gd name="adj2" fmla="val 2122246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62C3F3-ECFA-7181-8FDA-FF4312C17DA9}"/>
              </a:ext>
            </a:extLst>
          </p:cNvPr>
          <p:cNvSpPr txBox="1"/>
          <p:nvPr/>
        </p:nvSpPr>
        <p:spPr>
          <a:xfrm>
            <a:off x="4283893" y="837017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rPr>
              <a:t>수평각</a:t>
            </a:r>
            <a:endParaRPr lang="ko-KR" altLang="en-US" sz="1200" dirty="0">
              <a:solidFill>
                <a:schemeClr val="tx2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7C69E01-B930-EF20-A96B-05AD2DD6A2CA}"/>
              </a:ext>
            </a:extLst>
          </p:cNvPr>
          <p:cNvCxnSpPr/>
          <p:nvPr/>
        </p:nvCxnSpPr>
        <p:spPr>
          <a:xfrm>
            <a:off x="3959921" y="2897634"/>
            <a:ext cx="0" cy="2160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1CE1502-EDD1-82C2-0D17-64F18FDDEFA5}"/>
              </a:ext>
            </a:extLst>
          </p:cNvPr>
          <p:cNvCxnSpPr/>
          <p:nvPr/>
        </p:nvCxnSpPr>
        <p:spPr>
          <a:xfrm>
            <a:off x="3743833" y="2897634"/>
            <a:ext cx="0" cy="2160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2ECDBE3-F59F-9F7A-6F50-39634199F7E9}"/>
              </a:ext>
            </a:extLst>
          </p:cNvPr>
          <p:cNvCxnSpPr>
            <a:cxnSpLocks/>
          </p:cNvCxnSpPr>
          <p:nvPr/>
        </p:nvCxnSpPr>
        <p:spPr>
          <a:xfrm>
            <a:off x="3959857" y="3113658"/>
            <a:ext cx="2952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8F7B3E09-909F-52EE-89BD-CEEBE128D0C3}"/>
              </a:ext>
            </a:extLst>
          </p:cNvPr>
          <p:cNvCxnSpPr>
            <a:cxnSpLocks/>
          </p:cNvCxnSpPr>
          <p:nvPr/>
        </p:nvCxnSpPr>
        <p:spPr>
          <a:xfrm>
            <a:off x="791505" y="3113658"/>
            <a:ext cx="2952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157D182-500F-36C8-021E-DC9AA5163A47}"/>
              </a:ext>
            </a:extLst>
          </p:cNvPr>
          <p:cNvCxnSpPr>
            <a:cxnSpLocks/>
          </p:cNvCxnSpPr>
          <p:nvPr/>
        </p:nvCxnSpPr>
        <p:spPr>
          <a:xfrm>
            <a:off x="791505" y="3329682"/>
            <a:ext cx="6120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26">
            <a:extLst>
              <a:ext uri="{FF2B5EF4-FFF2-40B4-BE49-F238E27FC236}">
                <a16:creationId xmlns:a16="http://schemas.microsoft.com/office/drawing/2014/main" id="{35A8A4F9-C0D6-1C18-86F1-6AE3DBF79174}"/>
              </a:ext>
            </a:extLst>
          </p:cNvPr>
          <p:cNvCxnSpPr>
            <a:cxnSpLocks/>
            <a:stCxn id="96" idx="2"/>
            <a:endCxn id="95" idx="1"/>
          </p:cNvCxnSpPr>
          <p:nvPr/>
        </p:nvCxnSpPr>
        <p:spPr>
          <a:xfrm rot="16200000" flipH="1">
            <a:off x="4679747" y="2069360"/>
            <a:ext cx="288040" cy="1944588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8E28767-1944-B40B-67E3-87FD0E9BC552}"/>
              </a:ext>
            </a:extLst>
          </p:cNvPr>
          <p:cNvSpPr/>
          <p:nvPr/>
        </p:nvSpPr>
        <p:spPr>
          <a:xfrm>
            <a:off x="5796061" y="3113674"/>
            <a:ext cx="143271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33B4038-84CE-CDE4-FF96-0C0E707F9A55}"/>
              </a:ext>
            </a:extLst>
          </p:cNvPr>
          <p:cNvSpPr/>
          <p:nvPr/>
        </p:nvSpPr>
        <p:spPr>
          <a:xfrm>
            <a:off x="3779837" y="2753634"/>
            <a:ext cx="143271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D257A02-4666-62C3-224A-3DEB4752D3CF}"/>
              </a:ext>
            </a:extLst>
          </p:cNvPr>
          <p:cNvSpPr/>
          <p:nvPr/>
        </p:nvSpPr>
        <p:spPr>
          <a:xfrm>
            <a:off x="1727609" y="3113658"/>
            <a:ext cx="143271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연결선: 꺾임 44">
            <a:extLst>
              <a:ext uri="{FF2B5EF4-FFF2-40B4-BE49-F238E27FC236}">
                <a16:creationId xmlns:a16="http://schemas.microsoft.com/office/drawing/2014/main" id="{DFFBEE5A-19C6-E729-D720-40FF071F2F6B}"/>
              </a:ext>
            </a:extLst>
          </p:cNvPr>
          <p:cNvCxnSpPr>
            <a:cxnSpLocks/>
            <a:stCxn id="96" idx="2"/>
            <a:endCxn id="97" idx="3"/>
          </p:cNvCxnSpPr>
          <p:nvPr/>
        </p:nvCxnSpPr>
        <p:spPr>
          <a:xfrm rot="5400000">
            <a:off x="2717165" y="2051350"/>
            <a:ext cx="288024" cy="1980593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137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4.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방법론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30566" y="85256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Ⅲ.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전략 및 방법론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89138" y="1279196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marR="11430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본 사업에서 적용되는 개발방법론은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발주사가 보유한 개발방법론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(K-AIMM)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을 테일러링하여 부분 적용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하고자 합니다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 K-AIMM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방법론은 다양한 적용 경로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절차별 산출물 구성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CMMI3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기반의 프로세스 기반으로 구성되어 있습니다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67" name="그룹 23"/>
          <p:cNvGrpSpPr/>
          <p:nvPr/>
        </p:nvGrpSpPr>
        <p:grpSpPr>
          <a:xfrm>
            <a:off x="503238" y="7650162"/>
            <a:ext cx="6553200" cy="289185"/>
            <a:chOff x="671526" y="2795588"/>
            <a:chExt cx="6270625" cy="215900"/>
          </a:xfrm>
        </p:grpSpPr>
        <p:sp>
          <p:nvSpPr>
            <p:cNvPr id="68" name="모서리가 둥근 직사각형 67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주요 산출물 관리 방안 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산출물 종류는 </a:t>
              </a:r>
              <a:r>
                <a:rPr kumimoji="0" lang="ko-KR" altLang="en-US" sz="1200" b="1" dirty="0" err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단납기를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고려하여 최소한의 필수문서만 작성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2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77" name="Group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00169"/>
              </p:ext>
            </p:extLst>
          </p:nvPr>
        </p:nvGraphicFramePr>
        <p:xfrm>
          <a:off x="529538" y="8010201"/>
          <a:ext cx="6552729" cy="1620180"/>
        </p:xfrm>
        <a:graphic>
          <a:graphicData uri="http://schemas.openxmlformats.org/drawingml/2006/table">
            <a:tbl>
              <a:tblPr/>
              <a:tblGrid>
                <a:gridCol w="1918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5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명조 L"/>
                          <a:ea typeface="Rix모던명조 L"/>
                          <a:cs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명조 L"/>
                          <a:ea typeface="Rix모던명조 L"/>
                          <a:cs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명조 L"/>
                          <a:ea typeface="Rix모던명조 L"/>
                          <a:cs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명조 L"/>
                          <a:ea typeface="Rix모던명조 L"/>
                          <a:cs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명조 L"/>
                          <a:ea typeface="Rix모던명조 L"/>
                          <a:cs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명조 L"/>
                          <a:ea typeface="Rix모던명조 L"/>
                          <a:cs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명조 L"/>
                          <a:ea typeface="Rix모던명조 L"/>
                          <a:cs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명조 L"/>
                          <a:ea typeface="Rix모던명조 L"/>
                          <a:cs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명조 L"/>
                          <a:ea typeface="Rix모던명조 L"/>
                          <a:cs typeface="굴림"/>
                        </a:defRPr>
                      </a:lvl9pPr>
                    </a:lstStyle>
                    <a:p>
                      <a:pPr marL="0" marR="0" lvl="0" indent="0" algn="ctr" defTabSz="755934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1" i="0" u="none" strike="noStrike" kern="1200" cap="none" normalizeH="0" baseline="0" dirty="0">
                          <a:ln>
                            <a:solidFill>
                              <a:srgbClr val="CC66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단계  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55934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1" i="0" u="none" strike="noStrike" kern="1200" cap="none" normalizeH="0" baseline="0" dirty="0">
                          <a:ln>
                            <a:solidFill>
                              <a:srgbClr val="CC66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산출물 종류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1" i="0" u="none" strike="noStrike" kern="1200" cap="none" normalizeH="0" baseline="0" dirty="0">
                          <a:ln>
                            <a:solidFill>
                              <a:srgbClr val="CC66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제출 시기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3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rgbClr val="CC66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요구사항 분석</a:t>
                      </a:r>
                      <a:endParaRPr kumimoji="1" lang="en-US" altLang="ko-KR" sz="1050" b="0" i="0" u="none" strike="noStrike" kern="1200" cap="none" normalizeH="0" baseline="0" dirty="0">
                        <a:ln>
                          <a:solidFill>
                            <a:srgbClr val="CC66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68288" marR="0" lvl="0" indent="-177800" algn="l" defTabSz="900113" rtl="0" eaLnBrk="1" fontAlgn="base" latinLnBrk="0" hangingPunct="1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요구사항 정의서 </a:t>
                      </a:r>
                      <a:endParaRPr lang="en-US" altLang="ko-KR" sz="10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8288" marR="0" lvl="0" indent="-177800" algn="l" defTabSz="900113" rtl="0" eaLnBrk="1" fontAlgn="base" latinLnBrk="0" hangingPunct="1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 종료시 </a:t>
                      </a:r>
                      <a:endParaRPr lang="en-US" altLang="ko-KR" sz="10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3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rgbClr val="CC66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설계</a:t>
                      </a:r>
                      <a:endParaRPr kumimoji="1" lang="en-US" altLang="ko-KR" sz="1050" b="0" i="0" u="none" strike="noStrike" kern="1200" cap="none" normalizeH="0" baseline="0" dirty="0">
                        <a:ln>
                          <a:solidFill>
                            <a:srgbClr val="CC66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68288" marR="0" lvl="0" indent="-177800" algn="l" defTabSz="900113" rtl="0" eaLnBrk="1" fontAlgn="base" latinLnBrk="0" hangingPunct="1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프로그램 목록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8288" marR="0" lvl="0" indent="-177800" algn="l" defTabSz="900113" rtl="0" eaLnBrk="1" fontAlgn="base" latinLnBrk="0" hangingPunct="1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 종료시 </a:t>
                      </a:r>
                      <a:endParaRPr lang="en-US" altLang="ko-KR" sz="10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336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rgbClr val="CC66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구현</a:t>
                      </a:r>
                      <a:endParaRPr kumimoji="1" lang="en-US" altLang="ko-KR" sz="1050" b="0" i="0" u="none" strike="noStrike" kern="1200" cap="none" normalizeH="0" baseline="0" dirty="0">
                        <a:ln>
                          <a:solidFill>
                            <a:srgbClr val="CC66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77800" algn="l" defTabSz="900113" rtl="0" eaLnBrk="1" fontAlgn="base" latinLnBrk="0" hangingPunct="1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ERD(</a:t>
                      </a:r>
                      <a:r>
                        <a:rPr lang="ko-KR" altLang="en-US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물리</a:t>
                      </a:r>
                      <a:r>
                        <a:rPr lang="en-US" altLang="ko-KR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0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8288" marR="0" lvl="0" indent="-177800" algn="l" defTabSz="900113" rtl="0" eaLnBrk="1" fontAlgn="base" latinLnBrk="0" hangingPunct="1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 종료시 </a:t>
                      </a:r>
                      <a:endParaRPr lang="en-US" altLang="ko-KR" sz="10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336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rgbClr val="CC66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테스트</a:t>
                      </a:r>
                      <a:endParaRPr kumimoji="1" lang="en-US" altLang="ko-KR" sz="1050" b="0" i="0" u="none" strike="noStrike" kern="1200" cap="none" normalizeH="0" baseline="0" dirty="0">
                        <a:ln>
                          <a:solidFill>
                            <a:srgbClr val="CC66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77800" algn="l" defTabSz="900113" rtl="0" eaLnBrk="1" fontAlgn="base" latinLnBrk="0" hangingPunct="1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통합 테스트 결과 </a:t>
                      </a:r>
                      <a:endParaRPr lang="en-US" altLang="ko-KR" sz="10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8288" marR="0" lvl="0" indent="-177800" algn="l" defTabSz="900113" rtl="0" eaLnBrk="1" fontAlgn="base" latinLnBrk="0" hangingPunct="1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 종료시 </a:t>
                      </a:r>
                      <a:endParaRPr lang="en-US" altLang="ko-KR" sz="10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336">
                <a:tc>
                  <a:txBody>
                    <a:bodyPr/>
                    <a:lstStyle/>
                    <a:p>
                      <a:pPr marL="0" marR="0" lvl="0" indent="0" algn="ctr" defTabSz="1500188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rgbClr val="CC66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유지보수 </a:t>
                      </a:r>
                      <a:endParaRPr kumimoji="1" lang="en-US" altLang="ko-KR" sz="1050" b="0" i="0" u="none" strike="noStrike" kern="1200" cap="none" normalizeH="0" baseline="0" dirty="0">
                        <a:ln>
                          <a:solidFill>
                            <a:srgbClr val="CC66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77800" algn="l" defTabSz="900113" rtl="0" eaLnBrk="1" fontAlgn="base" latinLnBrk="0" hangingPunct="1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운영자</a:t>
                      </a:r>
                      <a:r>
                        <a:rPr lang="en-US" altLang="ko-KR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사용자 매뉴얼 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8288" marR="0" lvl="0" indent="-177800" algn="l" defTabSz="900113" rtl="0" eaLnBrk="1" fontAlgn="base" latinLnBrk="0" hangingPunct="1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0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 종료시 </a:t>
                      </a:r>
                      <a:endParaRPr lang="en-US" altLang="ko-KR" sz="10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3" name="그룹 62"/>
          <p:cNvGrpSpPr/>
          <p:nvPr/>
        </p:nvGrpSpPr>
        <p:grpSpPr>
          <a:xfrm>
            <a:off x="509933" y="2580840"/>
            <a:ext cx="6533322" cy="2621050"/>
            <a:chOff x="509933" y="2613338"/>
            <a:chExt cx="6533322" cy="2621050"/>
          </a:xfrm>
        </p:grpSpPr>
        <p:pic>
          <p:nvPicPr>
            <p:cNvPr id="95" name="Picture 170" descr="그림2">
              <a:extLst>
                <a:ext uri="{FF2B5EF4-FFF2-40B4-BE49-F238E27FC236}">
                  <a16:creationId xmlns:a16="http://schemas.microsoft.com/office/drawing/2014/main" id="{40B52D66-86F5-4A06-B26C-F393DAD3A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t="34833"/>
            <a:stretch>
              <a:fillRect/>
            </a:stretch>
          </p:blipFill>
          <p:spPr bwMode="auto">
            <a:xfrm>
              <a:off x="509933" y="3909482"/>
              <a:ext cx="5654712" cy="1298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364" descr="악세사리">
              <a:extLst>
                <a:ext uri="{FF2B5EF4-FFF2-40B4-BE49-F238E27FC236}">
                  <a16:creationId xmlns:a16="http://schemas.microsoft.com/office/drawing/2014/main" id="{F6CDA0C1-853B-4DA8-B87F-39669D8AC24F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4" cstate="print"/>
            <a:srcRect l="14979" r="15792"/>
            <a:stretch/>
          </p:blipFill>
          <p:spPr bwMode="auto">
            <a:xfrm rot="5400000" flipV="1">
              <a:off x="11851" y="3882329"/>
              <a:ext cx="2621050" cy="830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7" name="그룹 570">
              <a:extLst>
                <a:ext uri="{FF2B5EF4-FFF2-40B4-BE49-F238E27FC236}">
                  <a16:creationId xmlns:a16="http://schemas.microsoft.com/office/drawing/2014/main" id="{784678FF-5CD5-4E53-8DD3-5346B963145A}"/>
                </a:ext>
              </a:extLst>
            </p:cNvPr>
            <p:cNvGrpSpPr/>
            <p:nvPr/>
          </p:nvGrpSpPr>
          <p:grpSpPr>
            <a:xfrm>
              <a:off x="573832" y="2617349"/>
              <a:ext cx="770772" cy="568332"/>
              <a:chOff x="719136" y="7062177"/>
              <a:chExt cx="863555" cy="343465"/>
            </a:xfrm>
          </p:grpSpPr>
          <p:sp>
            <p:nvSpPr>
              <p:cNvPr id="128" name="한쪽 모서리가 둥근 사각형 223">
                <a:extLst>
                  <a:ext uri="{FF2B5EF4-FFF2-40B4-BE49-F238E27FC236}">
                    <a16:creationId xmlns:a16="http://schemas.microsoft.com/office/drawing/2014/main" id="{A7CDAF74-580F-4D1F-89D7-AAF950953CD4}"/>
                  </a:ext>
                </a:extLst>
              </p:cNvPr>
              <p:cNvSpPr/>
              <p:nvPr/>
            </p:nvSpPr>
            <p:spPr bwMode="auto">
              <a:xfrm flipH="1">
                <a:off x="719136" y="7062177"/>
                <a:ext cx="863555" cy="269873"/>
              </a:xfrm>
              <a:prstGeom prst="round1Rect">
                <a:avLst>
                  <a:gd name="adj" fmla="val 0"/>
                </a:avLst>
              </a:prstGeom>
              <a:gradFill>
                <a:gsLst>
                  <a:gs pos="0">
                    <a:srgbClr val="BDDCA4"/>
                  </a:gs>
                  <a:gs pos="100000">
                    <a:srgbClr val="AFD490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indent="-162320" algn="ctr" defTabSz="839376" eaLnBrk="0" hangingPunct="0"/>
                <a:endPara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29" name="이등변 삼각형 128">
                <a:extLst>
                  <a:ext uri="{FF2B5EF4-FFF2-40B4-BE49-F238E27FC236}">
                    <a16:creationId xmlns:a16="http://schemas.microsoft.com/office/drawing/2014/main" id="{EB77AC00-1626-4E41-9F08-6DE1276F9256}"/>
                  </a:ext>
                </a:extLst>
              </p:cNvPr>
              <p:cNvSpPr/>
              <p:nvPr/>
            </p:nvSpPr>
            <p:spPr bwMode="auto">
              <a:xfrm flipH="1" flipV="1">
                <a:off x="1511250" y="7328968"/>
                <a:ext cx="70769" cy="76674"/>
              </a:xfrm>
              <a:prstGeom prst="triangle">
                <a:avLst>
                  <a:gd name="adj" fmla="val 98695"/>
                </a:avLst>
              </a:prstGeom>
              <a:solidFill>
                <a:srgbClr val="FFFFFF">
                  <a:lumMod val="65000"/>
                </a:srgb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36000" tIns="0" rIns="3600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39376" latinLnBrk="0">
                  <a:buClr>
                    <a:srgbClr val="3869B0"/>
                  </a:buClr>
                </a:pPr>
                <a:endParaRPr lang="ko-KR" altLang="en-US" sz="1100" kern="0" dirty="0">
                  <a:solidFill>
                    <a:srgbClr val="FFFFFF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30" name="AutoShape 228">
                <a:extLst>
                  <a:ext uri="{FF2B5EF4-FFF2-40B4-BE49-F238E27FC236}">
                    <a16:creationId xmlns:a16="http://schemas.microsoft.com/office/drawing/2014/main" id="{605C6885-9EB0-479D-8BA8-5966BA51E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441" y="7120059"/>
                <a:ext cx="442948" cy="143854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820144" latinLnBrk="0">
                  <a:buClr>
                    <a:srgbClr val="3869B0"/>
                  </a:buClr>
                  <a:defRPr/>
                </a:pPr>
                <a:r>
                  <a:rPr lang="ko-KR" altLang="en-US" sz="1100" kern="0" dirty="0">
                    <a:solidFill>
                      <a:srgbClr val="000000"/>
                    </a:solidFill>
                    <a:latin typeface="HY신명조" pitchFamily="18" charset="-127"/>
                    <a:ea typeface="HY신명조" pitchFamily="18" charset="-127"/>
                  </a:rPr>
                  <a:t>절차 </a:t>
                </a:r>
              </a:p>
            </p:txBody>
          </p:sp>
        </p:grpSp>
        <p:grpSp>
          <p:nvGrpSpPr>
            <p:cNvPr id="98" name="그룹 575">
              <a:extLst>
                <a:ext uri="{FF2B5EF4-FFF2-40B4-BE49-F238E27FC236}">
                  <a16:creationId xmlns:a16="http://schemas.microsoft.com/office/drawing/2014/main" id="{8DCBE810-7938-4AB3-8390-841538464E59}"/>
                </a:ext>
              </a:extLst>
            </p:cNvPr>
            <p:cNvGrpSpPr/>
            <p:nvPr/>
          </p:nvGrpSpPr>
          <p:grpSpPr>
            <a:xfrm>
              <a:off x="573832" y="3304223"/>
              <a:ext cx="770772" cy="568332"/>
              <a:chOff x="719136" y="8369315"/>
              <a:chExt cx="863555" cy="343465"/>
            </a:xfrm>
          </p:grpSpPr>
          <p:sp>
            <p:nvSpPr>
              <p:cNvPr id="125" name="한쪽 모서리가 둥근 사각형 227">
                <a:extLst>
                  <a:ext uri="{FF2B5EF4-FFF2-40B4-BE49-F238E27FC236}">
                    <a16:creationId xmlns:a16="http://schemas.microsoft.com/office/drawing/2014/main" id="{2183CC6D-EA11-4430-A2AF-074A488BE50E}"/>
                  </a:ext>
                </a:extLst>
              </p:cNvPr>
              <p:cNvSpPr/>
              <p:nvPr/>
            </p:nvSpPr>
            <p:spPr bwMode="auto">
              <a:xfrm flipH="1">
                <a:off x="719136" y="8369315"/>
                <a:ext cx="863555" cy="269873"/>
              </a:xfrm>
              <a:prstGeom prst="round1Rect">
                <a:avLst>
                  <a:gd name="adj" fmla="val 0"/>
                </a:avLst>
              </a:prstGeom>
              <a:solidFill>
                <a:srgbClr val="8FC464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indent="-162320" algn="ctr" defTabSz="839376" eaLnBrk="0" hangingPunct="0"/>
                <a:endParaRPr lang="ko-KR" altLang="en-US" sz="11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26" name="이등변 삼각형 125">
                <a:extLst>
                  <a:ext uri="{FF2B5EF4-FFF2-40B4-BE49-F238E27FC236}">
                    <a16:creationId xmlns:a16="http://schemas.microsoft.com/office/drawing/2014/main" id="{BF6307A7-984F-42AF-BD25-5055ADCC4C40}"/>
                  </a:ext>
                </a:extLst>
              </p:cNvPr>
              <p:cNvSpPr/>
              <p:nvPr/>
            </p:nvSpPr>
            <p:spPr bwMode="auto">
              <a:xfrm flipH="1" flipV="1">
                <a:off x="1511250" y="8636106"/>
                <a:ext cx="70769" cy="76674"/>
              </a:xfrm>
              <a:prstGeom prst="triangle">
                <a:avLst>
                  <a:gd name="adj" fmla="val 98695"/>
                </a:avLst>
              </a:prstGeom>
              <a:solidFill>
                <a:srgbClr val="FFFFFF">
                  <a:lumMod val="65000"/>
                </a:srgb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36000" tIns="0" rIns="3600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39376" latinLnBrk="0">
                  <a:buClr>
                    <a:srgbClr val="3869B0"/>
                  </a:buClr>
                  <a:defRPr/>
                </a:pPr>
                <a:endParaRPr lang="ko-KR" altLang="en-US" sz="1100" kern="0" dirty="0">
                  <a:solidFill>
                    <a:srgbClr val="FFFFFF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27" name="AutoShape 228">
                <a:extLst>
                  <a:ext uri="{FF2B5EF4-FFF2-40B4-BE49-F238E27FC236}">
                    <a16:creationId xmlns:a16="http://schemas.microsoft.com/office/drawing/2014/main" id="{48039C59-6474-487C-9D57-93482A8A7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385" y="8427197"/>
                <a:ext cx="757058" cy="143854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820144" latinLnBrk="0">
                  <a:buClr>
                    <a:srgbClr val="3869B0"/>
                  </a:buClr>
                  <a:defRPr/>
                </a:pPr>
                <a:r>
                  <a:rPr lang="ko-KR" altLang="en-US" sz="1100" kern="0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  <a:t>주요 내용</a:t>
                </a:r>
              </a:p>
            </p:txBody>
          </p:sp>
        </p:grpSp>
        <p:grpSp>
          <p:nvGrpSpPr>
            <p:cNvPr id="99" name="그룹 579">
              <a:extLst>
                <a:ext uri="{FF2B5EF4-FFF2-40B4-BE49-F238E27FC236}">
                  <a16:creationId xmlns:a16="http://schemas.microsoft.com/office/drawing/2014/main" id="{70A75419-9B92-4B2B-BEE2-061424464C23}"/>
                </a:ext>
              </a:extLst>
            </p:cNvPr>
            <p:cNvGrpSpPr/>
            <p:nvPr/>
          </p:nvGrpSpPr>
          <p:grpSpPr>
            <a:xfrm>
              <a:off x="1436732" y="2616537"/>
              <a:ext cx="5606523" cy="447581"/>
              <a:chOff x="720229" y="7506241"/>
              <a:chExt cx="7620271" cy="351886"/>
            </a:xfrm>
          </p:grpSpPr>
          <p:sp>
            <p:nvSpPr>
              <p:cNvPr id="120" name="AutoShape 58">
                <a:extLst>
                  <a:ext uri="{FF2B5EF4-FFF2-40B4-BE49-F238E27FC236}">
                    <a16:creationId xmlns:a16="http://schemas.microsoft.com/office/drawing/2014/main" id="{666A3054-7E3A-43ED-94D9-F7A2D7292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3044" y="7506878"/>
                <a:ext cx="1635420" cy="351249"/>
              </a:xfrm>
              <a:prstGeom prst="chevron">
                <a:avLst>
                  <a:gd name="adj" fmla="val 47348"/>
                </a:avLst>
              </a:prstGeom>
              <a:solidFill>
                <a:srgbClr val="ACCAE6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none" lIns="35988" tIns="0" rIns="35988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35665" eaLnBrk="0" latinLnBrk="0" hangingPunct="0">
                  <a:buClr>
                    <a:srgbClr val="000000"/>
                  </a:buClr>
                  <a:buSzPct val="140000"/>
                  <a:tabLst>
                    <a:tab pos="5067112" algn="l"/>
                  </a:tabLst>
                  <a:defRPr/>
                </a:pPr>
                <a:r>
                  <a:rPr lang="ko-KR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  <a:sym typeface="Monotype Sorts" pitchFamily="2" charset="2"/>
                  </a:rPr>
                  <a:t>설계</a:t>
                </a:r>
              </a:p>
            </p:txBody>
          </p:sp>
          <p:sp>
            <p:nvSpPr>
              <p:cNvPr id="121" name="AutoShape 59">
                <a:extLst>
                  <a:ext uri="{FF2B5EF4-FFF2-40B4-BE49-F238E27FC236}">
                    <a16:creationId xmlns:a16="http://schemas.microsoft.com/office/drawing/2014/main" id="{AD9F3DB3-B337-4C25-921E-4C5A9F3B0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29" y="7506878"/>
                <a:ext cx="1656184" cy="351249"/>
              </a:xfrm>
              <a:prstGeom prst="homePlate">
                <a:avLst>
                  <a:gd name="adj" fmla="val 45849"/>
                </a:avLst>
              </a:prstGeom>
              <a:solidFill>
                <a:srgbClr val="DBE7F5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none" lIns="35988" tIns="0" rIns="35988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35665" eaLnBrk="0" latinLnBrk="0" hangingPunct="0">
                  <a:buClr>
                    <a:srgbClr val="000000"/>
                  </a:buClr>
                  <a:buSzPct val="140000"/>
                  <a:tabLst>
                    <a:tab pos="5067112" algn="l"/>
                  </a:tabLst>
                  <a:defRPr/>
                </a:pPr>
                <a:r>
                  <a:rPr lang="ko-KR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  <a:sym typeface="Monotype Sorts" pitchFamily="2" charset="2"/>
                  </a:rPr>
                  <a:t>요구사항분석</a:t>
                </a:r>
              </a:p>
            </p:txBody>
          </p:sp>
          <p:sp>
            <p:nvSpPr>
              <p:cNvPr id="122" name="AutoShape 60">
                <a:extLst>
                  <a:ext uri="{FF2B5EF4-FFF2-40B4-BE49-F238E27FC236}">
                    <a16:creationId xmlns:a16="http://schemas.microsoft.com/office/drawing/2014/main" id="{B5DA2051-EACB-4FA5-8BDE-E741E902B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5095" y="7506878"/>
                <a:ext cx="1634249" cy="351249"/>
              </a:xfrm>
              <a:prstGeom prst="chevron">
                <a:avLst>
                  <a:gd name="adj" fmla="val 47348"/>
                </a:avLst>
              </a:prstGeom>
              <a:solidFill>
                <a:srgbClr val="82B0DA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none" lIns="35988" tIns="0" rIns="35988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35665" eaLnBrk="0" latinLnBrk="0" hangingPunct="0">
                  <a:buClr>
                    <a:srgbClr val="000000"/>
                  </a:buClr>
                  <a:buSzPct val="140000"/>
                  <a:tabLst>
                    <a:tab pos="5067112" algn="l"/>
                  </a:tabLst>
                  <a:defRPr/>
                </a:pPr>
                <a:r>
                  <a:rPr lang="ko-KR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  <a:sym typeface="Monotype Sorts" pitchFamily="2" charset="2"/>
                  </a:rPr>
                  <a:t>구현</a:t>
                </a:r>
              </a:p>
            </p:txBody>
          </p:sp>
          <p:sp>
            <p:nvSpPr>
              <p:cNvPr id="123" name="AutoShape 61">
                <a:extLst>
                  <a:ext uri="{FF2B5EF4-FFF2-40B4-BE49-F238E27FC236}">
                    <a16:creationId xmlns:a16="http://schemas.microsoft.com/office/drawing/2014/main" id="{119BEEAE-DABA-4992-BCA9-2CFCE4F70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5975" y="7506241"/>
                <a:ext cx="1690958" cy="351249"/>
              </a:xfrm>
              <a:prstGeom prst="chevron">
                <a:avLst>
                  <a:gd name="adj" fmla="val 47348"/>
                </a:avLst>
              </a:prstGeom>
              <a:solidFill>
                <a:srgbClr val="628EC4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none" lIns="35988" tIns="0" rIns="35988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35665" eaLnBrk="0" latinLnBrk="0" hangingPunct="0">
                  <a:buClr>
                    <a:srgbClr val="000000"/>
                  </a:buClr>
                  <a:buSzPct val="140000"/>
                  <a:tabLst>
                    <a:tab pos="5067112" algn="l"/>
                  </a:tabLst>
                  <a:defRPr/>
                </a:pPr>
                <a:r>
                  <a:rPr lang="ko-KR" altLang="en-US" sz="1100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  <a:sym typeface="Monotype Sorts"/>
                  </a:rPr>
                  <a:t>테스트</a:t>
                </a:r>
              </a:p>
            </p:txBody>
          </p:sp>
          <p:sp>
            <p:nvSpPr>
              <p:cNvPr id="124" name="AutoShape 61">
                <a:extLst>
                  <a:ext uri="{FF2B5EF4-FFF2-40B4-BE49-F238E27FC236}">
                    <a16:creationId xmlns:a16="http://schemas.microsoft.com/office/drawing/2014/main" id="{119BEEAE-DABA-4992-BCA9-2CFCE4F70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4435" y="7506241"/>
                <a:ext cx="1436065" cy="351249"/>
              </a:xfrm>
              <a:prstGeom prst="chevron">
                <a:avLst>
                  <a:gd name="adj" fmla="val 47348"/>
                </a:avLst>
              </a:prstGeom>
              <a:solidFill>
                <a:srgbClr val="628EC4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none" lIns="35988" tIns="0" rIns="35988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35665" eaLnBrk="0" latinLnBrk="0" hangingPunct="0">
                  <a:buClr>
                    <a:srgbClr val="000000"/>
                  </a:buClr>
                  <a:buSzPct val="140000"/>
                  <a:tabLst>
                    <a:tab pos="5067112" algn="l"/>
                  </a:tabLst>
                  <a:defRPr/>
                </a:pPr>
                <a:r>
                  <a:rPr lang="ko-KR" altLang="en-US" sz="1100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  <a:sym typeface="Monotype Sorts"/>
                  </a:rPr>
                  <a:t>유지보수</a:t>
                </a:r>
              </a:p>
            </p:txBody>
          </p:sp>
        </p:grpSp>
        <p:sp>
          <p:nvSpPr>
            <p:cNvPr id="100" name="Rectangle 47">
              <a:extLst>
                <a:ext uri="{FF2B5EF4-FFF2-40B4-BE49-F238E27FC236}">
                  <a16:creationId xmlns:a16="http://schemas.microsoft.com/office/drawing/2014/main" id="{2A323CA7-EEAA-458C-B793-B302AC3F8799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1436731" y="3105615"/>
              <a:ext cx="1108555" cy="20628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32289" tIns="0" rIns="32289" bIns="0" numCol="1" anchor="ctr" anchorCtr="0" compatLnSpc="1">
              <a:prstTxWarp prst="textNoShape">
                <a:avLst/>
              </a:prstTxWarp>
            </a:bodyPr>
            <a:lstStyle/>
            <a:p>
              <a:pPr indent="-162320" algn="ctr" defTabSz="839376" latinLnBrk="0"/>
              <a:endParaRPr lang="en-US" altLang="ko-KR" sz="1100" kern="0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id="{DE0862B1-AD54-49BA-98A6-6B94D80D49B3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2584610" y="3105615"/>
              <a:ext cx="1108555" cy="20628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32289" tIns="0" rIns="32289" bIns="0" numCol="1" anchor="ctr" anchorCtr="0" compatLnSpc="1">
              <a:prstTxWarp prst="textNoShape">
                <a:avLst/>
              </a:prstTxWarp>
            </a:bodyPr>
            <a:lstStyle/>
            <a:p>
              <a:pPr indent="-162320" algn="ctr" defTabSz="839376" latinLnBrk="0"/>
              <a:endParaRPr lang="en-US" altLang="ko-KR" sz="1100" kern="0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2" name="Rectangle 47">
              <a:extLst>
                <a:ext uri="{FF2B5EF4-FFF2-40B4-BE49-F238E27FC236}">
                  <a16:creationId xmlns:a16="http://schemas.microsoft.com/office/drawing/2014/main" id="{1DE6A828-A1D9-47BB-95FB-F117061311D4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3732488" y="3105615"/>
              <a:ext cx="1108555" cy="20628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32289" tIns="0" rIns="32289" bIns="0" numCol="1" anchor="ctr" anchorCtr="0" compatLnSpc="1">
              <a:prstTxWarp prst="textNoShape">
                <a:avLst/>
              </a:prstTxWarp>
            </a:bodyPr>
            <a:lstStyle/>
            <a:p>
              <a:pPr indent="-162320" algn="ctr" defTabSz="839376" latinLnBrk="0"/>
              <a:endParaRPr lang="en-US" altLang="ko-KR" sz="1100" kern="0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3" name="Rectangle 47">
              <a:extLst>
                <a:ext uri="{FF2B5EF4-FFF2-40B4-BE49-F238E27FC236}">
                  <a16:creationId xmlns:a16="http://schemas.microsoft.com/office/drawing/2014/main" id="{281B0717-0BBE-4DE4-A9D4-8405C1FC5534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4880367" y="3105615"/>
              <a:ext cx="1108555" cy="20628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32289" tIns="0" rIns="32289" bIns="0" numCol="1" anchor="ctr" anchorCtr="0" compatLnSpc="1">
              <a:prstTxWarp prst="textNoShape">
                <a:avLst/>
              </a:prstTxWarp>
            </a:bodyPr>
            <a:lstStyle/>
            <a:p>
              <a:pPr indent="-162320" algn="ctr" defTabSz="839376" latinLnBrk="0"/>
              <a:endParaRPr lang="en-US" altLang="ko-KR" sz="1100" kern="0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4" name="Rectangle 42">
              <a:extLst>
                <a:ext uri="{FF2B5EF4-FFF2-40B4-BE49-F238E27FC236}">
                  <a16:creationId xmlns:a16="http://schemas.microsoft.com/office/drawing/2014/main" id="{CD4FE1DB-6F4F-444D-B5AF-9D826CEE96DD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1509028" y="3258088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기능 요구사항 분석</a:t>
              </a:r>
            </a:p>
          </p:txBody>
        </p:sp>
        <p:sp>
          <p:nvSpPr>
            <p:cNvPr id="105" name="Rectangle 42">
              <a:extLst>
                <a:ext uri="{FF2B5EF4-FFF2-40B4-BE49-F238E27FC236}">
                  <a16:creationId xmlns:a16="http://schemas.microsoft.com/office/drawing/2014/main" id="{21EA69A3-BF43-4B15-8875-6D3477C1DF9F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1509028" y="3898366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비기능요구사항 분석</a:t>
              </a:r>
            </a:p>
          </p:txBody>
        </p:sp>
        <p:sp>
          <p:nvSpPr>
            <p:cNvPr id="106" name="Rectangle 42">
              <a:extLst>
                <a:ext uri="{FF2B5EF4-FFF2-40B4-BE49-F238E27FC236}">
                  <a16:creationId xmlns:a16="http://schemas.microsoft.com/office/drawing/2014/main" id="{C68D5A88-C647-4873-9CFE-BB993EC42F8D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1509028" y="4538641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제약조건 정의</a:t>
              </a:r>
            </a:p>
          </p:txBody>
        </p:sp>
        <p:sp>
          <p:nvSpPr>
            <p:cNvPr id="107" name="Rectangle 42">
              <a:extLst>
                <a:ext uri="{FF2B5EF4-FFF2-40B4-BE49-F238E27FC236}">
                  <a16:creationId xmlns:a16="http://schemas.microsoft.com/office/drawing/2014/main" id="{38DB6247-9281-4D88-BD90-3BBB0715634F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2656908" y="3258088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시스템</a:t>
              </a:r>
              <a:endParaRPr lang="en-US" altLang="ko-KR" sz="1100" dirty="0">
                <a:solidFill>
                  <a:prstClr val="black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구조설계</a:t>
              </a:r>
            </a:p>
          </p:txBody>
        </p:sp>
        <p:sp>
          <p:nvSpPr>
            <p:cNvPr id="108" name="Rectangle 42">
              <a:extLst>
                <a:ext uri="{FF2B5EF4-FFF2-40B4-BE49-F238E27FC236}">
                  <a16:creationId xmlns:a16="http://schemas.microsoft.com/office/drawing/2014/main" id="{11569647-C55F-4DF0-B2D1-E213B2337BD6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2656908" y="3898366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프로그램 설계</a:t>
              </a:r>
            </a:p>
          </p:txBody>
        </p:sp>
        <p:sp>
          <p:nvSpPr>
            <p:cNvPr id="109" name="Rectangle 42">
              <a:extLst>
                <a:ext uri="{FF2B5EF4-FFF2-40B4-BE49-F238E27FC236}">
                  <a16:creationId xmlns:a16="http://schemas.microsoft.com/office/drawing/2014/main" id="{77C36954-6CB9-48DB-97D4-3791418BEA02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2656908" y="4538641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사용자 인터페이스 설계 </a:t>
              </a:r>
            </a:p>
          </p:txBody>
        </p:sp>
        <p:sp>
          <p:nvSpPr>
            <p:cNvPr id="110" name="Rectangle 42">
              <a:extLst>
                <a:ext uri="{FF2B5EF4-FFF2-40B4-BE49-F238E27FC236}">
                  <a16:creationId xmlns:a16="http://schemas.microsoft.com/office/drawing/2014/main" id="{6F4761AE-DFC7-4E7E-9000-3D55A60A86C0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3804786" y="3258088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인터페이스</a:t>
              </a:r>
              <a:endParaRPr lang="en-US" altLang="ko-KR" sz="1100" dirty="0">
                <a:solidFill>
                  <a:prstClr val="black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개발</a:t>
              </a:r>
            </a:p>
          </p:txBody>
        </p:sp>
        <p:sp>
          <p:nvSpPr>
            <p:cNvPr id="111" name="Rectangle 42">
              <a:extLst>
                <a:ext uri="{FF2B5EF4-FFF2-40B4-BE49-F238E27FC236}">
                  <a16:creationId xmlns:a16="http://schemas.microsoft.com/office/drawing/2014/main" id="{556E1561-4233-4DA5-9FF9-A7F22A05FB8C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3804786" y="3898366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자료구조 개발</a:t>
              </a:r>
            </a:p>
          </p:txBody>
        </p:sp>
        <p:sp>
          <p:nvSpPr>
            <p:cNvPr id="112" name="Rectangle 42">
              <a:extLst>
                <a:ext uri="{FF2B5EF4-FFF2-40B4-BE49-F238E27FC236}">
                  <a16:creationId xmlns:a16="http://schemas.microsoft.com/office/drawing/2014/main" id="{092C15AB-025A-45E2-B2F7-5E05F75DA22C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3804786" y="4538641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오류 처리</a:t>
              </a:r>
            </a:p>
          </p:txBody>
        </p:sp>
        <p:sp>
          <p:nvSpPr>
            <p:cNvPr id="113" name="Rectangle 42">
              <a:extLst>
                <a:ext uri="{FF2B5EF4-FFF2-40B4-BE49-F238E27FC236}">
                  <a16:creationId xmlns:a16="http://schemas.microsoft.com/office/drawing/2014/main" id="{51795F57-B7A1-4F11-B536-7ADEDF749BBD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4952665" y="3258088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단위 테스트</a:t>
              </a:r>
            </a:p>
          </p:txBody>
        </p:sp>
        <p:sp>
          <p:nvSpPr>
            <p:cNvPr id="114" name="Rectangle 42">
              <a:extLst>
                <a:ext uri="{FF2B5EF4-FFF2-40B4-BE49-F238E27FC236}">
                  <a16:creationId xmlns:a16="http://schemas.microsoft.com/office/drawing/2014/main" id="{C19F4ACA-9C7A-41C0-958C-24869B7225E1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4952665" y="3898366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 통합 테스트</a:t>
              </a:r>
            </a:p>
          </p:txBody>
        </p:sp>
        <p:sp>
          <p:nvSpPr>
            <p:cNvPr id="115" name="Rectangle 42">
              <a:extLst>
                <a:ext uri="{FF2B5EF4-FFF2-40B4-BE49-F238E27FC236}">
                  <a16:creationId xmlns:a16="http://schemas.microsoft.com/office/drawing/2014/main" id="{30CD2DE2-5573-4DE9-9E1E-3456A2AF5F43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4952665" y="4538641"/>
              <a:ext cx="963961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인수 테스트</a:t>
              </a:r>
            </a:p>
          </p:txBody>
        </p:sp>
        <p:sp>
          <p:nvSpPr>
            <p:cNvPr id="116" name="Rectangle 47">
              <a:extLst>
                <a:ext uri="{FF2B5EF4-FFF2-40B4-BE49-F238E27FC236}">
                  <a16:creationId xmlns:a16="http://schemas.microsoft.com/office/drawing/2014/main" id="{281B0717-0BBE-4DE4-A9D4-8405C1FC5534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6026588" y="3105615"/>
              <a:ext cx="967594" cy="20628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32289" tIns="0" rIns="32289" bIns="0" numCol="1" anchor="ctr" anchorCtr="0" compatLnSpc="1">
              <a:prstTxWarp prst="textNoShape">
                <a:avLst/>
              </a:prstTxWarp>
            </a:bodyPr>
            <a:lstStyle/>
            <a:p>
              <a:pPr indent="-162320" algn="ctr" defTabSz="839376" latinLnBrk="0"/>
              <a:endParaRPr lang="en-US" altLang="ko-KR" sz="1100" kern="0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51795F57-B7A1-4F11-B536-7ADEDF749BBD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6098886" y="3258088"/>
              <a:ext cx="841387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완전</a:t>
              </a:r>
              <a:endParaRPr lang="en-US" altLang="ko-KR" sz="1100" dirty="0">
                <a:solidFill>
                  <a:prstClr val="black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유지보수</a:t>
              </a:r>
            </a:p>
          </p:txBody>
        </p:sp>
        <p:sp>
          <p:nvSpPr>
            <p:cNvPr id="118" name="Rectangle 42">
              <a:extLst>
                <a:ext uri="{FF2B5EF4-FFF2-40B4-BE49-F238E27FC236}">
                  <a16:creationId xmlns:a16="http://schemas.microsoft.com/office/drawing/2014/main" id="{C19F4ACA-9C7A-41C0-958C-24869B7225E1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6098886" y="3898366"/>
              <a:ext cx="841387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 적응</a:t>
              </a:r>
              <a:endParaRPr lang="en-US" altLang="ko-KR" sz="1100" dirty="0">
                <a:solidFill>
                  <a:prstClr val="black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유지보수</a:t>
              </a:r>
            </a:p>
          </p:txBody>
        </p:sp>
        <p:sp>
          <p:nvSpPr>
            <p:cNvPr id="119" name="Rectangle 42">
              <a:extLst>
                <a:ext uri="{FF2B5EF4-FFF2-40B4-BE49-F238E27FC236}">
                  <a16:creationId xmlns:a16="http://schemas.microsoft.com/office/drawing/2014/main" id="{30CD2DE2-5573-4DE9-9E1E-3456A2AF5F43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6098886" y="4538641"/>
              <a:ext cx="841387" cy="53612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D2D2D2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예방</a:t>
              </a:r>
              <a:endParaRPr lang="en-US" altLang="ko-KR" sz="1100" dirty="0">
                <a:solidFill>
                  <a:prstClr val="black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defTabSz="1322768"/>
              <a:r>
                <a: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rPr>
                <a:t>유지보수</a:t>
              </a:r>
            </a:p>
          </p:txBody>
        </p:sp>
      </p:grpSp>
      <p:grpSp>
        <p:nvGrpSpPr>
          <p:cNvPr id="131" name="그룹 5"/>
          <p:cNvGrpSpPr/>
          <p:nvPr/>
        </p:nvGrpSpPr>
        <p:grpSpPr>
          <a:xfrm>
            <a:off x="539750" y="2176463"/>
            <a:ext cx="6553200" cy="289185"/>
            <a:chOff x="636588" y="2795588"/>
            <a:chExt cx="6270625" cy="215900"/>
          </a:xfrm>
        </p:grpSpPr>
        <p:sp>
          <p:nvSpPr>
            <p:cNvPr id="132" name="모서리가 둥근 직사각형 131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개발방법론 주요 절차</a:t>
              </a:r>
            </a:p>
          </p:txBody>
        </p:sp>
        <p:pic>
          <p:nvPicPr>
            <p:cNvPr id="133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135" name="그룹 5"/>
          <p:cNvGrpSpPr/>
          <p:nvPr/>
        </p:nvGrpSpPr>
        <p:grpSpPr>
          <a:xfrm>
            <a:off x="539750" y="5381910"/>
            <a:ext cx="6553200" cy="289185"/>
            <a:chOff x="636588" y="2795588"/>
            <a:chExt cx="6270625" cy="215900"/>
          </a:xfrm>
        </p:grpSpPr>
        <p:sp>
          <p:nvSpPr>
            <p:cNvPr id="136" name="모서리가 둥근 직사각형 135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3086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개발방법론 테일러링 적용방안</a:t>
              </a:r>
            </a:p>
          </p:txBody>
        </p:sp>
        <p:pic>
          <p:nvPicPr>
            <p:cNvPr id="13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138" name="그룹 137"/>
          <p:cNvGrpSpPr/>
          <p:nvPr/>
        </p:nvGrpSpPr>
        <p:grpSpPr>
          <a:xfrm>
            <a:off x="539750" y="5705946"/>
            <a:ext cx="6553200" cy="1753761"/>
            <a:chOff x="2124074" y="7990314"/>
            <a:chExt cx="5040316" cy="1853995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3238500" y="7990314"/>
              <a:ext cx="3925890" cy="425245"/>
            </a:xfrm>
            <a:prstGeom prst="roundRect">
              <a:avLst>
                <a:gd name="adj" fmla="val 0"/>
              </a:avLst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각 분야별 공통 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Task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는 통합하여 수행이 가능하게 구성</a:t>
              </a:r>
            </a:p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전체 산출물의 연관 관계 유지가 가능하게 절차 조정</a:t>
              </a: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2124074" y="7990314"/>
              <a:ext cx="1066801" cy="42524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작업절차 단순화</a:t>
              </a: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3238500" y="8457039"/>
              <a:ext cx="3925890" cy="425245"/>
            </a:xfrm>
            <a:prstGeom prst="roundRect">
              <a:avLst>
                <a:gd name="adj" fmla="val 0"/>
              </a:avLst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공통작업 대상 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Task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는 공통 활용이 가능하게 템플릿 통합 및 조정</a:t>
              </a:r>
            </a:p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전체 산출물의 연관관계 유지가 가능하게 템플릿 항목 추가 반영</a:t>
              </a:r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2124074" y="8457039"/>
              <a:ext cx="1066801" cy="42524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산출물 공통 활용</a:t>
              </a:r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3238500" y="8942814"/>
              <a:ext cx="3925890" cy="425245"/>
            </a:xfrm>
            <a:prstGeom prst="roundRect">
              <a:avLst>
                <a:gd name="adj" fmla="val 0"/>
              </a:avLst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개발 프레임워크에 대한 검증</a:t>
              </a:r>
            </a:p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공통 모듈 개발 및 개발 표준 검증</a:t>
              </a: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2124074" y="8942814"/>
              <a:ext cx="1066801" cy="42524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점진적 개발을 통한</a:t>
              </a:r>
              <a:br>
                <a:rPr lang="ko-KR" altLang="en-US" sz="11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1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리스크 사전예방</a:t>
              </a: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3238500" y="9419064"/>
              <a:ext cx="3925890" cy="425245"/>
            </a:xfrm>
            <a:prstGeom prst="roundRect">
              <a:avLst>
                <a:gd name="adj" fmla="val 0"/>
              </a:avLst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산출물의 작성 기준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표기 형식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작성 단위 등을 작성 지침 제공</a:t>
              </a:r>
            </a:p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CMMI3 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프로세스 절차 및 점검 기준 반영</a:t>
              </a:r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2124074" y="9419064"/>
              <a:ext cx="1066801" cy="42524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품질 점검 기준 활용</a:t>
              </a:r>
            </a:p>
          </p:txBody>
        </p:sp>
      </p:grpSp>
      <p:sp>
        <p:nvSpPr>
          <p:cNvPr id="147" name="직사각형 146"/>
          <p:cNvSpPr/>
          <p:nvPr/>
        </p:nvSpPr>
        <p:spPr>
          <a:xfrm>
            <a:off x="4794136" y="6648044"/>
            <a:ext cx="2200046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2075" indent="-92075" eaLnBrk="0" fontAlgn="base" latinLnBrk="0" hangingPunct="0">
              <a:buSzPct val="90000"/>
              <a:buFont typeface="Wingdings" pitchFamily="2" charset="2"/>
              <a:buChar char="§"/>
              <a:defRPr/>
            </a:pPr>
            <a:r>
              <a:rPr lang="ko-KR" altLang="en-US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sym typeface="Monotype Sorts" pitchFamily="2" charset="2"/>
              </a:rPr>
              <a:t>업무 공통 모듈 개발</a:t>
            </a:r>
          </a:p>
          <a:p>
            <a:pPr marL="92075" indent="-92075" eaLnBrk="0" fontAlgn="base" latinLnBrk="0" hangingPunct="0">
              <a:buSzPct val="90000"/>
              <a:buFont typeface="Wingdings" pitchFamily="2" charset="2"/>
              <a:buChar char="§"/>
              <a:defRPr/>
            </a:pPr>
            <a:r>
              <a:rPr lang="ko-KR" altLang="en-US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sym typeface="Monotype Sorts" pitchFamily="2" charset="2"/>
              </a:rPr>
              <a:t>주요 공통 프로그램 개발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539750" y="9713133"/>
            <a:ext cx="6537986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HY신명조" pitchFamily="18" charset="-127"/>
                <a:ea typeface="HY신명조" pitchFamily="18" charset="-127"/>
              </a:rPr>
              <a:t>※ </a:t>
            </a:r>
            <a:r>
              <a:rPr lang="ko-KR" altLang="en-US" sz="1100" dirty="0">
                <a:latin typeface="HY신명조" pitchFamily="18" charset="-127"/>
                <a:ea typeface="HY신명조" pitchFamily="18" charset="-127"/>
              </a:rPr>
              <a:t>산출물 제작비용은 </a:t>
            </a:r>
            <a:r>
              <a:rPr lang="ko-KR" altLang="en-US" sz="1100" dirty="0" err="1">
                <a:latin typeface="HY신명조" pitchFamily="18" charset="-127"/>
                <a:ea typeface="HY신명조" pitchFamily="18" charset="-127"/>
              </a:rPr>
              <a:t>제안사가</a:t>
            </a:r>
            <a:r>
              <a:rPr lang="ko-KR" altLang="en-US" sz="1100" dirty="0">
                <a:latin typeface="HY신명조" pitchFamily="18" charset="-127"/>
                <a:ea typeface="HY신명조" pitchFamily="18" charset="-127"/>
              </a:rPr>
              <a:t> 부담함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39750" y="2544836"/>
            <a:ext cx="6553200" cy="259111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46">
            <a:extLst>
              <a:ext uri="{FF2B5EF4-FFF2-40B4-BE49-F238E27FC236}">
                <a16:creationId xmlns:a16="http://schemas.microsoft.com/office/drawing/2014/main" id="{2CA4A673-13E7-4E24-AC37-183CECB4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936" y="989422"/>
            <a:ext cx="2680222" cy="4462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buClrTx/>
            </a:pPr>
            <a:r>
              <a:rPr lang="ko-KR" altLang="en-US" sz="2900" b="1" dirty="0">
                <a:ln>
                  <a:solidFill>
                    <a:srgbClr val="B2B2B2">
                      <a:alpha val="0"/>
                    </a:srgbClr>
                  </a:solidFill>
                </a:ln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요구사항 조견표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646822"/>
              </p:ext>
            </p:extLst>
          </p:nvPr>
        </p:nvGraphicFramePr>
        <p:xfrm>
          <a:off x="539750" y="2177017"/>
          <a:ext cx="6553201" cy="7813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4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구분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ID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명칭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관련 페이지번호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비고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33">
                <a:tc rowSpan="30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기능 요구사항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관리자 초기화면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        63	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SFR-002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데이터 정규화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30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SFR-003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데이터 정규화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데이터 정제 및 변환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SFR-005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데이터 정제 및 변환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설비정보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추출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30, 61~62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516862708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SFR-007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설비정보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추출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30, 61~62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182112262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SFR-008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공사별 경과지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상관설비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설비 추출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30, 61~62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18626010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SFR-009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공사별 공사비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상관설비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설비 추출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30, 61~62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183613554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SFR-010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기자재별 설비 정보 추출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30, 61~62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761446006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SFR-011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추천 모델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학습정보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31~33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609587725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SFR-012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예측 모델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학습정보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34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47361902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SFR-013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추천 모델 구현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31~33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15745572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SFR-014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예측 모델 구현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34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543618637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SFR-015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추천 모델 성능평가 기준 등록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31~33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3371349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SFR-016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예측 모델 성능평가 기준 등록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34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80334481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SFR-017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추천 모델 훈련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31~33, 61~62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296477220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SFR-018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예측 모델 훈련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34, 61~62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755475954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SFR-019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모델 검증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31~33, 61~62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228504253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SFR-020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모델 검증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34, 61~62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673941217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SFR-021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추천 모델 시험 및 결과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31~33, 61~62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727744303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SFR-022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모델 시험 및 결과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34, 61~62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4073077168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SFR-023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모델 성능 비교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31~33, 61~62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680507691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SFR-024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학습 완료 경과지 모델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61~62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675069473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SFR-025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학습 완료 공사비 모델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61~62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026102589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SFR-026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재학습 데이터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290964683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SFR-027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추천 재학습 모델 훈련 및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4195688419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SFR-028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예측 재학습 모델 훈련 및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603946506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SFR-029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모델 정확도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31~33, 61~62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48581410"/>
                  </a:ext>
                </a:extLst>
              </a:tr>
              <a:tr h="250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SFR-030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예측 정확도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34, 61~62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683899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685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9" name="그룹 22"/>
          <p:cNvGrpSpPr/>
          <p:nvPr/>
        </p:nvGrpSpPr>
        <p:grpSpPr>
          <a:xfrm>
            <a:off x="791504" y="2203022"/>
            <a:ext cx="6301445" cy="360000"/>
            <a:chOff x="647700" y="2054327"/>
            <a:chExt cx="6480175" cy="360000"/>
          </a:xfrm>
        </p:grpSpPr>
        <p:grpSp>
          <p:nvGrpSpPr>
            <p:cNvPr id="10" name="그룹 23"/>
            <p:cNvGrpSpPr/>
            <p:nvPr/>
          </p:nvGrpSpPr>
          <p:grpSpPr>
            <a:xfrm>
              <a:off x="647700" y="2054327"/>
              <a:ext cx="1407938" cy="360000"/>
              <a:chOff x="998674" y="2441404"/>
              <a:chExt cx="1407938" cy="3600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503251" y="2521106"/>
                <a:ext cx="903361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기술 및 기능</a:t>
                </a: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Ⅳ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18" name="직선 연결선 12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27077"/>
              </p:ext>
            </p:extLst>
          </p:nvPr>
        </p:nvGraphicFramePr>
        <p:xfrm>
          <a:off x="1187547" y="2611406"/>
          <a:ext cx="5905402" cy="1078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기능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30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데이터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68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보안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72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4.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제약 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74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가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데이터 수집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정규화 및 </a:t>
            </a:r>
            <a:r>
              <a:rPr lang="ko-KR" altLang="en-US" sz="1200" b="1" spc="-7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전처리</a:t>
            </a:r>
            <a:endParaRPr lang="en-US" altLang="ko-KR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89138" y="1279196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marR="11430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AI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기반의 배전선로 경과지 추천 모델 개발을 위해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정확한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b="1" spc="-100" dirty="0">
                <a:latin typeface="HY신명조" pitchFamily="18" charset="-127"/>
                <a:ea typeface="HY신명조" pitchFamily="18" charset="-127"/>
              </a:rPr>
              <a:t>데이터의 수집 및 </a:t>
            </a:r>
            <a:r>
              <a:rPr lang="ko-KR" altLang="en-US" sz="1200" b="1" spc="-100" dirty="0" err="1">
                <a:latin typeface="HY신명조" pitchFamily="18" charset="-127"/>
                <a:ea typeface="HY신명조" pitchFamily="18" charset="-127"/>
              </a:rPr>
              <a:t>전처리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 과정과 이를 분석하는 것이 매우 중요하며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AI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기반의 경과지 추천 모델과 공사비 예측 모델을 통해 </a:t>
            </a:r>
            <a:r>
              <a:rPr lang="ko-KR" altLang="en-US" sz="1200" b="1" spc="-100" dirty="0">
                <a:latin typeface="HY신명조" pitchFamily="18" charset="-127"/>
                <a:ea typeface="HY신명조" pitchFamily="18" charset="-127"/>
              </a:rPr>
              <a:t>신속하고 적합한 설비경로와 예상 공사비를 산출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할 수 있습니다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27" name="그룹 23">
            <a:extLst>
              <a:ext uri="{FF2B5EF4-FFF2-40B4-BE49-F238E27FC236}">
                <a16:creationId xmlns:a16="http://schemas.microsoft.com/office/drawing/2014/main" id="{E2646B3C-66F9-9D89-8F05-074BFD41BDB2}"/>
              </a:ext>
            </a:extLst>
          </p:cNvPr>
          <p:cNvGrpSpPr/>
          <p:nvPr/>
        </p:nvGrpSpPr>
        <p:grpSpPr>
          <a:xfrm>
            <a:off x="540023" y="2249562"/>
            <a:ext cx="6553200" cy="289185"/>
            <a:chOff x="671526" y="2795588"/>
            <a:chExt cx="6270625" cy="215900"/>
          </a:xfrm>
        </p:grpSpPr>
        <p:sp>
          <p:nvSpPr>
            <p:cNvPr id="28" name="모서리가 둥근 직사각형 5">
              <a:extLst>
                <a:ext uri="{FF2B5EF4-FFF2-40B4-BE49-F238E27FC236}">
                  <a16:creationId xmlns:a16="http://schemas.microsoft.com/office/drawing/2014/main" id="{3DE58AE7-6ED7-8E91-0B73-7495AAF6EE48}"/>
                </a:ext>
              </a:extLst>
            </p:cNvPr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선로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경과지 및 공사비 예측을 위한 데이터 수집</a:t>
              </a:r>
            </a:p>
          </p:txBody>
        </p:sp>
        <p:pic>
          <p:nvPicPr>
            <p:cNvPr id="29" name="Picture 2" descr="C:\Users\wslee\Desktop\Untitled-2.png">
              <a:extLst>
                <a:ext uri="{FF2B5EF4-FFF2-40B4-BE49-F238E27FC236}">
                  <a16:creationId xmlns:a16="http://schemas.microsoft.com/office/drawing/2014/main" id="{B8B79283-B8CE-574A-29E8-CBC39DB69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62375-36DA-6515-8ED5-3490A1EDD6D8}"/>
              </a:ext>
            </a:extLst>
          </p:cNvPr>
          <p:cNvSpPr/>
          <p:nvPr/>
        </p:nvSpPr>
        <p:spPr>
          <a:xfrm>
            <a:off x="521630" y="2709193"/>
            <a:ext cx="6553200" cy="69249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설계 도면 및 공사비 데이터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사업소 및 공사번호별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전선의 속성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좌표 정보 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모바일 배전설계 시스템 데이터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준공도면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모바일 시스템에 적용된 지리정보 레이어 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최신 지리정보 레이어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국토지리정보원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연속지적도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수치지형도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위성 지도 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01563C-C9DC-BA9D-C78D-4C4EF27D6D82}"/>
              </a:ext>
            </a:extLst>
          </p:cNvPr>
          <p:cNvGrpSpPr/>
          <p:nvPr/>
        </p:nvGrpSpPr>
        <p:grpSpPr>
          <a:xfrm>
            <a:off x="2040428" y="3545706"/>
            <a:ext cx="3478818" cy="2124236"/>
            <a:chOff x="1273128" y="3725726"/>
            <a:chExt cx="3478818" cy="212423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2E6195A-6BB9-046A-CE4F-D95BB18134AE}"/>
                </a:ext>
              </a:extLst>
            </p:cNvPr>
            <p:cNvGrpSpPr/>
            <p:nvPr/>
          </p:nvGrpSpPr>
          <p:grpSpPr>
            <a:xfrm>
              <a:off x="1273128" y="3725726"/>
              <a:ext cx="3478818" cy="2124236"/>
              <a:chOff x="1187549" y="4453534"/>
              <a:chExt cx="4415843" cy="270334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9001E079-4F72-9BFF-AE32-7C86DD453FC2}"/>
                  </a:ext>
                </a:extLst>
              </p:cNvPr>
              <p:cNvGrpSpPr/>
              <p:nvPr/>
            </p:nvGrpSpPr>
            <p:grpSpPr>
              <a:xfrm>
                <a:off x="4428388" y="4453534"/>
                <a:ext cx="1175004" cy="2687484"/>
                <a:chOff x="5256001" y="4761036"/>
                <a:chExt cx="1175004" cy="2687484"/>
              </a:xfrm>
            </p:grpSpPr>
            <p:pic>
              <p:nvPicPr>
                <p:cNvPr id="41" name="Picture 2" descr="https://2967239366-files.gitbook.io/~/files/v0/b/gitbook-x-prod.appspot.com/o/spaces%2FVl9EXjgxvu9fsgWZafei%2Fuploads%2Fsd9k7vzE1Xt8QkTMuSFk%2F%EA%B3%B5%EA%B0%84%EC%A0%95%EB%B3%B4%20%EB%B6%84%EC%84%9D.png?alt=media&amp;token=f491cd36-0661-479b-95ec-476210ee3295">
                  <a:extLst>
                    <a:ext uri="{FF2B5EF4-FFF2-40B4-BE49-F238E27FC236}">
                      <a16:creationId xmlns:a16="http://schemas.microsoft.com/office/drawing/2014/main" id="{78ABEF28-C2E1-1D2F-39FC-916D871172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2464" b="55689"/>
                <a:stretch/>
              </p:blipFill>
              <p:spPr bwMode="auto">
                <a:xfrm>
                  <a:off x="5297757" y="6137994"/>
                  <a:ext cx="1091492" cy="13105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" descr="국토교통부 국토지리정보원">
                  <a:extLst>
                    <a:ext uri="{FF2B5EF4-FFF2-40B4-BE49-F238E27FC236}">
                      <a16:creationId xmlns:a16="http://schemas.microsoft.com/office/drawing/2014/main" id="{CC569C15-5470-23BC-42A6-5E1A9D1043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6001" y="4761036"/>
                  <a:ext cx="1175004" cy="13769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2C977D5A-7BB2-3D51-7F29-14F7168E6E20}"/>
                  </a:ext>
                </a:extLst>
              </p:cNvPr>
              <p:cNvGrpSpPr/>
              <p:nvPr/>
            </p:nvGrpSpPr>
            <p:grpSpPr>
              <a:xfrm>
                <a:off x="1187549" y="4522788"/>
                <a:ext cx="2307142" cy="2634086"/>
                <a:chOff x="632636" y="4841850"/>
                <a:chExt cx="2307142" cy="263408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039CE288-99C9-61E1-C731-5FB009AC738B}"/>
                    </a:ext>
                  </a:extLst>
                </p:cNvPr>
                <p:cNvGrpSpPr/>
                <p:nvPr/>
              </p:nvGrpSpPr>
              <p:grpSpPr>
                <a:xfrm>
                  <a:off x="632636" y="6165410"/>
                  <a:ext cx="2307142" cy="1310526"/>
                  <a:chOff x="632636" y="6165410"/>
                  <a:chExt cx="2307142" cy="1310526"/>
                </a:xfrm>
              </p:grpSpPr>
              <p:pic>
                <p:nvPicPr>
                  <p:cNvPr id="39" name="Picture 4" descr="https://2967239366-files.gitbook.io/~/files/v0/b/gitbook-x-prod.appspot.com/o/spaces%2FVl9EXjgxvu9fsgWZafei%2Fuploads%2Fsd9k7vzE1Xt8QkTMuSFk%2F%EA%B3%B5%EA%B0%84%EC%A0%95%EB%B3%B4%20%EB%B6%84%EC%84%9D.png?alt=media&amp;token=f491cd36-0661-479b-95ec-476210ee3295">
                    <a:extLst>
                      <a:ext uri="{FF2B5EF4-FFF2-40B4-BE49-F238E27FC236}">
                        <a16:creationId xmlns:a16="http://schemas.microsoft.com/office/drawing/2014/main" id="{62A0B9AF-E875-946C-BE8E-243AF122DF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951" b="55689"/>
                  <a:stretch/>
                </p:blipFill>
                <p:spPr bwMode="auto">
                  <a:xfrm>
                    <a:off x="632636" y="6165410"/>
                    <a:ext cx="998899" cy="13105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2" descr="https://2967239366-files.gitbook.io/~/files/v0/b/gitbook-x-prod.appspot.com/o/spaces%2FVl9EXjgxvu9fsgWZafei%2Fuploads%2Fsd9k7vzE1Xt8QkTMuSFk%2F%EA%B3%B5%EA%B0%84%EC%A0%95%EB%B3%B4%20%EB%B6%84%EC%84%9D.png?alt=media&amp;token=f491cd36-0661-479b-95ec-476210ee3295">
                    <a:extLst>
                      <a:ext uri="{FF2B5EF4-FFF2-40B4-BE49-F238E27FC236}">
                        <a16:creationId xmlns:a16="http://schemas.microsoft.com/office/drawing/2014/main" id="{4940EB06-690A-4F8C-BDA2-A2154C9E33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82464" b="55689"/>
                  <a:stretch/>
                </p:blipFill>
                <p:spPr bwMode="auto">
                  <a:xfrm>
                    <a:off x="1848286" y="6165410"/>
                    <a:ext cx="1091492" cy="13105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6904582C-7922-69A1-7482-AC108DB11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169" y="4841850"/>
                  <a:ext cx="1372077" cy="1409533"/>
                </a:xfrm>
                <a:prstGeom prst="rect">
                  <a:avLst/>
                </a:prstGeom>
              </p:spPr>
            </p:pic>
          </p:grpSp>
        </p:grpSp>
        <p:sp>
          <p:nvSpPr>
            <p:cNvPr id="34" name="덧셈 기호 30">
              <a:extLst>
                <a:ext uri="{FF2B5EF4-FFF2-40B4-BE49-F238E27FC236}">
                  <a16:creationId xmlns:a16="http://schemas.microsoft.com/office/drawing/2014/main" id="{830643B3-10DF-F551-920D-75BB498CB3EB}"/>
                </a:ext>
              </a:extLst>
            </p:cNvPr>
            <p:cNvSpPr/>
            <p:nvPr/>
          </p:nvSpPr>
          <p:spPr>
            <a:xfrm>
              <a:off x="3163958" y="4586148"/>
              <a:ext cx="504056" cy="468052"/>
            </a:xfrm>
            <a:prstGeom prst="mathPlus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23">
            <a:extLst>
              <a:ext uri="{FF2B5EF4-FFF2-40B4-BE49-F238E27FC236}">
                <a16:creationId xmlns:a16="http://schemas.microsoft.com/office/drawing/2014/main" id="{90D28572-D83B-0106-633B-F425E6F93B74}"/>
              </a:ext>
            </a:extLst>
          </p:cNvPr>
          <p:cNvGrpSpPr/>
          <p:nvPr/>
        </p:nvGrpSpPr>
        <p:grpSpPr>
          <a:xfrm>
            <a:off x="540023" y="6173998"/>
            <a:ext cx="6553200" cy="289185"/>
            <a:chOff x="671526" y="2795588"/>
            <a:chExt cx="6270625" cy="215900"/>
          </a:xfrm>
        </p:grpSpPr>
        <p:sp>
          <p:nvSpPr>
            <p:cNvPr id="45" name="모서리가 둥근 직사각형 5">
              <a:extLst>
                <a:ext uri="{FF2B5EF4-FFF2-40B4-BE49-F238E27FC236}">
                  <a16:creationId xmlns:a16="http://schemas.microsoft.com/office/drawing/2014/main" id="{6C2B4D23-3CA0-404F-2A9A-A8CE32111E0E}"/>
                </a:ext>
              </a:extLst>
            </p:cNvPr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경과지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공사비 관련 설비정보 추출 데이터 정규화 및 전처리</a:t>
              </a:r>
            </a:p>
          </p:txBody>
        </p:sp>
        <p:pic>
          <p:nvPicPr>
            <p:cNvPr id="46" name="Picture 2" descr="C:\Users\wslee\Desktop\Untitled-2.png">
              <a:extLst>
                <a:ext uri="{FF2B5EF4-FFF2-40B4-BE49-F238E27FC236}">
                  <a16:creationId xmlns:a16="http://schemas.microsoft.com/office/drawing/2014/main" id="{9A3A9800-E4C6-C615-E776-42FD14CA9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69963BB-C359-1B3F-A4B1-8D85CDB4C6A7}"/>
              </a:ext>
            </a:extLst>
          </p:cNvPr>
          <p:cNvSpPr/>
          <p:nvPr/>
        </p:nvSpPr>
        <p:spPr>
          <a:xfrm>
            <a:off x="521630" y="6625691"/>
            <a:ext cx="6553200" cy="1128514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사업소 공사번호별로 도면 레이어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DB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와 공사비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DB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정렬 및 필터링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사업소 또는 공사번호가 누락되거나 중복된 데이터는 제거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모델에 따라 사용할 데이터는 일부 다르기 때문에 추가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전처리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작업의 경우 각 추천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모델별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훈련데이터 선정과정에서 별도 작업 진행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설계 도면 레이어와 지리 정보 레이어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모바일 배전설계 시스템 도면의 좌표계 통일 및 병합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3335D31-F189-5FE7-3E06-5DB1B64869CF}"/>
              </a:ext>
            </a:extLst>
          </p:cNvPr>
          <p:cNvGrpSpPr/>
          <p:nvPr/>
        </p:nvGrpSpPr>
        <p:grpSpPr>
          <a:xfrm>
            <a:off x="521631" y="7938194"/>
            <a:ext cx="6571320" cy="1905806"/>
            <a:chOff x="324250" y="8046206"/>
            <a:chExt cx="6776029" cy="190580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5B0168B-48E5-9254-B8AE-4D347A50C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250" y="8046206"/>
              <a:ext cx="2621569" cy="1672414"/>
            </a:xfrm>
            <a:prstGeom prst="rect">
              <a:avLst/>
            </a:prstGeom>
          </p:spPr>
        </p:pic>
        <p:pic>
          <p:nvPicPr>
            <p:cNvPr id="50" name="Picture 4" descr="데이터 처리 - 무료 여러 가지 잡다한개 아이콘">
              <a:extLst>
                <a:ext uri="{FF2B5EF4-FFF2-40B4-BE49-F238E27FC236}">
                  <a16:creationId xmlns:a16="http://schemas.microsoft.com/office/drawing/2014/main" id="{C3474797-EE6A-CC13-BEEA-9CBF18F37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025" y="8348423"/>
              <a:ext cx="1067978" cy="1067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연결선: 꺾임 64">
              <a:extLst>
                <a:ext uri="{FF2B5EF4-FFF2-40B4-BE49-F238E27FC236}">
                  <a16:creationId xmlns:a16="http://schemas.microsoft.com/office/drawing/2014/main" id="{D60FA08F-3E98-1235-CEDA-606CBF0EFC5F}"/>
                </a:ext>
              </a:extLst>
            </p:cNvPr>
            <p:cNvCxnSpPr>
              <a:cxnSpLocks/>
            </p:cNvCxnSpPr>
            <p:nvPr/>
          </p:nvCxnSpPr>
          <p:spPr>
            <a:xfrm>
              <a:off x="2945819" y="8882412"/>
              <a:ext cx="426037" cy="1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7529061-1188-A699-023B-660CA84D2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6571" y="8046206"/>
              <a:ext cx="2213708" cy="1905806"/>
            </a:xfrm>
            <a:prstGeom prst="rect">
              <a:avLst/>
            </a:prstGeom>
          </p:spPr>
        </p:pic>
        <p:cxnSp>
          <p:nvCxnSpPr>
            <p:cNvPr id="53" name="연결선: 꺾임 64">
              <a:extLst>
                <a:ext uri="{FF2B5EF4-FFF2-40B4-BE49-F238E27FC236}">
                  <a16:creationId xmlns:a16="http://schemas.microsoft.com/office/drawing/2014/main" id="{F930135D-50A3-6DCB-7644-46732F2A448C}"/>
                </a:ext>
              </a:extLst>
            </p:cNvPr>
            <p:cNvCxnSpPr>
              <a:cxnSpLocks/>
            </p:cNvCxnSpPr>
            <p:nvPr/>
          </p:nvCxnSpPr>
          <p:spPr>
            <a:xfrm>
              <a:off x="4404003" y="8878454"/>
              <a:ext cx="426037" cy="1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743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공사비 예측 모델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9" name="그룹 23">
            <a:extLst>
              <a:ext uri="{FF2B5EF4-FFF2-40B4-BE49-F238E27FC236}">
                <a16:creationId xmlns:a16="http://schemas.microsoft.com/office/drawing/2014/main" id="{63E85A5D-996B-1D13-3103-821E32F02ABF}"/>
              </a:ext>
            </a:extLst>
          </p:cNvPr>
          <p:cNvGrpSpPr/>
          <p:nvPr/>
        </p:nvGrpSpPr>
        <p:grpSpPr>
          <a:xfrm>
            <a:off x="540023" y="1313458"/>
            <a:ext cx="6553200" cy="289185"/>
            <a:chOff x="671526" y="2795588"/>
            <a:chExt cx="6270625" cy="215900"/>
          </a:xfrm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F92160BB-C06C-EBB3-9721-50D64E3F08C0}"/>
                </a:ext>
              </a:extLst>
            </p:cNvPr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경과지 추천 모델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-1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</a:p>
          </p:txBody>
        </p:sp>
        <p:pic>
          <p:nvPicPr>
            <p:cNvPr id="14" name="Picture 2" descr="C:\Users\wslee\Desktop\Untitled-2.png">
              <a:extLst>
                <a:ext uri="{FF2B5EF4-FFF2-40B4-BE49-F238E27FC236}">
                  <a16:creationId xmlns:a16="http://schemas.microsoft.com/office/drawing/2014/main" id="{3CFB677F-5867-8AF3-E168-CABB755AD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5C0EAF-D64D-FE5A-4F28-6204127E6B5A}"/>
              </a:ext>
            </a:extLst>
          </p:cNvPr>
          <p:cNvSpPr/>
          <p:nvPr/>
        </p:nvSpPr>
        <p:spPr>
          <a:xfrm>
            <a:off x="539005" y="1702554"/>
            <a:ext cx="6553200" cy="615553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설비 경로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추천 모델은 다음과 같이 구성함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각 모델에 적용되는 훈련용 데이터는 배전설계도면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및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GIS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데이터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수치지형도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연속지적도 등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사용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27216" y="3837755"/>
            <a:ext cx="4105242" cy="1310526"/>
            <a:chOff x="1805628" y="3779956"/>
            <a:chExt cx="4105242" cy="1310526"/>
          </a:xfrm>
        </p:grpSpPr>
        <p:grpSp>
          <p:nvGrpSpPr>
            <p:cNvPr id="58" name="그룹 57"/>
            <p:cNvGrpSpPr/>
            <p:nvPr/>
          </p:nvGrpSpPr>
          <p:grpSpPr>
            <a:xfrm>
              <a:off x="1805628" y="3779956"/>
              <a:ext cx="2484276" cy="1310526"/>
              <a:chOff x="251445" y="2753618"/>
              <a:chExt cx="3372111" cy="1764196"/>
            </a:xfrm>
          </p:grpSpPr>
          <p:pic>
            <p:nvPicPr>
              <p:cNvPr id="59" name="Picture 2" descr="https://2967239366-files.gitbook.io/~/files/v0/b/gitbook-x-prod.appspot.com/o/spaces%2FVl9EXjgxvu9fsgWZafei%2Fuploads%2Fsd9k7vzE1Xt8QkTMuSFk%2F%EA%B3%B5%EA%B0%84%EC%A0%95%EB%B3%B4%20%EB%B6%84%EC%84%9D.png?alt=media&amp;token=f491cd36-0661-479b-95ec-476210ee329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464" b="55689"/>
              <a:stretch/>
            </p:blipFill>
            <p:spPr bwMode="auto">
              <a:xfrm>
                <a:off x="359457" y="2753618"/>
                <a:ext cx="1481571" cy="17641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4" descr="https://2967239366-files.gitbook.io/~/files/v0/b/gitbook-x-prod.appspot.com/o/spaces%2FVl9EXjgxvu9fsgWZafei%2Fuploads%2Fsd9k7vzE1Xt8QkTMuSFk%2F%EA%B3%B5%EA%B0%84%EC%A0%95%EB%B3%B4%20%EB%B6%84%EC%84%9D.png?alt=media&amp;token=f491cd36-0661-479b-95ec-476210ee329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51" b="55689"/>
              <a:stretch/>
            </p:blipFill>
            <p:spPr bwMode="auto">
              <a:xfrm>
                <a:off x="2159657" y="2753618"/>
                <a:ext cx="1355887" cy="17641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251445" y="2753618"/>
                <a:ext cx="3372111" cy="176419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2" name="Picture 2" descr="Jpeg - 무료 파일 및 폴더개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5941" y="3837755"/>
              <a:ext cx="1194929" cy="119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3" name="연결선: 꺾임 64">
              <a:extLst>
                <a:ext uri="{FF2B5EF4-FFF2-40B4-BE49-F238E27FC236}">
                  <a16:creationId xmlns:a16="http://schemas.microsoft.com/office/drawing/2014/main" id="{439682CB-C755-F070-4DFA-8DF29D1CAFAF}"/>
                </a:ext>
              </a:extLst>
            </p:cNvPr>
            <p:cNvCxnSpPr>
              <a:cxnSpLocks/>
              <a:stCxn id="61" idx="3"/>
              <a:endCxn id="62" idx="1"/>
            </p:cNvCxnSpPr>
            <p:nvPr/>
          </p:nvCxnSpPr>
          <p:spPr>
            <a:xfrm>
              <a:off x="4289904" y="4435219"/>
              <a:ext cx="426037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C3EF91-AC37-E286-D031-58B1758AF322}"/>
              </a:ext>
            </a:extLst>
          </p:cNvPr>
          <p:cNvSpPr/>
          <p:nvPr/>
        </p:nvSpPr>
        <p:spPr>
          <a:xfrm>
            <a:off x="539005" y="2938760"/>
            <a:ext cx="6553200" cy="6042680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444600" lvl="2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기존 설계도면과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레이어를 임의의 축척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(1:2500 or 1:5000)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으로 고정 후 이미지로 저장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2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저장된 도면 이미지와 이에 저장된 설계도면 기본 자료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공사번호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시작 전주 및 종료 전주 번호 및 위치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사용된 레이어 정보 등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훈련 데이터로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2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2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2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2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2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2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2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2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CNN(Convolutional Neural Network) &amp; GAN(Graph Attention Network)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결합한 경과지 추천 모델을 훈련데이터로 훈련 후 손실함수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(RMSE: Root Mean Square Error)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와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정확도를 평가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이때 수치를 충족하지 않을 경우 모델의 파라미터 및 훈련 횟수 등을 조정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32000" lvl="1" eaLnBrk="0" latinLnBrk="0" hangingPunct="0">
              <a:spcAft>
                <a:spcPts val="600"/>
              </a:spcAft>
            </a:pPr>
            <a:r>
              <a: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⋇ </a:t>
            </a:r>
            <a:r>
              <a:rPr lang="en-US" altLang="ko-KR" sz="8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Y.Li</a:t>
            </a:r>
            <a:r>
              <a: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en-US" altLang="ko-KR" sz="8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R.Chen</a:t>
            </a:r>
            <a:r>
              <a: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M. Zhang, L. </a:t>
            </a:r>
            <a:r>
              <a:rPr lang="en-US" altLang="ko-KR" sz="8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Chenm</a:t>
            </a:r>
            <a:r>
              <a: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"Multi-Label Remote Sensing Image Scene Classification by Combining a Convolutional Neural Network and  a Graph Neural Network," Jour: MDPI, vol. 12, no.13, pp. 1-17, Nov. 2020.</a:t>
            </a: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4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훈련된 모델을 실제 평가하기 위해 지도 레이어 상의 신설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(or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건물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을 선정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4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선정된 신설 전주 위치로 부터 인접한 도로 레이어를 확인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후 해당 신설 전주로 부터 도로 레이어를 따라 가장 인접한 기설 전주의 위치를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알고리즘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(Dijkstra, A-star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등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을 이용하여 후보를 선정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4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선정된 기설 전주는 계통 추적을 통해 기설 전주로부터 변압기까지의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경간수를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확인하여 이를 모델의 제약조건으로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4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5),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6)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과정에서 확인된 도로 레이어 경로는 이미지로 변환하며 기설 계통 추적을 통해 확인한 신설 경과지 연장 여부는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제약 조건으로 입력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4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모델을 통해 생성된 추천 경로 이미지를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이미지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지오레퍼런싱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기능을 통해 기존 지도에 변환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4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해당 결과에 대해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손실함수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및 정확도의 수치와 설계 전문가 검증 등을 거쳐 모델을 최종 평가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4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변환된 추천 경로상의 전주 개수 및 전선의 길이를 공사비 예측 알고리즘의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입력값으로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5F358D-1672-AB9C-ED2E-0F58A278FF37}"/>
              </a:ext>
            </a:extLst>
          </p:cNvPr>
          <p:cNvGrpSpPr/>
          <p:nvPr/>
        </p:nvGrpSpPr>
        <p:grpSpPr>
          <a:xfrm>
            <a:off x="540023" y="2568952"/>
            <a:ext cx="4354685" cy="184666"/>
            <a:chOff x="876033" y="3318956"/>
            <a:chExt cx="4354685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B9B96B6-6D39-3396-4625-347488950C05}"/>
                </a:ext>
              </a:extLst>
            </p:cNvPr>
            <p:cNvSpPr/>
            <p:nvPr/>
          </p:nvSpPr>
          <p:spPr>
            <a:xfrm>
              <a:off x="1042712" y="3318956"/>
              <a:ext cx="4188006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CNN &amp; GNN </a:t>
              </a:r>
              <a:r>
                <a:rPr lang="ko-KR" altLang="en-US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알고리즘 기반의 설비경로 추천 및 공사비 예측 모델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086B57AE-C170-E718-94F7-CBF28B789616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3FA16A2-5135-99CA-F013-70EA036B5142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EA24057D-14CB-78BB-F816-FB263ECFBACA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049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공사비 예측 모델 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9" name="그룹 23">
            <a:extLst>
              <a:ext uri="{FF2B5EF4-FFF2-40B4-BE49-F238E27FC236}">
                <a16:creationId xmlns:a16="http://schemas.microsoft.com/office/drawing/2014/main" id="{63E85A5D-996B-1D13-3103-821E32F02ABF}"/>
              </a:ext>
            </a:extLst>
          </p:cNvPr>
          <p:cNvGrpSpPr/>
          <p:nvPr/>
        </p:nvGrpSpPr>
        <p:grpSpPr>
          <a:xfrm>
            <a:off x="540023" y="1313458"/>
            <a:ext cx="6553200" cy="289185"/>
            <a:chOff x="671526" y="2795588"/>
            <a:chExt cx="6270625" cy="215900"/>
          </a:xfrm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F92160BB-C06C-EBB3-9721-50D64E3F08C0}"/>
                </a:ext>
              </a:extLst>
            </p:cNvPr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경과지 추천 모델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-2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</a:p>
          </p:txBody>
        </p:sp>
        <p:pic>
          <p:nvPicPr>
            <p:cNvPr id="14" name="Picture 2" descr="C:\Users\wslee\Desktop\Untitled-2.png">
              <a:extLst>
                <a:ext uri="{FF2B5EF4-FFF2-40B4-BE49-F238E27FC236}">
                  <a16:creationId xmlns:a16="http://schemas.microsoft.com/office/drawing/2014/main" id="{3CFB677F-5867-8AF3-E168-CABB755AD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5C0EAF-D64D-FE5A-4F28-6204127E6B5A}"/>
              </a:ext>
            </a:extLst>
          </p:cNvPr>
          <p:cNvSpPr/>
          <p:nvPr/>
        </p:nvSpPr>
        <p:spPr>
          <a:xfrm>
            <a:off x="521630" y="2240842"/>
            <a:ext cx="6553200" cy="6565900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기존 설계도면을 기반으로 네트워크 그래프로 변환 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레이어 데이터와 병합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병합한 데이터들 중 상관관계를 분석하여 상관도가 높은 임의의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파라미터를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선정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선정된 파라미터를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GAN(Generative Adversarial Network) &amp; GNN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기반 추천 모델의 훈련 데이터로 사용하여 모델을 훈련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이때 모델의 평가는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손실함수와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정확도 수치로 평가하며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수치값을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충족하지 않을 경우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과정의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파라미터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및 모델의 훈련 횟수 등을 조정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훈련 모델에는 다음의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하이퍼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파라미터를 설정함 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32000" lvl="2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노드와 노드 사이의 거리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링크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는 최대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40m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넘지 않는다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32000" lvl="2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노드는 도로 레이어와 겹쳐서 존재한다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32000" lvl="2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링크는 건물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경계 구역 등을 통과해선 안된다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훈련된 모델을 실제 평가 하기 위해 지도 레이어 상의 신설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(or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건물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선정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선정된 신설 전주 위치로부터 인접한 도로 레이어를 확인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후 해당 신설 전주로 부터 도로 레이어를 따라 가장 인접한 기설 전주의 위치를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알고리즘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en-US" altLang="ko-KR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Dijkstra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A-star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등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을 이용하여 후보를 선정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선정된 기설 전주는 계통 추적을 통해 기설 전주로부터 변압기까지의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경간수를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확인하여 이를 모델의 제약조건으로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6),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7)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과정에서 확인된 도로 레이어 경로를 추천 모델의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입력값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링크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으로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설정하여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노드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 생성된 신규 네트워크 그래프를 생성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생성된 신규 네트워크 그래프의 시작점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신설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와 끝점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기설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사이의 최소 비용 경로를 탐색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이때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8)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과정에서 확인된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제약 조건을 노드 개수로 설정하여 경로를 탐색함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해당 결과에 대해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손실함수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및 정확도의 수치와 설계 전문가 검증 등을 거쳐 모델을 최종 평가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변환된 추천 경로상의 전주 개수 및 전선의 길이를 공사비 예측 알고리즘의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입력값으로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33891" y="2703232"/>
            <a:ext cx="4691892" cy="1310526"/>
            <a:chOff x="1151545" y="2296874"/>
            <a:chExt cx="4691892" cy="1310526"/>
          </a:xfrm>
        </p:grpSpPr>
        <p:grpSp>
          <p:nvGrpSpPr>
            <p:cNvPr id="8" name="그룹 7"/>
            <p:cNvGrpSpPr/>
            <p:nvPr/>
          </p:nvGrpSpPr>
          <p:grpSpPr>
            <a:xfrm>
              <a:off x="1151545" y="2296874"/>
              <a:ext cx="2768914" cy="1310526"/>
              <a:chOff x="1227766" y="1828734"/>
              <a:chExt cx="2768914" cy="1310526"/>
            </a:xfrm>
          </p:grpSpPr>
          <p:pic>
            <p:nvPicPr>
              <p:cNvPr id="64" name="Picture 4" descr="https://2967239366-files.gitbook.io/~/files/v0/b/gitbook-x-prod.appspot.com/o/spaces%2FVl9EXjgxvu9fsgWZafei%2Fuploads%2Fsd9k7vzE1Xt8QkTMuSFk%2F%EA%B3%B5%EA%B0%84%EC%A0%95%EB%B3%B4%20%EB%B6%84%EC%84%9D.png?alt=media&amp;token=f491cd36-0661-479b-95ec-476210ee329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51" b="55689"/>
              <a:stretch/>
            </p:blipFill>
            <p:spPr bwMode="auto">
              <a:xfrm>
                <a:off x="1227766" y="1828734"/>
                <a:ext cx="998899" cy="1310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439682CB-C755-F070-4DFA-8DF29D1CA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4178" y="2483997"/>
                <a:ext cx="426037" cy="1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" name="Picture 6" descr="Network - Free shapes icon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729" y="1889522"/>
                <a:ext cx="1188951" cy="1188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2" descr="https://2967239366-files.gitbook.io/~/files/v0/b/gitbook-x-prod.appspot.com/o/spaces%2FVl9EXjgxvu9fsgWZafei%2Fuploads%2Fsd9k7vzE1Xt8QkTMuSFk%2F%EA%B3%B5%EA%B0%84%EC%A0%95%EB%B3%B4%20%EB%B6%84%EC%84%9D.png?alt=media&amp;token=f491cd36-0661-479b-95ec-476210ee329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464" b="55689"/>
            <a:stretch/>
          </p:blipFill>
          <p:spPr bwMode="auto">
            <a:xfrm>
              <a:off x="4751945" y="2296874"/>
              <a:ext cx="1091492" cy="131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덧셈 기호 10"/>
            <p:cNvSpPr/>
            <p:nvPr/>
          </p:nvSpPr>
          <p:spPr>
            <a:xfrm>
              <a:off x="4084174" y="2718111"/>
              <a:ext cx="504056" cy="468052"/>
            </a:xfrm>
            <a:prstGeom prst="mathPlus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474F52-02C4-9294-3741-72A940ED87AB}"/>
              </a:ext>
            </a:extLst>
          </p:cNvPr>
          <p:cNvGrpSpPr/>
          <p:nvPr/>
        </p:nvGrpSpPr>
        <p:grpSpPr>
          <a:xfrm>
            <a:off x="540023" y="1853518"/>
            <a:ext cx="5182796" cy="184666"/>
            <a:chOff x="876033" y="3318956"/>
            <a:chExt cx="5182796" cy="18466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FED5D99-CC4E-8614-C22A-9E16E98C0A63}"/>
                </a:ext>
              </a:extLst>
            </p:cNvPr>
            <p:cNvSpPr/>
            <p:nvPr/>
          </p:nvSpPr>
          <p:spPr>
            <a:xfrm>
              <a:off x="1042712" y="3318956"/>
              <a:ext cx="5016117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지도학습 </a:t>
              </a:r>
              <a:r>
                <a:rPr lang="en-US" altLang="ko-KR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(GAN &amp; GNN) </a:t>
              </a:r>
              <a:r>
                <a:rPr lang="ko-KR" altLang="en-US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기반 노드 링크  형식 경과지 추천 및 공사비 예측 모델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4" name="그룹 226">
              <a:extLst>
                <a:ext uri="{FF2B5EF4-FFF2-40B4-BE49-F238E27FC236}">
                  <a16:creationId xmlns:a16="http://schemas.microsoft.com/office/drawing/2014/main" id="{A90D63D9-69E6-FEFB-FB2D-4202D6A776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F268998-3842-20CE-231A-30F3D6004F9E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071170AD-B03A-2FAD-3DCC-3DBFB40FACD9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298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공사비 예측 모델 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9" name="그룹 23">
            <a:extLst>
              <a:ext uri="{FF2B5EF4-FFF2-40B4-BE49-F238E27FC236}">
                <a16:creationId xmlns:a16="http://schemas.microsoft.com/office/drawing/2014/main" id="{63E85A5D-996B-1D13-3103-821E32F02ABF}"/>
              </a:ext>
            </a:extLst>
          </p:cNvPr>
          <p:cNvGrpSpPr/>
          <p:nvPr/>
        </p:nvGrpSpPr>
        <p:grpSpPr>
          <a:xfrm>
            <a:off x="540023" y="1313458"/>
            <a:ext cx="6553200" cy="289185"/>
            <a:chOff x="671526" y="2795588"/>
            <a:chExt cx="6270625" cy="215900"/>
          </a:xfrm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F92160BB-C06C-EBB3-9721-50D64E3F08C0}"/>
                </a:ext>
              </a:extLst>
            </p:cNvPr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경과지 추천 모델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-3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</a:p>
          </p:txBody>
        </p:sp>
        <p:pic>
          <p:nvPicPr>
            <p:cNvPr id="14" name="Picture 2" descr="C:\Users\wslee\Desktop\Untitled-2.png">
              <a:extLst>
                <a:ext uri="{FF2B5EF4-FFF2-40B4-BE49-F238E27FC236}">
                  <a16:creationId xmlns:a16="http://schemas.microsoft.com/office/drawing/2014/main" id="{3CFB677F-5867-8AF3-E168-CABB755AD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5C0EAF-D64D-FE5A-4F28-6204127E6B5A}"/>
              </a:ext>
            </a:extLst>
          </p:cNvPr>
          <p:cNvSpPr/>
          <p:nvPr/>
        </p:nvSpPr>
        <p:spPr>
          <a:xfrm>
            <a:off x="521630" y="2213558"/>
            <a:ext cx="6553200" cy="7617470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기존 설계도면과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레이어 데이터를 병합 후 일정 크기의 격자로 분할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이때 격자의 크기에 따라 격자 내부의 전주 위치를 추천하는 모델을 개발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격자로 분할한 지도 상에서 전주가 포함된 격자에 대해 회귀분석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&amp;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랜덤 포레스트 기반 격자 점수 부여 모델과 격자의 크기가 클 경우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CNN &amp; GAN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알고리즘 기반 격자 내부의 위치 추천 모델을 생성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이에 대한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훈련값으로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레이어 및 설계도면을 이미지로 변환 후 학습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32000" lvl="1" eaLnBrk="0" latinLnBrk="0" hangingPunct="0">
              <a:spcAft>
                <a:spcPts val="600"/>
              </a:spcAft>
            </a:pPr>
            <a:r>
              <a: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* GIS · AI </a:t>
            </a:r>
            <a:r>
              <a:rPr lang="ko-KR" altLang="en-US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기반의 국공립어린이집 설치를 위한 선정 평가 방법</a:t>
            </a:r>
            <a:r>
              <a: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,”</a:t>
            </a:r>
            <a:r>
              <a:rPr lang="ko-KR" altLang="en-US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국토지리학회지</a:t>
            </a:r>
            <a:r>
              <a: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제 </a:t>
            </a:r>
            <a:r>
              <a: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55</a:t>
            </a:r>
            <a:r>
              <a:rPr lang="ko-KR" altLang="en-US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권</a:t>
            </a:r>
            <a:r>
              <a: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,3</a:t>
            </a:r>
            <a:r>
              <a:rPr lang="ko-KR" altLang="en-US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호</a:t>
            </a:r>
            <a:r>
              <a: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2021</a:t>
            </a:r>
            <a:r>
              <a:rPr lang="ko-KR" altLang="en-US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년 </a:t>
            </a:r>
            <a:r>
              <a: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월</a:t>
            </a:r>
            <a:endParaRPr lang="en-US" altLang="ko-KR" sz="8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격자 점수 부여 모델은 해당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훈련값을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통해 스스로 조건을 선정 및 학습하게 되며 모델 결과를 통해 각 격자에 점수를 부여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격자 내부 위치 추천 모델은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CNN &amp; GAN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기반 추천 모델을 통해 격자 내부의 지도 이미지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모델에는 다음의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하이퍼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파라미터를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32000" lvl="2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전주는 도로 레이어 위에서만 존재한다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훈련된 모델을 실제 평가하기 위해 지도 레이어 상의 신설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(or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건물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선정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선정된 신설 전주로부터 인접한 도로 레이어를 확인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후 해당 도로 레이어를 따라 가장 인접한 기설 전주의 위치를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알고리즘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(Dijkstra, A-star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등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을 이용하여 탐색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선정된 기설 전주는 계통 추적을 통해 기설 전주로부터 변압기까지의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경간수를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확인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6),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7)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과정에서 확인된 도로 레이어 경로에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알고리즘으로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Buff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추가 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Polygon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영역을 생성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생성된 도로 레이어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Buff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영역에 추천 모델을 적용하여 점수가 높은 격자를 선정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선정된 격자를 노드로 선정하거나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격자가 클 경우 앞서 설명한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CNN &amp; GAN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알고리즘 기반 내부 위치 추천 모델을 적용하여 전주의 상세 위치를 선정 후 이를 노드로 선정하며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선정된 노드들을 기반으로 신규 네트워크 그래프를 생성하며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이때 링크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의 조건으로 최대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40m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넘지 않도록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생성된 신규 네트워크 그래프의 시작점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신설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과 끝점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기설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사이의 최소 비용 경로를 탐색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이때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8)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과정에서 확인된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제약 조건을 노드 개수로 설정하여 경로를 탐색함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해당 결과에 대해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손실함수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및 정확도의 수치와 설계 전문가 검증 등을 거쳐 모델을 최종 평가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4600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arenR" startAt="3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변환된 추천 경로상의 전주 개수 및 전선의 길이를 공사비 예측 알고리즘의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입력값으로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48354" y="2717614"/>
            <a:ext cx="4862967" cy="1452602"/>
            <a:chOff x="357030" y="6011229"/>
            <a:chExt cx="4862967" cy="1452602"/>
          </a:xfrm>
        </p:grpSpPr>
        <p:pic>
          <p:nvPicPr>
            <p:cNvPr id="18" name="Picture 8" descr="Grid, map, pin, location icon -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395" y="6011229"/>
              <a:ext cx="1452602" cy="1452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s://2967239366-files.gitbook.io/~/files/v0/b/gitbook-x-prod.appspot.com/o/spaces%2FVl9EXjgxvu9fsgWZafei%2Fuploads%2Fsd9k7vzE1Xt8QkTMuSFk%2F%EA%B3%B5%EA%B0%84%EC%A0%95%EB%B3%B4%20%EB%B6%84%EC%84%9D.png?alt=media&amp;token=f491cd36-0661-479b-95ec-476210ee329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1" b="55689"/>
            <a:stretch/>
          </p:blipFill>
          <p:spPr bwMode="auto">
            <a:xfrm>
              <a:off x="357030" y="6082267"/>
              <a:ext cx="998899" cy="131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연결선: 꺾임 64">
              <a:extLst>
                <a:ext uri="{FF2B5EF4-FFF2-40B4-BE49-F238E27FC236}">
                  <a16:creationId xmlns:a16="http://schemas.microsoft.com/office/drawing/2014/main" id="{439682CB-C755-F070-4DFA-8DF29D1CAFAF}"/>
                </a:ext>
              </a:extLst>
            </p:cNvPr>
            <p:cNvCxnSpPr>
              <a:cxnSpLocks/>
            </p:cNvCxnSpPr>
            <p:nvPr/>
          </p:nvCxnSpPr>
          <p:spPr>
            <a:xfrm>
              <a:off x="3301426" y="6737530"/>
              <a:ext cx="426037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 descr="https://2967239366-files.gitbook.io/~/files/v0/b/gitbook-x-prod.appspot.com/o/spaces%2FVl9EXjgxvu9fsgWZafei%2Fuploads%2Fsd9k7vzE1Xt8QkTMuSFk%2F%EA%B3%B5%EA%B0%84%EC%A0%95%EB%B3%B4%20%EB%B6%84%EC%84%9D.png?alt=media&amp;token=f491cd36-0661-479b-95ec-476210ee329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464" b="55689"/>
            <a:stretch/>
          </p:blipFill>
          <p:spPr bwMode="auto">
            <a:xfrm>
              <a:off x="2174305" y="6082267"/>
              <a:ext cx="1091492" cy="131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덧셈 기호 21"/>
            <p:cNvSpPr/>
            <p:nvPr/>
          </p:nvSpPr>
          <p:spPr>
            <a:xfrm>
              <a:off x="1506534" y="6503504"/>
              <a:ext cx="504056" cy="468052"/>
            </a:xfrm>
            <a:prstGeom prst="mathPlus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19CEB1-8B33-C50F-BA13-901EBE9EACC1}"/>
              </a:ext>
            </a:extLst>
          </p:cNvPr>
          <p:cNvGrpSpPr/>
          <p:nvPr/>
        </p:nvGrpSpPr>
        <p:grpSpPr>
          <a:xfrm>
            <a:off x="540023" y="1853518"/>
            <a:ext cx="3118449" cy="184666"/>
            <a:chOff x="876033" y="3318956"/>
            <a:chExt cx="3118449" cy="18466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0586101-89A2-C818-5E39-B64DDF93A3B9}"/>
                </a:ext>
              </a:extLst>
            </p:cNvPr>
            <p:cNvSpPr/>
            <p:nvPr/>
          </p:nvSpPr>
          <p:spPr>
            <a:xfrm>
              <a:off x="1042712" y="3318956"/>
              <a:ext cx="2951770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회귀분석 </a:t>
              </a:r>
              <a:r>
                <a:rPr lang="en-US" altLang="ko-KR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&amp; </a:t>
              </a:r>
              <a:r>
                <a:rPr lang="ko-KR" altLang="en-US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랜덤 포레스트 기반 격자 추천 모델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4" name="그룹 226">
              <a:extLst>
                <a:ext uri="{FF2B5EF4-FFF2-40B4-BE49-F238E27FC236}">
                  <a16:creationId xmlns:a16="http://schemas.microsoft.com/office/drawing/2014/main" id="{9F3B09EB-92B9-2E28-C6E7-911DA5878863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1C02ACD1-1CA6-4C88-9AB6-8C91166A45DE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AE3A81FB-BBAB-4E28-1EED-1802859DCF6A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8267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공사비 예측 모델 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9" name="그룹 23">
            <a:extLst>
              <a:ext uri="{FF2B5EF4-FFF2-40B4-BE49-F238E27FC236}">
                <a16:creationId xmlns:a16="http://schemas.microsoft.com/office/drawing/2014/main" id="{63E85A5D-996B-1D13-3103-821E32F02ABF}"/>
              </a:ext>
            </a:extLst>
          </p:cNvPr>
          <p:cNvGrpSpPr/>
          <p:nvPr/>
        </p:nvGrpSpPr>
        <p:grpSpPr>
          <a:xfrm>
            <a:off x="540023" y="1313458"/>
            <a:ext cx="6553200" cy="289185"/>
            <a:chOff x="671526" y="2795588"/>
            <a:chExt cx="6270625" cy="215900"/>
          </a:xfrm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F92160BB-C06C-EBB3-9721-50D64E3F08C0}"/>
                </a:ext>
              </a:extLst>
            </p:cNvPr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공사비 예측 모델 </a:t>
              </a:r>
            </a:p>
          </p:txBody>
        </p:sp>
        <p:pic>
          <p:nvPicPr>
            <p:cNvPr id="14" name="Picture 2" descr="C:\Users\wslee\Desktop\Untitled-2.png">
              <a:extLst>
                <a:ext uri="{FF2B5EF4-FFF2-40B4-BE49-F238E27FC236}">
                  <a16:creationId xmlns:a16="http://schemas.microsoft.com/office/drawing/2014/main" id="{3CFB677F-5867-8AF3-E168-CABB755AD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5C0EAF-D64D-FE5A-4F28-6204127E6B5A}"/>
              </a:ext>
            </a:extLst>
          </p:cNvPr>
          <p:cNvSpPr/>
          <p:nvPr/>
        </p:nvSpPr>
        <p:spPr>
          <a:xfrm>
            <a:off x="540023" y="1702554"/>
            <a:ext cx="6553200" cy="636071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공사비 예측 모델은 다음의 과정을 통해 훈련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및 결과를 출력함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28600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사업소 공사번호별 공사비 데이터를 취합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26166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공사번호별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개수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전선 길이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공사비 총합 등으로 전처리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26166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26166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26166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26166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26166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26166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26166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lvl="1" eaLnBrk="0" latinLnBrk="0" hangingPunct="0">
              <a:lnSpc>
                <a:spcPts val="1400"/>
              </a:lnSpc>
              <a:spcAft>
                <a:spcPts val="600"/>
              </a:spcAft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26166" lvl="1" indent="-228600" eaLnBrk="0" latinLnBrk="0" hangingPunct="0">
              <a:lnSpc>
                <a:spcPts val="1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28600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전처리 된 데이터를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훈련값으로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설정하며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공사비 예측 모델은 회귀분석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의사결정 트리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랜덤포레스트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등의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지도학습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기반의 알고리즘으로 모델을 개발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28600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eriod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28600" indent="-228600" eaLnBrk="0" latinLnBrk="0" hangingPunct="0">
              <a:lnSpc>
                <a:spcPts val="14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모델 검증을 위해 과거 공사번호별로 분류된 설계도면상의 전주 개수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및 전선 길이를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입력값으로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설정하여 모델의 성능을 검증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손실함수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(RMSE)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와 정확도 수치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실제 공사비와의 오차로 모델을 검증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1296458" y="2573598"/>
              <a:ext cx="5039784" cy="19405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59946">
                      <a:extLst>
                        <a:ext uri="{9D8B030D-6E8A-4147-A177-3AD203B41FA5}">
                          <a16:colId xmlns:a16="http://schemas.microsoft.com/office/drawing/2014/main" val="1387459900"/>
                        </a:ext>
                      </a:extLst>
                    </a:gridCol>
                    <a:gridCol w="1259946">
                      <a:extLst>
                        <a:ext uri="{9D8B030D-6E8A-4147-A177-3AD203B41FA5}">
                          <a16:colId xmlns:a16="http://schemas.microsoft.com/office/drawing/2014/main" val="1185647504"/>
                        </a:ext>
                      </a:extLst>
                    </a:gridCol>
                    <a:gridCol w="1259946">
                      <a:extLst>
                        <a:ext uri="{9D8B030D-6E8A-4147-A177-3AD203B41FA5}">
                          <a16:colId xmlns:a16="http://schemas.microsoft.com/office/drawing/2014/main" val="1559123470"/>
                        </a:ext>
                      </a:extLst>
                    </a:gridCol>
                    <a:gridCol w="1259946">
                      <a:extLst>
                        <a:ext uri="{9D8B030D-6E8A-4147-A177-3AD203B41FA5}">
                          <a16:colId xmlns:a16="http://schemas.microsoft.com/office/drawing/2014/main" val="1102015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/>
                            <a:t>공사번호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8AC8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전주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8AC8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전선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8AC8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예산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8AC8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8266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442720173009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300m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xxx</a:t>
                          </a:r>
                          <a:r>
                            <a:rPr lang="ko-KR" altLang="en-US" sz="1200" dirty="0"/>
                            <a:t>만원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1862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442720173789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10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370m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err="1"/>
                            <a:t>yyy</a:t>
                          </a:r>
                          <a:r>
                            <a:rPr lang="ko-KR" altLang="en-US" sz="1200" dirty="0"/>
                            <a:t>만원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1494670"/>
                      </a:ext>
                    </a:extLst>
                  </a:tr>
                  <a:tr h="370840">
                    <a:tc gridSpan="4"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600" b="1" i="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405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4427</a:t>
                          </a:r>
                          <a:r>
                            <a:rPr lang="ko-KR" altLang="en-US" sz="1200" kern="1200" dirty="0" err="1"/>
                            <a:t>〇〇〇〇</a:t>
                          </a:r>
                          <a:endParaRPr lang="ko-KR" altLang="en-US" sz="1200" kern="1200" dirty="0">
                            <a:solidFill>
                              <a:schemeClr val="dk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xx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err="1"/>
                            <a:t>yyym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err="1"/>
                            <a:t>zzz</a:t>
                          </a:r>
                          <a:r>
                            <a:rPr lang="ko-KR" altLang="en-US" sz="1200" dirty="0"/>
                            <a:t>만원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25295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772300"/>
                  </p:ext>
                </p:extLst>
              </p:nvPr>
            </p:nvGraphicFramePr>
            <p:xfrm>
              <a:off x="1296458" y="2573598"/>
              <a:ext cx="5039784" cy="19405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59946">
                      <a:extLst>
                        <a:ext uri="{9D8B030D-6E8A-4147-A177-3AD203B41FA5}">
                          <a16:colId xmlns:a16="http://schemas.microsoft.com/office/drawing/2014/main" val="1387459900"/>
                        </a:ext>
                      </a:extLst>
                    </a:gridCol>
                    <a:gridCol w="1259946">
                      <a:extLst>
                        <a:ext uri="{9D8B030D-6E8A-4147-A177-3AD203B41FA5}">
                          <a16:colId xmlns:a16="http://schemas.microsoft.com/office/drawing/2014/main" val="1185647504"/>
                        </a:ext>
                      </a:extLst>
                    </a:gridCol>
                    <a:gridCol w="1259946">
                      <a:extLst>
                        <a:ext uri="{9D8B030D-6E8A-4147-A177-3AD203B41FA5}">
                          <a16:colId xmlns:a16="http://schemas.microsoft.com/office/drawing/2014/main" val="1559123470"/>
                        </a:ext>
                      </a:extLst>
                    </a:gridCol>
                    <a:gridCol w="1259946">
                      <a:extLst>
                        <a:ext uri="{9D8B030D-6E8A-4147-A177-3AD203B41FA5}">
                          <a16:colId xmlns:a16="http://schemas.microsoft.com/office/drawing/2014/main" val="1102015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/>
                            <a:t>공사번호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8AC8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전주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8AC8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전선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8AC8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예산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8AC8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8266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442720173009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300m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xxx</a:t>
                          </a:r>
                          <a:r>
                            <a:rPr lang="ko-KR" altLang="en-US" sz="1200" dirty="0"/>
                            <a:t>만원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1862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442720173789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10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370m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err="1"/>
                            <a:t>yyy</a:t>
                          </a:r>
                          <a:r>
                            <a:rPr lang="ko-KR" altLang="en-US" sz="1200" dirty="0"/>
                            <a:t>만원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1494670"/>
                      </a:ext>
                    </a:extLst>
                  </a:tr>
                  <a:tr h="457200">
                    <a:tc gridSpan="4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1" t="-245333" r="-483" b="-84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405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4427</a:t>
                          </a:r>
                          <a:r>
                            <a:rPr lang="ko-KR" altLang="en-US" sz="1200" kern="1200" dirty="0" err="1"/>
                            <a:t>〇〇〇〇</a:t>
                          </a:r>
                          <a:endParaRPr lang="ko-KR" altLang="en-US" sz="1200" kern="1200" dirty="0">
                            <a:solidFill>
                              <a:schemeClr val="dk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xx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err="1"/>
                            <a:t>yyym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err="1"/>
                            <a:t>zzz</a:t>
                          </a:r>
                          <a:r>
                            <a:rPr lang="ko-KR" altLang="en-US" sz="1200" dirty="0"/>
                            <a:t>만원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25295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5674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40023" y="2176463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경과지 추천을 위한 사전 공급방안 검토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공급방식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8" name="직사각형 17"/>
          <p:cNvSpPr/>
          <p:nvPr/>
        </p:nvSpPr>
        <p:spPr>
          <a:xfrm>
            <a:off x="1583593" y="1261775"/>
            <a:ext cx="536459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 eaLnBrk="0" fontAlgn="base" latinLnBrk="0" hangingPunct="0">
              <a:spcAft>
                <a:spcPts val="300"/>
              </a:spcAft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배전선로 경과지 및 주변 여건에 적합한 설비를 선정하기 위하여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배전 설계기준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시공기준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신규업무처리지침 등의 주요 내용 학습을 통해 배전설계 업무를  일정 수준 자동화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하고자 합니다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08" name="모서리가 둥근 직사각형 1">
            <a:extLst>
              <a:ext uri="{FF2B5EF4-FFF2-40B4-BE49-F238E27FC236}">
                <a16:creationId xmlns:a16="http://schemas.microsoft.com/office/drawing/2014/main" id="{B2F1F1BA-3107-8752-E2CE-11DE2727399C}"/>
              </a:ext>
            </a:extLst>
          </p:cNvPr>
          <p:cNvSpPr/>
          <p:nvPr/>
        </p:nvSpPr>
        <p:spPr>
          <a:xfrm>
            <a:off x="719497" y="2825626"/>
            <a:ext cx="1296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고압 고객</a:t>
            </a:r>
          </a:p>
        </p:txBody>
      </p:sp>
      <p:sp>
        <p:nvSpPr>
          <p:cNvPr id="109" name="모서리가 둥근 직사각형 1">
            <a:extLst>
              <a:ext uri="{FF2B5EF4-FFF2-40B4-BE49-F238E27FC236}">
                <a16:creationId xmlns:a16="http://schemas.microsoft.com/office/drawing/2014/main" id="{75A90DB9-C993-0F8B-8818-7908FACE0495}"/>
              </a:ext>
            </a:extLst>
          </p:cNvPr>
          <p:cNvSpPr/>
          <p:nvPr/>
        </p:nvSpPr>
        <p:spPr>
          <a:xfrm>
            <a:off x="719497" y="3725774"/>
            <a:ext cx="1296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 공급</a:t>
            </a:r>
          </a:p>
        </p:txBody>
      </p:sp>
      <p:sp>
        <p:nvSpPr>
          <p:cNvPr id="110" name="모서리가 둥근 직사각형 1">
            <a:extLst>
              <a:ext uri="{FF2B5EF4-FFF2-40B4-BE49-F238E27FC236}">
                <a16:creationId xmlns:a16="http://schemas.microsoft.com/office/drawing/2014/main" id="{ADE5912C-6E89-57A5-7C1B-59F5BE2F867F}"/>
              </a:ext>
            </a:extLst>
          </p:cNvPr>
          <p:cNvSpPr/>
          <p:nvPr/>
        </p:nvSpPr>
        <p:spPr>
          <a:xfrm>
            <a:off x="719497" y="4625826"/>
            <a:ext cx="1296000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고압선로 연장</a:t>
            </a:r>
          </a:p>
        </p:txBody>
      </p:sp>
      <p:sp>
        <p:nvSpPr>
          <p:cNvPr id="111" name="모서리가 둥근 직사각형 1">
            <a:extLst>
              <a:ext uri="{FF2B5EF4-FFF2-40B4-BE49-F238E27FC236}">
                <a16:creationId xmlns:a16="http://schemas.microsoft.com/office/drawing/2014/main" id="{8576F008-9F18-BB2A-C96E-74BE90701A46}"/>
              </a:ext>
            </a:extLst>
          </p:cNvPr>
          <p:cNvSpPr/>
          <p:nvPr/>
        </p:nvSpPr>
        <p:spPr>
          <a:xfrm>
            <a:off x="4355901" y="2825626"/>
            <a:ext cx="1296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저압 고객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76A30276-7C0E-A038-A050-E756F2630719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1367497" y="3257626"/>
            <a:ext cx="0" cy="46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6F28562-15F0-B206-10A0-19CDCD5B3394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>
            <a:off x="1367497" y="4157774"/>
            <a:ext cx="0" cy="46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모서리가 둥근 직사각형 1">
            <a:extLst>
              <a:ext uri="{FF2B5EF4-FFF2-40B4-BE49-F238E27FC236}">
                <a16:creationId xmlns:a16="http://schemas.microsoft.com/office/drawing/2014/main" id="{86FC8235-0129-56B1-79F3-E0C5AE44D03D}"/>
              </a:ext>
            </a:extLst>
          </p:cNvPr>
          <p:cNvSpPr/>
          <p:nvPr/>
        </p:nvSpPr>
        <p:spPr>
          <a:xfrm>
            <a:off x="3095761" y="3725774"/>
            <a:ext cx="1296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저압선로 有</a:t>
            </a:r>
          </a:p>
        </p:txBody>
      </p:sp>
      <p:sp>
        <p:nvSpPr>
          <p:cNvPr id="118" name="모서리가 둥근 직사각형 1">
            <a:extLst>
              <a:ext uri="{FF2B5EF4-FFF2-40B4-BE49-F238E27FC236}">
                <a16:creationId xmlns:a16="http://schemas.microsoft.com/office/drawing/2014/main" id="{0C84DAE1-434D-FB37-229F-1B2A2ACC9DB0}"/>
              </a:ext>
            </a:extLst>
          </p:cNvPr>
          <p:cNvSpPr/>
          <p:nvPr/>
        </p:nvSpPr>
        <p:spPr>
          <a:xfrm>
            <a:off x="5652189" y="3725726"/>
            <a:ext cx="1296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저압선로 無</a:t>
            </a:r>
          </a:p>
        </p:txBody>
      </p:sp>
      <p:sp>
        <p:nvSpPr>
          <p:cNvPr id="119" name="모서리가 둥근 직사각형 1">
            <a:extLst>
              <a:ext uri="{FF2B5EF4-FFF2-40B4-BE49-F238E27FC236}">
                <a16:creationId xmlns:a16="http://schemas.microsoft.com/office/drawing/2014/main" id="{3A922CA4-5336-04E5-E1F9-BDE7905F0DC1}"/>
              </a:ext>
            </a:extLst>
          </p:cNvPr>
          <p:cNvSpPr/>
          <p:nvPr/>
        </p:nvSpPr>
        <p:spPr>
          <a:xfrm>
            <a:off x="5652029" y="4625826"/>
            <a:ext cx="1296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변압기 설치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417C0DAE-386C-CBA8-C492-83D1D211616F}"/>
              </a:ext>
            </a:extLst>
          </p:cNvPr>
          <p:cNvCxnSpPr>
            <a:cxnSpLocks/>
            <a:stCxn id="118" idx="2"/>
            <a:endCxn id="119" idx="0"/>
          </p:cNvCxnSpPr>
          <p:nvPr/>
        </p:nvCxnSpPr>
        <p:spPr>
          <a:xfrm flipH="1">
            <a:off x="6300029" y="4157726"/>
            <a:ext cx="160" cy="46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2EBD775B-C7D6-D1BF-D797-295B33AFFC76}"/>
              </a:ext>
            </a:extLst>
          </p:cNvPr>
          <p:cNvCxnSpPr>
            <a:cxnSpLocks/>
            <a:stCxn id="111" idx="2"/>
            <a:endCxn id="117" idx="0"/>
          </p:cNvCxnSpPr>
          <p:nvPr/>
        </p:nvCxnSpPr>
        <p:spPr>
          <a:xfrm flipH="1">
            <a:off x="3743761" y="3257626"/>
            <a:ext cx="1260140" cy="46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5C2ECE8E-2DAA-C5E0-799A-13D56CA34899}"/>
              </a:ext>
            </a:extLst>
          </p:cNvPr>
          <p:cNvCxnSpPr>
            <a:cxnSpLocks/>
            <a:stCxn id="111" idx="2"/>
            <a:endCxn id="118" idx="0"/>
          </p:cNvCxnSpPr>
          <p:nvPr/>
        </p:nvCxnSpPr>
        <p:spPr>
          <a:xfrm>
            <a:off x="5003901" y="3257626"/>
            <a:ext cx="1296288" cy="46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모서리가 둥근 직사각형 1">
            <a:extLst>
              <a:ext uri="{FF2B5EF4-FFF2-40B4-BE49-F238E27FC236}">
                <a16:creationId xmlns:a16="http://schemas.microsoft.com/office/drawing/2014/main" id="{90F8CA1E-D845-4235-F6CD-5C78BE760D24}"/>
              </a:ext>
            </a:extLst>
          </p:cNvPr>
          <p:cNvSpPr/>
          <p:nvPr/>
        </p:nvSpPr>
        <p:spPr>
          <a:xfrm>
            <a:off x="2375681" y="4625826"/>
            <a:ext cx="1296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 선로</a:t>
            </a:r>
          </a:p>
        </p:txBody>
      </p:sp>
      <p:sp>
        <p:nvSpPr>
          <p:cNvPr id="135" name="모서리가 둥근 직사각형 1">
            <a:extLst>
              <a:ext uri="{FF2B5EF4-FFF2-40B4-BE49-F238E27FC236}">
                <a16:creationId xmlns:a16="http://schemas.microsoft.com/office/drawing/2014/main" id="{8783ED04-C5F3-4663-0451-390ACD4790F2}"/>
              </a:ext>
            </a:extLst>
          </p:cNvPr>
          <p:cNvSpPr/>
          <p:nvPr/>
        </p:nvSpPr>
        <p:spPr>
          <a:xfrm>
            <a:off x="3815841" y="4625826"/>
            <a:ext cx="1296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 선로</a:t>
            </a: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F9F231E-AB4C-59FB-E4F0-9C8A32790960}"/>
              </a:ext>
            </a:extLst>
          </p:cNvPr>
          <p:cNvCxnSpPr>
            <a:cxnSpLocks/>
            <a:stCxn id="117" idx="2"/>
            <a:endCxn id="134" idx="0"/>
          </p:cNvCxnSpPr>
          <p:nvPr/>
        </p:nvCxnSpPr>
        <p:spPr>
          <a:xfrm flipH="1">
            <a:off x="3023681" y="4157774"/>
            <a:ext cx="720080" cy="46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C87FB19-B205-26CA-A2C7-CD556B6D8C79}"/>
              </a:ext>
            </a:extLst>
          </p:cNvPr>
          <p:cNvCxnSpPr>
            <a:cxnSpLocks/>
            <a:stCxn id="117" idx="2"/>
            <a:endCxn id="135" idx="0"/>
          </p:cNvCxnSpPr>
          <p:nvPr/>
        </p:nvCxnSpPr>
        <p:spPr>
          <a:xfrm>
            <a:off x="3743761" y="4157774"/>
            <a:ext cx="720080" cy="46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">
            <a:extLst>
              <a:ext uri="{FF2B5EF4-FFF2-40B4-BE49-F238E27FC236}">
                <a16:creationId xmlns:a16="http://schemas.microsoft.com/office/drawing/2014/main" id="{F41F68BA-4518-2376-7002-BB103F6AB76E}"/>
              </a:ext>
            </a:extLst>
          </p:cNvPr>
          <p:cNvSpPr/>
          <p:nvPr/>
        </p:nvSpPr>
        <p:spPr>
          <a:xfrm>
            <a:off x="3815841" y="5525974"/>
            <a:ext cx="1296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 첨가</a:t>
            </a:r>
          </a:p>
        </p:txBody>
      </p:sp>
      <p:sp>
        <p:nvSpPr>
          <p:cNvPr id="143" name="모서리가 둥근 직사각형 1">
            <a:extLst>
              <a:ext uri="{FF2B5EF4-FFF2-40B4-BE49-F238E27FC236}">
                <a16:creationId xmlns:a16="http://schemas.microsoft.com/office/drawing/2014/main" id="{C32AD807-BABC-D997-8708-03D8FB5552A0}"/>
              </a:ext>
            </a:extLst>
          </p:cNvPr>
          <p:cNvSpPr/>
          <p:nvPr/>
        </p:nvSpPr>
        <p:spPr>
          <a:xfrm>
            <a:off x="3815697" y="8154266"/>
            <a:ext cx="1296000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저압선로 연장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F4E6E7A-EA92-0BB9-4E83-5B8F8FF34790}"/>
              </a:ext>
            </a:extLst>
          </p:cNvPr>
          <p:cNvCxnSpPr>
            <a:cxnSpLocks/>
            <a:stCxn id="135" idx="2"/>
            <a:endCxn id="142" idx="0"/>
          </p:cNvCxnSpPr>
          <p:nvPr/>
        </p:nvCxnSpPr>
        <p:spPr>
          <a:xfrm>
            <a:off x="4463841" y="5057826"/>
            <a:ext cx="0" cy="46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467DDE0-62E3-8A80-D5B0-9A204E94E12E}"/>
              </a:ext>
            </a:extLst>
          </p:cNvPr>
          <p:cNvCxnSpPr>
            <a:cxnSpLocks/>
            <a:stCxn id="142" idx="2"/>
            <a:endCxn id="164" idx="0"/>
          </p:cNvCxnSpPr>
          <p:nvPr/>
        </p:nvCxnSpPr>
        <p:spPr>
          <a:xfrm flipH="1">
            <a:off x="4463785" y="5957974"/>
            <a:ext cx="56" cy="360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1510F4A5-51D5-894F-DAD1-3CF0254638A9}"/>
              </a:ext>
            </a:extLst>
          </p:cNvPr>
          <p:cNvCxnSpPr>
            <a:cxnSpLocks/>
            <a:stCxn id="134" idx="2"/>
            <a:endCxn id="164" idx="2"/>
          </p:cNvCxnSpPr>
          <p:nvPr/>
        </p:nvCxnSpPr>
        <p:spPr>
          <a:xfrm rot="16200000" flipH="1">
            <a:off x="2969623" y="5111884"/>
            <a:ext cx="1404220" cy="1296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70978C3B-CEBB-8C60-9696-6C27D7707C60}"/>
              </a:ext>
            </a:extLst>
          </p:cNvPr>
          <p:cNvCxnSpPr>
            <a:cxnSpLocks/>
            <a:stCxn id="119" idx="2"/>
            <a:endCxn id="143" idx="3"/>
          </p:cNvCxnSpPr>
          <p:nvPr/>
        </p:nvCxnSpPr>
        <p:spPr>
          <a:xfrm rot="5400000">
            <a:off x="4049643" y="6119880"/>
            <a:ext cx="3312440" cy="11883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판단 158">
            <a:extLst>
              <a:ext uri="{FF2B5EF4-FFF2-40B4-BE49-F238E27FC236}">
                <a16:creationId xmlns:a16="http://schemas.microsoft.com/office/drawing/2014/main" id="{BF85A13C-B9A1-987F-5801-AC837D0793AE}"/>
              </a:ext>
            </a:extLst>
          </p:cNvPr>
          <p:cNvSpPr/>
          <p:nvPr/>
        </p:nvSpPr>
        <p:spPr>
          <a:xfrm>
            <a:off x="3599673" y="6966166"/>
            <a:ext cx="1728000" cy="720000"/>
          </a:xfrm>
          <a:prstGeom prst="flowChartDecis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2"/>
                </a:solidFill>
                <a:latin typeface="나눔고딕" pitchFamily="2" charset="-127"/>
                <a:ea typeface="나눔고딕" pitchFamily="2" charset="-127"/>
              </a:rPr>
              <a:t>경간제한</a:t>
            </a:r>
            <a:r>
              <a:rPr lang="ko-KR" altLang="en-US" sz="1400" b="1" dirty="0">
                <a:solidFill>
                  <a:schemeClr val="tx2"/>
                </a:solidFill>
                <a:latin typeface="나눔고딕" pitchFamily="2" charset="-127"/>
                <a:ea typeface="나눔고딕" pitchFamily="2" charset="-127"/>
              </a:rPr>
              <a:t> 이내</a:t>
            </a: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8FD5F451-1DC2-5CA8-D937-93F143B70C09}"/>
              </a:ext>
            </a:extLst>
          </p:cNvPr>
          <p:cNvGrpSpPr/>
          <p:nvPr/>
        </p:nvGrpSpPr>
        <p:grpSpPr>
          <a:xfrm>
            <a:off x="4319785" y="6318046"/>
            <a:ext cx="288000" cy="288000"/>
            <a:chOff x="683493" y="6534038"/>
            <a:chExt cx="288000" cy="288000"/>
          </a:xfrm>
        </p:grpSpPr>
        <p:sp>
          <p:nvSpPr>
            <p:cNvPr id="163" name="더하기 기호 162">
              <a:extLst>
                <a:ext uri="{FF2B5EF4-FFF2-40B4-BE49-F238E27FC236}">
                  <a16:creationId xmlns:a16="http://schemas.microsoft.com/office/drawing/2014/main" id="{07BCAD73-04FC-0341-16F4-B00BD3C14C78}"/>
                </a:ext>
              </a:extLst>
            </p:cNvPr>
            <p:cNvSpPr/>
            <p:nvPr/>
          </p:nvSpPr>
          <p:spPr>
            <a:xfrm>
              <a:off x="719521" y="6570066"/>
              <a:ext cx="216000" cy="216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CD3FBAC7-11FB-12DC-8228-7815B5A47746}"/>
                </a:ext>
              </a:extLst>
            </p:cNvPr>
            <p:cNvSpPr/>
            <p:nvPr/>
          </p:nvSpPr>
          <p:spPr>
            <a:xfrm>
              <a:off x="683493" y="6534038"/>
              <a:ext cx="288000" cy="288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3B7DF22-97E8-F147-E471-FA8098D43FC4}"/>
              </a:ext>
            </a:extLst>
          </p:cNvPr>
          <p:cNvCxnSpPr>
            <a:cxnSpLocks/>
            <a:stCxn id="164" idx="4"/>
            <a:endCxn id="159" idx="0"/>
          </p:cNvCxnSpPr>
          <p:nvPr/>
        </p:nvCxnSpPr>
        <p:spPr>
          <a:xfrm flipH="1">
            <a:off x="4463673" y="6606046"/>
            <a:ext cx="112" cy="36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4C7B5F57-11FB-35FB-C5B8-635EC71B8D59}"/>
              </a:ext>
            </a:extLst>
          </p:cNvPr>
          <p:cNvCxnSpPr>
            <a:cxnSpLocks/>
            <a:stCxn id="159" idx="2"/>
            <a:endCxn id="143" idx="0"/>
          </p:cNvCxnSpPr>
          <p:nvPr/>
        </p:nvCxnSpPr>
        <p:spPr>
          <a:xfrm>
            <a:off x="4463673" y="7686166"/>
            <a:ext cx="24" cy="46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DB8A94AD-C114-9BAA-DCD1-0B6313DE4B82}"/>
              </a:ext>
            </a:extLst>
          </p:cNvPr>
          <p:cNvSpPr txBox="1"/>
          <p:nvPr/>
        </p:nvSpPr>
        <p:spPr>
          <a:xfrm>
            <a:off x="4067869" y="7756509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rPr>
              <a:t>예</a:t>
            </a:r>
            <a:endParaRPr lang="ko-KR" altLang="en-US" dirty="0">
              <a:solidFill>
                <a:schemeClr val="tx2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21EF4357-00A1-188A-9F8D-1311D31771C3}"/>
              </a:ext>
            </a:extLst>
          </p:cNvPr>
          <p:cNvCxnSpPr>
            <a:cxnSpLocks/>
            <a:stCxn id="159" idx="3"/>
            <a:endCxn id="119" idx="1"/>
          </p:cNvCxnSpPr>
          <p:nvPr/>
        </p:nvCxnSpPr>
        <p:spPr>
          <a:xfrm flipV="1">
            <a:off x="5327673" y="4841826"/>
            <a:ext cx="324356" cy="24843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452A6C4-B4E9-EA4D-B3DA-EF0D98866E2E}"/>
              </a:ext>
            </a:extLst>
          </p:cNvPr>
          <p:cNvSpPr/>
          <p:nvPr/>
        </p:nvSpPr>
        <p:spPr>
          <a:xfrm>
            <a:off x="539477" y="8946790"/>
            <a:ext cx="6553200" cy="615553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고압 고객은 반드시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상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특고압선로로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공급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저압 고객을 기설 저압선로에서 연장하여 공급할 경우 변압기로부터 전기 사용장소까지 저압선로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경간수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제한을 초과한다면 별도로 변압기를 추가 설치하고 저압선로를 신설해야 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240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9" name="그룹 23">
            <a:extLst>
              <a:ext uri="{FF2B5EF4-FFF2-40B4-BE49-F238E27FC236}">
                <a16:creationId xmlns:a16="http://schemas.microsoft.com/office/drawing/2014/main" id="{63E85A5D-996B-1D13-3103-821E32F02ABF}"/>
              </a:ext>
            </a:extLst>
          </p:cNvPr>
          <p:cNvGrpSpPr/>
          <p:nvPr/>
        </p:nvGrpSpPr>
        <p:grpSpPr>
          <a:xfrm>
            <a:off x="540023" y="1313458"/>
            <a:ext cx="6553200" cy="289185"/>
            <a:chOff x="671526" y="2795588"/>
            <a:chExt cx="6270625" cy="215900"/>
          </a:xfrm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F92160BB-C06C-EBB3-9721-50D64E3F08C0}"/>
                </a:ext>
              </a:extLst>
            </p:cNvPr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1)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전주 설치위치 선정</a:t>
              </a:r>
            </a:p>
          </p:txBody>
        </p:sp>
        <p:pic>
          <p:nvPicPr>
            <p:cNvPr id="14" name="Picture 2" descr="C:\Users\wslee\Desktop\Untitled-2.png">
              <a:extLst>
                <a:ext uri="{FF2B5EF4-FFF2-40B4-BE49-F238E27FC236}">
                  <a16:creationId xmlns:a16="http://schemas.microsoft.com/office/drawing/2014/main" id="{3CFB677F-5867-8AF3-E168-CABB755AD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5C0EAF-D64D-FE5A-4F28-6204127E6B5A}"/>
              </a:ext>
            </a:extLst>
          </p:cNvPr>
          <p:cNvSpPr/>
          <p:nvPr/>
        </p:nvSpPr>
        <p:spPr>
          <a:xfrm>
            <a:off x="540023" y="1702554"/>
            <a:ext cx="6553200" cy="2744341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·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후 전주의 위치와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가선을 고려하여야 하며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가급적 표준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경간이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되도록 선정</a:t>
            </a:r>
          </a:p>
          <a:p>
            <a:pPr marL="174625" indent="-174625" eaLnBrk="0" fontAlgn="base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선로의 분기 및 전환이 용이한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fontAlgn="base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지선의 설치가 용이한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fontAlgn="base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피해야 할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도로의 교차점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도로를 횡단할 때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다른 물체로부터 충격을 받기 쉬운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가옥의 출입에 불편을 주는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교통에 지장을 주는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가스관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상하수도 등 지하 매설물에 지장을 주는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지반이 약한 장소와 사태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붕괴가 우려되는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기타 미관을 손상시키는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7" name="그룹 29">
            <a:extLst>
              <a:ext uri="{FF2B5EF4-FFF2-40B4-BE49-F238E27FC236}">
                <a16:creationId xmlns:a16="http://schemas.microsoft.com/office/drawing/2014/main" id="{07791378-D49C-4A0A-E1D7-9CD8AA3AA84E}"/>
              </a:ext>
            </a:extLst>
          </p:cNvPr>
          <p:cNvGrpSpPr/>
          <p:nvPr/>
        </p:nvGrpSpPr>
        <p:grpSpPr>
          <a:xfrm>
            <a:off x="539750" y="4841850"/>
            <a:ext cx="1422472" cy="184666"/>
            <a:chOff x="876033" y="3318956"/>
            <a:chExt cx="1422472" cy="1846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E681DD-E8E9-CC10-0CC5-B90B66008D66}"/>
                </a:ext>
              </a:extLst>
            </p:cNvPr>
            <p:cNvSpPr/>
            <p:nvPr/>
          </p:nvSpPr>
          <p:spPr>
            <a:xfrm>
              <a:off x="1042712" y="3318956"/>
              <a:ext cx="1255793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전주 최대 허용 경간</a:t>
              </a:r>
            </a:p>
          </p:txBody>
        </p:sp>
        <p:grpSp>
          <p:nvGrpSpPr>
            <p:cNvPr id="21" name="그룹 226">
              <a:extLst>
                <a:ext uri="{FF2B5EF4-FFF2-40B4-BE49-F238E27FC236}">
                  <a16:creationId xmlns:a16="http://schemas.microsoft.com/office/drawing/2014/main" id="{9AF0CF45-1D91-26F4-A7B4-80592BD27F2B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20DA201-30DA-6CC8-D8D5-C0241830CEDB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DF29E51F-D923-E749-9669-86F1EB16DA03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aphicFrame>
        <p:nvGraphicFramePr>
          <p:cNvPr id="26" name="표 15">
            <a:extLst>
              <a:ext uri="{FF2B5EF4-FFF2-40B4-BE49-F238E27FC236}">
                <a16:creationId xmlns:a16="http://schemas.microsoft.com/office/drawing/2014/main" id="{6D6D89E4-5939-0D48-FF4E-23DCC5C7F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942175"/>
              </p:ext>
            </p:extLst>
          </p:nvPr>
        </p:nvGraphicFramePr>
        <p:xfrm>
          <a:off x="1259945" y="5259598"/>
          <a:ext cx="5039784" cy="9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892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2519892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2" charset="-127"/>
                          <a:ea typeface="나눔고딕" pitchFamily="2" charset="-127"/>
                        </a:rPr>
                        <a:t>지역 구분</a:t>
                      </a:r>
                    </a:p>
                  </a:txBody>
                  <a:tcPr anchor="ctr">
                    <a:solidFill>
                      <a:srgbClr val="BADD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2" charset="-127"/>
                          <a:ea typeface="나눔고딕" pitchFamily="2" charset="-127"/>
                        </a:rPr>
                        <a:t>경간</a:t>
                      </a:r>
                      <a:r>
                        <a:rPr lang="en-US" altLang="ko-KR" sz="1400" dirty="0">
                          <a:latin typeface="나눔고딕" pitchFamily="2" charset="-127"/>
                          <a:ea typeface="나눔고딕" pitchFamily="2" charset="-127"/>
                        </a:rPr>
                        <a:t>(m)</a:t>
                      </a:r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rgbClr val="BAD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2" charset="-127"/>
                          <a:ea typeface="나눔고딕" pitchFamily="2" charset="-127"/>
                        </a:rPr>
                        <a:t>상가</a:t>
                      </a:r>
                      <a:r>
                        <a:rPr lang="en-US" altLang="ko-KR" sz="140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dirty="0">
                          <a:latin typeface="나눔고딕" pitchFamily="2" charset="-127"/>
                          <a:ea typeface="나눔고딕" pitchFamily="2" charset="-127"/>
                        </a:rPr>
                        <a:t>및 번화가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2" charset="-127"/>
                          <a:ea typeface="나눔고딕" pitchFamily="2" charset="-127"/>
                        </a:rPr>
                        <a:t>30</a:t>
                      </a:r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6334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2" charset="-127"/>
                          <a:ea typeface="나눔고딕" pitchFamily="2" charset="-127"/>
                        </a:rPr>
                        <a:t>밀집 주택가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5009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737BB4-3B2B-B3E0-FD2E-CD04D3EC4069}"/>
              </a:ext>
            </a:extLst>
          </p:cNvPr>
          <p:cNvGrpSpPr/>
          <p:nvPr/>
        </p:nvGrpSpPr>
        <p:grpSpPr>
          <a:xfrm>
            <a:off x="539477" y="6678054"/>
            <a:ext cx="2486866" cy="184666"/>
            <a:chOff x="876033" y="3318956"/>
            <a:chExt cx="2486866" cy="18466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34A3A0-AB46-06F9-0AE3-8A5122C150B5}"/>
                </a:ext>
              </a:extLst>
            </p:cNvPr>
            <p:cNvSpPr/>
            <p:nvPr/>
          </p:nvSpPr>
          <p:spPr>
            <a:xfrm>
              <a:off x="1042712" y="3318956"/>
              <a:ext cx="2320187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전주 위치 선정 예시 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도심지 교차로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41" name="그룹 226">
              <a:extLst>
                <a:ext uri="{FF2B5EF4-FFF2-40B4-BE49-F238E27FC236}">
                  <a16:creationId xmlns:a16="http://schemas.microsoft.com/office/drawing/2014/main" id="{9FE8E981-BE74-CAB8-B77E-57B0753BC594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0A9398C-557B-E8B4-D54A-E014D9CDD39E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5B89E753-D6A8-DA14-A4A2-00B2A6A8AED9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1BA0A8-D6F1-70F0-B6A4-FC7A35C59F08}"/>
              </a:ext>
            </a:extLst>
          </p:cNvPr>
          <p:cNvGrpSpPr/>
          <p:nvPr/>
        </p:nvGrpSpPr>
        <p:grpSpPr>
          <a:xfrm>
            <a:off x="1187549" y="7578154"/>
            <a:ext cx="720080" cy="720080"/>
            <a:chOff x="1043533" y="7866186"/>
            <a:chExt cx="720080" cy="72008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39BA812-9B38-B428-81B7-36C4EF3B6535}"/>
                </a:ext>
              </a:extLst>
            </p:cNvPr>
            <p:cNvCxnSpPr/>
            <p:nvPr/>
          </p:nvCxnSpPr>
          <p:spPr>
            <a:xfrm>
              <a:off x="1763613" y="7866186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EA526D4-059F-A8EB-C503-A2C246F1AA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403573" y="8226226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1BAB8C6-D354-EFE1-0C6F-149C96F84788}"/>
              </a:ext>
            </a:extLst>
          </p:cNvPr>
          <p:cNvGrpSpPr/>
          <p:nvPr/>
        </p:nvGrpSpPr>
        <p:grpSpPr>
          <a:xfrm flipV="1">
            <a:off x="1187549" y="8838294"/>
            <a:ext cx="720080" cy="720080"/>
            <a:chOff x="1043533" y="7866186"/>
            <a:chExt cx="720080" cy="72008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86735BB-A3BC-8581-4C44-CCE49B1BD1F5}"/>
                </a:ext>
              </a:extLst>
            </p:cNvPr>
            <p:cNvCxnSpPr/>
            <p:nvPr/>
          </p:nvCxnSpPr>
          <p:spPr>
            <a:xfrm>
              <a:off x="1763613" y="7866186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2E851EB-6389-BA74-D8B5-86BAB66047B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403573" y="8226226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28D6A0D-DF9C-6623-DA53-A2FA3F8B244A}"/>
              </a:ext>
            </a:extLst>
          </p:cNvPr>
          <p:cNvGrpSpPr/>
          <p:nvPr/>
        </p:nvGrpSpPr>
        <p:grpSpPr>
          <a:xfrm flipH="1">
            <a:off x="2519697" y="7578154"/>
            <a:ext cx="720080" cy="720080"/>
            <a:chOff x="1043533" y="7866186"/>
            <a:chExt cx="720080" cy="72008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3193A51-F742-B544-656D-7694969C9652}"/>
                </a:ext>
              </a:extLst>
            </p:cNvPr>
            <p:cNvCxnSpPr/>
            <p:nvPr/>
          </p:nvCxnSpPr>
          <p:spPr>
            <a:xfrm>
              <a:off x="1763613" y="7866186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6F622B79-6205-7C63-57C5-D567B77089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403573" y="8226226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4F621E5-37D3-29BF-8A12-4B52496BC93D}"/>
              </a:ext>
            </a:extLst>
          </p:cNvPr>
          <p:cNvGrpSpPr/>
          <p:nvPr/>
        </p:nvGrpSpPr>
        <p:grpSpPr>
          <a:xfrm flipH="1" flipV="1">
            <a:off x="2519697" y="8838294"/>
            <a:ext cx="720080" cy="720080"/>
            <a:chOff x="1043533" y="7866186"/>
            <a:chExt cx="720080" cy="720080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A7C9C4E-831C-20C3-111C-92480BEF9A08}"/>
                </a:ext>
              </a:extLst>
            </p:cNvPr>
            <p:cNvCxnSpPr/>
            <p:nvPr/>
          </p:nvCxnSpPr>
          <p:spPr>
            <a:xfrm>
              <a:off x="1763613" y="7866186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C2F94F1-5C29-A71F-A2FE-E8896C2AF5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403573" y="8226226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FD67437D-AFEE-6F5A-E859-1F1898FE8382}"/>
              </a:ext>
            </a:extLst>
          </p:cNvPr>
          <p:cNvSpPr/>
          <p:nvPr/>
        </p:nvSpPr>
        <p:spPr>
          <a:xfrm>
            <a:off x="1583593" y="79742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9AAE413-CB56-1768-F5FD-E03070D40EEB}"/>
              </a:ext>
            </a:extLst>
          </p:cNvPr>
          <p:cNvSpPr/>
          <p:nvPr/>
        </p:nvSpPr>
        <p:spPr>
          <a:xfrm>
            <a:off x="1583593" y="8910334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9EBDBA-131F-237E-F312-4E7E233C544C}"/>
              </a:ext>
            </a:extLst>
          </p:cNvPr>
          <p:cNvSpPr/>
          <p:nvPr/>
        </p:nvSpPr>
        <p:spPr>
          <a:xfrm>
            <a:off x="2591737" y="7974198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B7EDAB5-4082-5B9E-0689-B0C141ED2370}"/>
              </a:ext>
            </a:extLst>
          </p:cNvPr>
          <p:cNvSpPr/>
          <p:nvPr/>
        </p:nvSpPr>
        <p:spPr>
          <a:xfrm>
            <a:off x="2591705" y="891030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42BD76C-8EED-E9C0-28E8-D5116FE2889B}"/>
              </a:ext>
            </a:extLst>
          </p:cNvPr>
          <p:cNvGrpSpPr/>
          <p:nvPr/>
        </p:nvGrpSpPr>
        <p:grpSpPr>
          <a:xfrm>
            <a:off x="4355901" y="7578154"/>
            <a:ext cx="720080" cy="720080"/>
            <a:chOff x="4463913" y="7866186"/>
            <a:chExt cx="720080" cy="72008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0243C8F-8871-1BC2-A4D7-B1DD9E44BA24}"/>
                </a:ext>
              </a:extLst>
            </p:cNvPr>
            <p:cNvCxnSpPr/>
            <p:nvPr/>
          </p:nvCxnSpPr>
          <p:spPr>
            <a:xfrm>
              <a:off x="5183993" y="7866186"/>
              <a:ext cx="0" cy="43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422B42D-330E-40C8-BEF2-1E87883840B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79913" y="8370266"/>
              <a:ext cx="0" cy="43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FADAE71-3AFB-0E55-C9C3-17A9994CB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5913" y="8298186"/>
              <a:ext cx="288080" cy="288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C1FA144-3045-141E-D931-DA2993DF91A3}"/>
              </a:ext>
            </a:extLst>
          </p:cNvPr>
          <p:cNvGrpSpPr/>
          <p:nvPr/>
        </p:nvGrpSpPr>
        <p:grpSpPr>
          <a:xfrm flipH="1">
            <a:off x="5688049" y="7578154"/>
            <a:ext cx="720080" cy="720080"/>
            <a:chOff x="4463913" y="7866186"/>
            <a:chExt cx="720080" cy="720080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69B93167-7A0C-1A90-E506-54F84A600F3D}"/>
                </a:ext>
              </a:extLst>
            </p:cNvPr>
            <p:cNvCxnSpPr/>
            <p:nvPr/>
          </p:nvCxnSpPr>
          <p:spPr>
            <a:xfrm>
              <a:off x="5183993" y="7866186"/>
              <a:ext cx="0" cy="43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018C4B5-F8C1-B6E1-D04A-30532BE438B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79913" y="8370266"/>
              <a:ext cx="0" cy="43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0A49878-9FA5-F639-F977-65E7E3019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5913" y="8298186"/>
              <a:ext cx="288080" cy="288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05B8397-C65A-802B-4925-0D907C7A4AEA}"/>
              </a:ext>
            </a:extLst>
          </p:cNvPr>
          <p:cNvGrpSpPr/>
          <p:nvPr/>
        </p:nvGrpSpPr>
        <p:grpSpPr>
          <a:xfrm flipV="1">
            <a:off x="4355901" y="8838294"/>
            <a:ext cx="720080" cy="720080"/>
            <a:chOff x="4463913" y="7866186"/>
            <a:chExt cx="720080" cy="720080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9F0EC33B-1FA8-40A7-9723-E5F917420B72}"/>
                </a:ext>
              </a:extLst>
            </p:cNvPr>
            <p:cNvCxnSpPr/>
            <p:nvPr/>
          </p:nvCxnSpPr>
          <p:spPr>
            <a:xfrm>
              <a:off x="5183993" y="7866186"/>
              <a:ext cx="0" cy="43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FE67AE9-C67A-2F42-700A-8904AB781F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79913" y="8370266"/>
              <a:ext cx="0" cy="43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262DEEC-5203-C1C7-A973-73FAC86FE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5913" y="8298186"/>
              <a:ext cx="288080" cy="288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299ADBD-52E9-191C-F39A-222EC12D366C}"/>
              </a:ext>
            </a:extLst>
          </p:cNvPr>
          <p:cNvGrpSpPr/>
          <p:nvPr/>
        </p:nvGrpSpPr>
        <p:grpSpPr>
          <a:xfrm flipH="1" flipV="1">
            <a:off x="5688049" y="8838294"/>
            <a:ext cx="720080" cy="720080"/>
            <a:chOff x="4463913" y="7866186"/>
            <a:chExt cx="720080" cy="720080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18B70BB-85DD-DC49-C73D-D9DB4F2E9A3F}"/>
                </a:ext>
              </a:extLst>
            </p:cNvPr>
            <p:cNvCxnSpPr/>
            <p:nvPr/>
          </p:nvCxnSpPr>
          <p:spPr>
            <a:xfrm>
              <a:off x="5183993" y="7866186"/>
              <a:ext cx="0" cy="43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76122236-1CE5-A22D-4FF3-9D7331B1F24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79913" y="8370266"/>
              <a:ext cx="0" cy="43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976281E1-82ED-D105-9FD0-75AE9D258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5913" y="8298186"/>
              <a:ext cx="288080" cy="288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타원 75">
            <a:extLst>
              <a:ext uri="{FF2B5EF4-FFF2-40B4-BE49-F238E27FC236}">
                <a16:creationId xmlns:a16="http://schemas.microsoft.com/office/drawing/2014/main" id="{EA49DA92-CFE1-5891-D6C7-B1308CD0D47F}"/>
              </a:ext>
            </a:extLst>
          </p:cNvPr>
          <p:cNvSpPr/>
          <p:nvPr/>
        </p:nvSpPr>
        <p:spPr>
          <a:xfrm>
            <a:off x="4751977" y="772217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62B985B-E281-FF0A-EB74-DE50AA329460}"/>
              </a:ext>
            </a:extLst>
          </p:cNvPr>
          <p:cNvSpPr/>
          <p:nvPr/>
        </p:nvSpPr>
        <p:spPr>
          <a:xfrm>
            <a:off x="4535921" y="7974198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1823FC05-E1C6-497E-447C-BC2C49B987A9}"/>
              </a:ext>
            </a:extLst>
          </p:cNvPr>
          <p:cNvSpPr/>
          <p:nvPr/>
        </p:nvSpPr>
        <p:spPr>
          <a:xfrm flipH="1" flipV="1">
            <a:off x="5940109" y="88743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71CE0C0-C4B2-ECA0-7E8B-1FE0E1AA26C1}"/>
              </a:ext>
            </a:extLst>
          </p:cNvPr>
          <p:cNvSpPr/>
          <p:nvPr/>
        </p:nvSpPr>
        <p:spPr>
          <a:xfrm flipH="1" flipV="1">
            <a:off x="5724053" y="9126358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C452AE0-AFEB-979B-1975-CB712254D9B8}"/>
              </a:ext>
            </a:extLst>
          </p:cNvPr>
          <p:cNvSpPr/>
          <p:nvPr/>
        </p:nvSpPr>
        <p:spPr>
          <a:xfrm>
            <a:off x="5724085" y="772217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D607BA4-614F-EF7C-F827-72A3B9007DE8}"/>
              </a:ext>
            </a:extLst>
          </p:cNvPr>
          <p:cNvSpPr/>
          <p:nvPr/>
        </p:nvSpPr>
        <p:spPr>
          <a:xfrm>
            <a:off x="5940109" y="7974198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CD6026D-5636-38B3-38B2-268F939BC805}"/>
              </a:ext>
            </a:extLst>
          </p:cNvPr>
          <p:cNvSpPr/>
          <p:nvPr/>
        </p:nvSpPr>
        <p:spPr>
          <a:xfrm>
            <a:off x="4535921" y="88743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B76865E-C72C-7A11-5F63-01B0D50A42C8}"/>
              </a:ext>
            </a:extLst>
          </p:cNvPr>
          <p:cNvSpPr/>
          <p:nvPr/>
        </p:nvSpPr>
        <p:spPr>
          <a:xfrm>
            <a:off x="4751945" y="9126358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F284684-26AB-C2D8-1B4B-0964EE45F2BE}"/>
              </a:ext>
            </a:extLst>
          </p:cNvPr>
          <p:cNvSpPr/>
          <p:nvPr/>
        </p:nvSpPr>
        <p:spPr>
          <a:xfrm>
            <a:off x="539477" y="7002090"/>
            <a:ext cx="65532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향후 선로 신설을 대비하여 교차로 각 모서리에 전주를 설치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2394AEB1-51BE-327E-2001-BBC125004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18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1)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전주 설치위치 선정 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계속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A263D0-3D55-318A-1925-E5D6D0771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84" t="23243" r="35236" b="22075"/>
          <a:stretch/>
        </p:blipFill>
        <p:spPr>
          <a:xfrm>
            <a:off x="1439577" y="2357574"/>
            <a:ext cx="4808458" cy="4356809"/>
          </a:xfrm>
          <a:prstGeom prst="rect">
            <a:avLst/>
          </a:prstGeom>
        </p:spPr>
      </p:pic>
      <p:grpSp>
        <p:nvGrpSpPr>
          <p:cNvPr id="10" name="그룹 29">
            <a:extLst>
              <a:ext uri="{FF2B5EF4-FFF2-40B4-BE49-F238E27FC236}">
                <a16:creationId xmlns:a16="http://schemas.microsoft.com/office/drawing/2014/main" id="{F69BE1DB-512D-6067-EFF7-B3F0CBC1596E}"/>
              </a:ext>
            </a:extLst>
          </p:cNvPr>
          <p:cNvGrpSpPr/>
          <p:nvPr/>
        </p:nvGrpSpPr>
        <p:grpSpPr>
          <a:xfrm>
            <a:off x="539477" y="1704856"/>
            <a:ext cx="2203455" cy="184666"/>
            <a:chOff x="876033" y="3318956"/>
            <a:chExt cx="2203455" cy="18466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8F15A7-9003-C150-E82E-C6AF640A39E0}"/>
                </a:ext>
              </a:extLst>
            </p:cNvPr>
            <p:cNvSpPr/>
            <p:nvPr/>
          </p:nvSpPr>
          <p:spPr>
            <a:xfrm>
              <a:off x="1042712" y="3318956"/>
              <a:ext cx="2036776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전주 위치 선정 예시 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지적 경계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12" name="그룹 226">
              <a:extLst>
                <a:ext uri="{FF2B5EF4-FFF2-40B4-BE49-F238E27FC236}">
                  <a16:creationId xmlns:a16="http://schemas.microsoft.com/office/drawing/2014/main" id="{B9331291-EB6F-339F-B522-58E2335FAF4C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EF85985-0970-16BB-B7EA-235B0D2D1345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CF9098DA-C8E9-5AB2-0550-E00B859DB9F3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89435C68-12CF-8459-0719-C155A4F08968}"/>
              </a:ext>
            </a:extLst>
          </p:cNvPr>
          <p:cNvSpPr/>
          <p:nvPr/>
        </p:nvSpPr>
        <p:spPr>
          <a:xfrm>
            <a:off x="2555701" y="2933638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2D65902-5B9F-52FE-FD38-722FB8650C0F}"/>
              </a:ext>
            </a:extLst>
          </p:cNvPr>
          <p:cNvSpPr/>
          <p:nvPr/>
        </p:nvSpPr>
        <p:spPr>
          <a:xfrm>
            <a:off x="2483693" y="4013790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6F720B4-53CF-19AE-3B46-69E80157BADE}"/>
              </a:ext>
            </a:extLst>
          </p:cNvPr>
          <p:cNvSpPr/>
          <p:nvPr/>
        </p:nvSpPr>
        <p:spPr>
          <a:xfrm>
            <a:off x="2375681" y="5129914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B9A7CC-51EC-8E15-097B-E3FAAB2AC405}"/>
              </a:ext>
            </a:extLst>
          </p:cNvPr>
          <p:cNvSpPr/>
          <p:nvPr/>
        </p:nvSpPr>
        <p:spPr>
          <a:xfrm>
            <a:off x="4463913" y="2429582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0D4F837-7375-EF80-A852-4749059AAEED}"/>
              </a:ext>
            </a:extLst>
          </p:cNvPr>
          <p:cNvSpPr/>
          <p:nvPr/>
        </p:nvSpPr>
        <p:spPr>
          <a:xfrm>
            <a:off x="4679937" y="3617746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7529E3C-235C-E983-911E-7F51EFA20012}"/>
              </a:ext>
            </a:extLst>
          </p:cNvPr>
          <p:cNvSpPr/>
          <p:nvPr/>
        </p:nvSpPr>
        <p:spPr>
          <a:xfrm>
            <a:off x="4859957" y="4697834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D8027D7-6EC1-C9E0-755B-15939F2BABC5}"/>
              </a:ext>
            </a:extLst>
          </p:cNvPr>
          <p:cNvSpPr/>
          <p:nvPr/>
        </p:nvSpPr>
        <p:spPr>
          <a:xfrm>
            <a:off x="5039977" y="5741982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5DCA2A-AF6D-78C3-0926-19CB75E24A51}"/>
              </a:ext>
            </a:extLst>
          </p:cNvPr>
          <p:cNvSpPr/>
          <p:nvPr/>
        </p:nvSpPr>
        <p:spPr>
          <a:xfrm>
            <a:off x="539477" y="1998018"/>
            <a:ext cx="65532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허용 최대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경간을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초과하지 않는 범위의 경계에 전주 위치를 선정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AAA854-2CC2-DE12-8FB1-CB02CE6673D0}"/>
              </a:ext>
            </a:extLst>
          </p:cNvPr>
          <p:cNvSpPr txBox="1"/>
          <p:nvPr/>
        </p:nvSpPr>
        <p:spPr>
          <a:xfrm>
            <a:off x="2987749" y="4842175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건물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16289-2FC4-C1E9-318C-A8C27FE0CF6C}"/>
              </a:ext>
            </a:extLst>
          </p:cNvPr>
          <p:cNvSpPr txBox="1"/>
          <p:nvPr/>
        </p:nvSpPr>
        <p:spPr>
          <a:xfrm>
            <a:off x="2699717" y="635434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도로</a:t>
            </a:r>
          </a:p>
        </p:txBody>
      </p:sp>
      <p:grpSp>
        <p:nvGrpSpPr>
          <p:cNvPr id="35" name="그룹 29">
            <a:extLst>
              <a:ext uri="{FF2B5EF4-FFF2-40B4-BE49-F238E27FC236}">
                <a16:creationId xmlns:a16="http://schemas.microsoft.com/office/drawing/2014/main" id="{CD89D743-F9AE-2499-C5D3-E2622BFC90AA}"/>
              </a:ext>
            </a:extLst>
          </p:cNvPr>
          <p:cNvGrpSpPr/>
          <p:nvPr/>
        </p:nvGrpSpPr>
        <p:grpSpPr>
          <a:xfrm>
            <a:off x="539477" y="7033448"/>
            <a:ext cx="2669287" cy="184666"/>
            <a:chOff x="876033" y="3318956"/>
            <a:chExt cx="2669287" cy="18466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C504159-BE56-B792-1931-0F66CECC7713}"/>
                </a:ext>
              </a:extLst>
            </p:cNvPr>
            <p:cNvSpPr/>
            <p:nvPr/>
          </p:nvSpPr>
          <p:spPr>
            <a:xfrm>
              <a:off x="1042712" y="3318956"/>
              <a:ext cx="2502608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전주 위치 선정 예시 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내리막 곡선 도로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71" name="그룹 226">
              <a:extLst>
                <a:ext uri="{FF2B5EF4-FFF2-40B4-BE49-F238E27FC236}">
                  <a16:creationId xmlns:a16="http://schemas.microsoft.com/office/drawing/2014/main" id="{68B837A1-1523-7346-82FD-311739910BBD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38B7219C-9CF5-7DB0-016F-3C3FE63ADCDB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73" name="이등변 삼각형 72">
                <a:extLst>
                  <a:ext uri="{FF2B5EF4-FFF2-40B4-BE49-F238E27FC236}">
                    <a16:creationId xmlns:a16="http://schemas.microsoft.com/office/drawing/2014/main" id="{D2A1400F-C4FF-97A8-6D7B-60E9ECEC0826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74" name="원호 73">
            <a:extLst>
              <a:ext uri="{FF2B5EF4-FFF2-40B4-BE49-F238E27FC236}">
                <a16:creationId xmlns:a16="http://schemas.microsoft.com/office/drawing/2014/main" id="{0BF99563-AD28-1438-9E6B-98F99F62DFEF}"/>
              </a:ext>
            </a:extLst>
          </p:cNvPr>
          <p:cNvSpPr/>
          <p:nvPr/>
        </p:nvSpPr>
        <p:spPr>
          <a:xfrm>
            <a:off x="2916461" y="8370962"/>
            <a:ext cx="2880000" cy="288000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원호 74">
            <a:extLst>
              <a:ext uri="{FF2B5EF4-FFF2-40B4-BE49-F238E27FC236}">
                <a16:creationId xmlns:a16="http://schemas.microsoft.com/office/drawing/2014/main" id="{A8937312-A292-5E39-9C9E-87C19DA13328}"/>
              </a:ext>
            </a:extLst>
          </p:cNvPr>
          <p:cNvSpPr/>
          <p:nvPr/>
        </p:nvSpPr>
        <p:spPr>
          <a:xfrm>
            <a:off x="2916141" y="7794578"/>
            <a:ext cx="3600000" cy="360000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361A9B2-D531-4383-B72B-F2A35C46EC75}"/>
              </a:ext>
            </a:extLst>
          </p:cNvPr>
          <p:cNvSpPr txBox="1"/>
          <p:nvPr/>
        </p:nvSpPr>
        <p:spPr>
          <a:xfrm>
            <a:off x="3173480" y="7866586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C11B4B-0DAA-A181-4CB8-201A0D58D893}"/>
              </a:ext>
            </a:extLst>
          </p:cNvPr>
          <p:cNvSpPr txBox="1"/>
          <p:nvPr/>
        </p:nvSpPr>
        <p:spPr>
          <a:xfrm>
            <a:off x="3209484" y="9740459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아래</a:t>
            </a:r>
          </a:p>
        </p:txBody>
      </p:sp>
      <p:sp>
        <p:nvSpPr>
          <p:cNvPr id="80" name="원호 79">
            <a:extLst>
              <a:ext uri="{FF2B5EF4-FFF2-40B4-BE49-F238E27FC236}">
                <a16:creationId xmlns:a16="http://schemas.microsoft.com/office/drawing/2014/main" id="{A344B782-A7DD-BBAD-BBB3-ADD50EE23B86}"/>
              </a:ext>
            </a:extLst>
          </p:cNvPr>
          <p:cNvSpPr/>
          <p:nvPr/>
        </p:nvSpPr>
        <p:spPr>
          <a:xfrm>
            <a:off x="1511905" y="8370962"/>
            <a:ext cx="2880000" cy="2880000"/>
          </a:xfrm>
          <a:prstGeom prst="arc">
            <a:avLst>
              <a:gd name="adj1" fmla="val 10873876"/>
              <a:gd name="adj2" fmla="val 1626641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원호 80">
            <a:extLst>
              <a:ext uri="{FF2B5EF4-FFF2-40B4-BE49-F238E27FC236}">
                <a16:creationId xmlns:a16="http://schemas.microsoft.com/office/drawing/2014/main" id="{26909E37-8066-BABD-ADAA-3B466762B324}"/>
              </a:ext>
            </a:extLst>
          </p:cNvPr>
          <p:cNvSpPr/>
          <p:nvPr/>
        </p:nvSpPr>
        <p:spPr>
          <a:xfrm>
            <a:off x="791905" y="7794578"/>
            <a:ext cx="3600000" cy="3600000"/>
          </a:xfrm>
          <a:prstGeom prst="arc">
            <a:avLst>
              <a:gd name="adj1" fmla="val 10759441"/>
              <a:gd name="adj2" fmla="val 1622211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169C451-4967-07CB-6610-F0225E316FAD}"/>
              </a:ext>
            </a:extLst>
          </p:cNvPr>
          <p:cNvSpPr/>
          <p:nvPr/>
        </p:nvSpPr>
        <p:spPr>
          <a:xfrm>
            <a:off x="4355901" y="826432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B216B5D-240D-722D-0780-C88B73CF1EB7}"/>
              </a:ext>
            </a:extLst>
          </p:cNvPr>
          <p:cNvSpPr/>
          <p:nvPr/>
        </p:nvSpPr>
        <p:spPr>
          <a:xfrm>
            <a:off x="5256001" y="873234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CE4D688-5D0D-7CC2-DF32-8E6C931281EB}"/>
              </a:ext>
            </a:extLst>
          </p:cNvPr>
          <p:cNvSpPr/>
          <p:nvPr/>
        </p:nvSpPr>
        <p:spPr>
          <a:xfrm>
            <a:off x="5616073" y="9596475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EA618BE-8725-EBB9-DF1C-C0C1E7A91F63}"/>
              </a:ext>
            </a:extLst>
          </p:cNvPr>
          <p:cNvSpPr/>
          <p:nvPr/>
        </p:nvSpPr>
        <p:spPr>
          <a:xfrm>
            <a:off x="2879737" y="8264295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9448E12-2C73-0857-8CB8-A747D35D46C4}"/>
              </a:ext>
            </a:extLst>
          </p:cNvPr>
          <p:cNvSpPr/>
          <p:nvPr/>
        </p:nvSpPr>
        <p:spPr>
          <a:xfrm>
            <a:off x="1835621" y="8696375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D9815FC-D5DC-FB5D-198E-818A2F28D019}"/>
              </a:ext>
            </a:extLst>
          </p:cNvPr>
          <p:cNvSpPr/>
          <p:nvPr/>
        </p:nvSpPr>
        <p:spPr>
          <a:xfrm>
            <a:off x="1439609" y="9558406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1F58FEB-56DE-A248-6C63-7675875356F8}"/>
              </a:ext>
            </a:extLst>
          </p:cNvPr>
          <p:cNvSpPr/>
          <p:nvPr/>
        </p:nvSpPr>
        <p:spPr>
          <a:xfrm>
            <a:off x="539477" y="7326610"/>
            <a:ext cx="65532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차량 충돌을 최소화 하기 위해 곡선의 안쪽으로 위치 선정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33FA6E8-CDF9-02F6-EF26-4467EA5B1165}"/>
              </a:ext>
            </a:extLst>
          </p:cNvPr>
          <p:cNvCxnSpPr/>
          <p:nvPr/>
        </p:nvCxnSpPr>
        <p:spPr>
          <a:xfrm flipH="1">
            <a:off x="971525" y="8732347"/>
            <a:ext cx="288032" cy="641422"/>
          </a:xfrm>
          <a:prstGeom prst="straightConnector1">
            <a:avLst/>
          </a:prstGeom>
          <a:ln>
            <a:solidFill>
              <a:srgbClr val="0A1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FAABCBBB-3ED1-99DC-7DCB-9CAA91669508}"/>
              </a:ext>
            </a:extLst>
          </p:cNvPr>
          <p:cNvCxnSpPr>
            <a:cxnSpLocks/>
          </p:cNvCxnSpPr>
          <p:nvPr/>
        </p:nvCxnSpPr>
        <p:spPr>
          <a:xfrm flipV="1">
            <a:off x="1331565" y="8766286"/>
            <a:ext cx="288032" cy="641422"/>
          </a:xfrm>
          <a:prstGeom prst="straightConnector1">
            <a:avLst/>
          </a:prstGeom>
          <a:ln>
            <a:solidFill>
              <a:srgbClr val="0A1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52015368-22A5-C307-5F0E-850B7F9FF9AC}"/>
              </a:ext>
            </a:extLst>
          </p:cNvPr>
          <p:cNvCxnSpPr>
            <a:cxnSpLocks/>
          </p:cNvCxnSpPr>
          <p:nvPr/>
        </p:nvCxnSpPr>
        <p:spPr>
          <a:xfrm>
            <a:off x="5688049" y="8730282"/>
            <a:ext cx="288032" cy="641422"/>
          </a:xfrm>
          <a:prstGeom prst="straightConnector1">
            <a:avLst/>
          </a:prstGeom>
          <a:ln>
            <a:solidFill>
              <a:srgbClr val="0A1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CB362C1-2EC7-3E0F-6EA8-A727FD492E1A}"/>
              </a:ext>
            </a:extLst>
          </p:cNvPr>
          <p:cNvCxnSpPr>
            <a:cxnSpLocks/>
          </p:cNvCxnSpPr>
          <p:nvPr/>
        </p:nvCxnSpPr>
        <p:spPr>
          <a:xfrm flipH="1" flipV="1">
            <a:off x="6048089" y="8764221"/>
            <a:ext cx="288032" cy="641422"/>
          </a:xfrm>
          <a:prstGeom prst="straightConnector1">
            <a:avLst/>
          </a:prstGeom>
          <a:ln>
            <a:solidFill>
              <a:srgbClr val="0A1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1">
            <a:extLst>
              <a:ext uri="{FF2B5EF4-FFF2-40B4-BE49-F238E27FC236}">
                <a16:creationId xmlns:a16="http://schemas.microsoft.com/office/drawing/2014/main" id="{D0260D3A-27C6-1D94-8C3C-90AB22BE8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398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1)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전주 설치위치 선정 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계속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10" name="그룹 29">
            <a:extLst>
              <a:ext uri="{FF2B5EF4-FFF2-40B4-BE49-F238E27FC236}">
                <a16:creationId xmlns:a16="http://schemas.microsoft.com/office/drawing/2014/main" id="{F69BE1DB-512D-6067-EFF7-B3F0CBC1596E}"/>
              </a:ext>
            </a:extLst>
          </p:cNvPr>
          <p:cNvGrpSpPr/>
          <p:nvPr/>
        </p:nvGrpSpPr>
        <p:grpSpPr>
          <a:xfrm>
            <a:off x="539477" y="1704856"/>
            <a:ext cx="2030010" cy="184666"/>
            <a:chOff x="876033" y="3318956"/>
            <a:chExt cx="2030010" cy="18466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8F15A7-9003-C150-E82E-C6AF640A39E0}"/>
                </a:ext>
              </a:extLst>
            </p:cNvPr>
            <p:cNvSpPr/>
            <p:nvPr/>
          </p:nvSpPr>
          <p:spPr>
            <a:xfrm>
              <a:off x="1042712" y="3318956"/>
              <a:ext cx="18633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지형도상 도로 정보 없는 경우</a:t>
              </a:r>
            </a:p>
          </p:txBody>
        </p:sp>
        <p:grpSp>
          <p:nvGrpSpPr>
            <p:cNvPr id="12" name="그룹 226">
              <a:extLst>
                <a:ext uri="{FF2B5EF4-FFF2-40B4-BE49-F238E27FC236}">
                  <a16:creationId xmlns:a16="http://schemas.microsoft.com/office/drawing/2014/main" id="{B9331291-EB6F-339F-B522-58E2335FAF4C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EF85985-0970-16BB-B7EA-235B0D2D1345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CF9098DA-C8E9-5AB2-0550-E00B859DB9F3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3D8027D7-6EC1-C9E0-755B-15939F2BABC5}"/>
              </a:ext>
            </a:extLst>
          </p:cNvPr>
          <p:cNvSpPr/>
          <p:nvPr/>
        </p:nvSpPr>
        <p:spPr>
          <a:xfrm>
            <a:off x="5472057" y="711010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5DCA2A-AF6D-78C3-0926-19CB75E24A51}"/>
              </a:ext>
            </a:extLst>
          </p:cNvPr>
          <p:cNvSpPr/>
          <p:nvPr/>
        </p:nvSpPr>
        <p:spPr>
          <a:xfrm>
            <a:off x="539477" y="1998018"/>
            <a:ext cx="6553200" cy="69249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전주의 표준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경간을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기준으로 최단거리로 경로 설정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현장을 확인할 수 있는 기초 데이터가 없으므로 적정 위치 선정 불가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실제 도로가 없거나 장비 진입이 곤란한 경우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전주를 사용하여 공급함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AAA854-2CC2-DE12-8FB1-CB02CE6673D0}"/>
              </a:ext>
            </a:extLst>
          </p:cNvPr>
          <p:cNvSpPr txBox="1"/>
          <p:nvPr/>
        </p:nvSpPr>
        <p:spPr>
          <a:xfrm>
            <a:off x="2123653" y="3435997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기설</a:t>
            </a:r>
            <a:endParaRPr lang="ko-KR" altLang="en-US" sz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16289-2FC4-C1E9-318C-A8C27FE0CF6C}"/>
              </a:ext>
            </a:extLst>
          </p:cNvPr>
          <p:cNvSpPr txBox="1"/>
          <p:nvPr/>
        </p:nvSpPr>
        <p:spPr>
          <a:xfrm>
            <a:off x="2555701" y="5956277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도로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3D887-8E1A-F57E-1139-94A08C7B3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00997" y="7331030"/>
            <a:ext cx="1219200" cy="12192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15BB34-B238-2128-3796-550EA4200302}"/>
              </a:ext>
            </a:extLst>
          </p:cNvPr>
          <p:cNvGrpSpPr/>
          <p:nvPr/>
        </p:nvGrpSpPr>
        <p:grpSpPr>
          <a:xfrm>
            <a:off x="1115541" y="3185634"/>
            <a:ext cx="3456384" cy="3312368"/>
            <a:chOff x="827509" y="3509702"/>
            <a:chExt cx="3456384" cy="3312368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331000F-F121-C085-7C46-165328F4A7EA}"/>
                </a:ext>
              </a:extLst>
            </p:cNvPr>
            <p:cNvCxnSpPr/>
            <p:nvPr/>
          </p:nvCxnSpPr>
          <p:spPr>
            <a:xfrm>
              <a:off x="827509" y="3509702"/>
              <a:ext cx="1512136" cy="792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E1A97F1-89CC-8552-2399-57C195D091C8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09" y="4301790"/>
              <a:ext cx="432000" cy="172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D97BA68-5A54-25E9-C4A1-8B34A939AFCA}"/>
                </a:ext>
              </a:extLst>
            </p:cNvPr>
            <p:cNvCxnSpPr/>
            <p:nvPr/>
          </p:nvCxnSpPr>
          <p:spPr>
            <a:xfrm>
              <a:off x="2771757" y="6029982"/>
              <a:ext cx="1512136" cy="792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AC325B-9F7B-7930-1E52-825535C734F1}"/>
              </a:ext>
            </a:extLst>
          </p:cNvPr>
          <p:cNvGrpSpPr/>
          <p:nvPr/>
        </p:nvGrpSpPr>
        <p:grpSpPr>
          <a:xfrm>
            <a:off x="791505" y="3653686"/>
            <a:ext cx="3456384" cy="3312368"/>
            <a:chOff x="827509" y="3509702"/>
            <a:chExt cx="3456384" cy="331236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A1CE5E3-D304-0B71-37A1-998C23B029FE}"/>
                </a:ext>
              </a:extLst>
            </p:cNvPr>
            <p:cNvCxnSpPr/>
            <p:nvPr/>
          </p:nvCxnSpPr>
          <p:spPr>
            <a:xfrm>
              <a:off x="827509" y="3509702"/>
              <a:ext cx="1512136" cy="792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91C9924-00F7-A12C-D0FF-F90323051D70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09" y="4301790"/>
              <a:ext cx="432000" cy="172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001B830-CC90-659E-8989-BB1A7EF5D7AB}"/>
                </a:ext>
              </a:extLst>
            </p:cNvPr>
            <p:cNvCxnSpPr/>
            <p:nvPr/>
          </p:nvCxnSpPr>
          <p:spPr>
            <a:xfrm>
              <a:off x="2771757" y="6029982"/>
              <a:ext cx="1512136" cy="792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02D65902-5B9F-52FE-FD38-722FB8650C0F}"/>
              </a:ext>
            </a:extLst>
          </p:cNvPr>
          <p:cNvSpPr/>
          <p:nvPr/>
        </p:nvSpPr>
        <p:spPr>
          <a:xfrm>
            <a:off x="2519729" y="3725726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6F720B4-53CF-19AE-3B46-69E80157BADE}"/>
              </a:ext>
            </a:extLst>
          </p:cNvPr>
          <p:cNvSpPr/>
          <p:nvPr/>
        </p:nvSpPr>
        <p:spPr>
          <a:xfrm>
            <a:off x="1187549" y="3041650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70D06E7-BD13-0A16-06C5-EE6B9AB3A807}"/>
              </a:ext>
            </a:extLst>
          </p:cNvPr>
          <p:cNvCxnSpPr>
            <a:cxnSpLocks/>
            <a:stCxn id="20" idx="6"/>
            <a:endCxn id="17" idx="1"/>
          </p:cNvCxnSpPr>
          <p:nvPr/>
        </p:nvCxnSpPr>
        <p:spPr>
          <a:xfrm>
            <a:off x="1475549" y="3185650"/>
            <a:ext cx="1086357" cy="58225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57529E3C-235C-E983-911E-7F51EFA20012}"/>
              </a:ext>
            </a:extLst>
          </p:cNvPr>
          <p:cNvSpPr/>
          <p:nvPr/>
        </p:nvSpPr>
        <p:spPr>
          <a:xfrm>
            <a:off x="4463913" y="6245974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0D4F837-7375-EF80-A852-4749059AAEED}"/>
              </a:ext>
            </a:extLst>
          </p:cNvPr>
          <p:cNvSpPr/>
          <p:nvPr/>
        </p:nvSpPr>
        <p:spPr>
          <a:xfrm>
            <a:off x="3023753" y="5453918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32B0E5-E2F2-C02E-10F3-FB937D08CF39}"/>
              </a:ext>
            </a:extLst>
          </p:cNvPr>
          <p:cNvCxnSpPr>
            <a:cxnSpLocks/>
            <a:stCxn id="17" idx="5"/>
            <a:endCxn id="23" idx="0"/>
          </p:cNvCxnSpPr>
          <p:nvPr/>
        </p:nvCxnSpPr>
        <p:spPr>
          <a:xfrm>
            <a:off x="2765552" y="3971549"/>
            <a:ext cx="402201" cy="14823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4A0F1B5-6A3C-B562-986C-38762FA62279}"/>
              </a:ext>
            </a:extLst>
          </p:cNvPr>
          <p:cNvCxnSpPr>
            <a:cxnSpLocks/>
            <a:stCxn id="23" idx="6"/>
            <a:endCxn id="24" idx="1"/>
          </p:cNvCxnSpPr>
          <p:nvPr/>
        </p:nvCxnSpPr>
        <p:spPr>
          <a:xfrm>
            <a:off x="3311753" y="5597918"/>
            <a:ext cx="1194337" cy="6902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11832AD-EAB8-AEFA-FB96-D0BD05709396}"/>
              </a:ext>
            </a:extLst>
          </p:cNvPr>
          <p:cNvCxnSpPr>
            <a:cxnSpLocks/>
            <a:stCxn id="24" idx="5"/>
            <a:endCxn id="26" idx="1"/>
          </p:cNvCxnSpPr>
          <p:nvPr/>
        </p:nvCxnSpPr>
        <p:spPr>
          <a:xfrm>
            <a:off x="4709736" y="6491797"/>
            <a:ext cx="804498" cy="6604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CC55B6D-2E03-8C71-AD5D-65F85DD1D3A2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5717880" y="7355925"/>
            <a:ext cx="330209" cy="366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ED2EE8-706B-7E70-E24F-A7CA34E9AB3C}"/>
              </a:ext>
            </a:extLst>
          </p:cNvPr>
          <p:cNvSpPr/>
          <p:nvPr/>
        </p:nvSpPr>
        <p:spPr>
          <a:xfrm>
            <a:off x="539477" y="8577845"/>
            <a:ext cx="6553200" cy="43601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도로 끝에서 전기 사용장소까지 거리가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50m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초과하는 경우에만 적용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전기 사용장소까지 최단거리 경로에 해당하는 임의의 위치를 설정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전주 적용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E226F56-BBE3-C9DD-45A9-454C09067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24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46">
            <a:extLst>
              <a:ext uri="{FF2B5EF4-FFF2-40B4-BE49-F238E27FC236}">
                <a16:creationId xmlns:a16="http://schemas.microsoft.com/office/drawing/2014/main" id="{2CA4A673-13E7-4E24-AC37-183CECB4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936" y="989422"/>
            <a:ext cx="2680222" cy="4462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buClrTx/>
            </a:pPr>
            <a:r>
              <a:rPr lang="ko-KR" altLang="en-US" sz="2900" b="1" dirty="0">
                <a:ln>
                  <a:solidFill>
                    <a:srgbClr val="B2B2B2">
                      <a:alpha val="0"/>
                    </a:srgbClr>
                  </a:solidFill>
                </a:ln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요구사항 조견표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699020"/>
              </p:ext>
            </p:extLst>
          </p:nvPr>
        </p:nvGraphicFramePr>
        <p:xfrm>
          <a:off x="539750" y="2178000"/>
          <a:ext cx="6553201" cy="7877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4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구분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ID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명칭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관련 페이지번호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비고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00">
                <a:tc rowSpan="3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기능 요구사항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SFR-031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서비스 대상 경과지 모델 선정 및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31~33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SFR-032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서비스 대상 공사비 모델 선정 및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34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SFR-033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추천 모델 학습 모니터링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SFR-034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예측 모델 학습 모니터링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SFR-035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서비스 전체 모니터링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SFR-036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서비스별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상세조회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63, 67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516862708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SFR-037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서비스별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사용자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63, 67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182112262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SFR-038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서비스별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이용 통계 모니터링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63, 67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1862601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SFR-039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서비스 전체 이용 통계 모니터링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63, 67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183613554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SFR-040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서비스별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모델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패키징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761446006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SFR-041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서비스별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모델 배포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60958772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SFR-042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모델 버전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47361902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SFR-043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서비스 조작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63,</a:t>
                      </a:r>
                      <a:r>
                        <a:rPr lang="en-US" altLang="ko-KR" sz="1100" b="0" baseline="0" dirty="0">
                          <a:latin typeface="HY신명조" pitchFamily="18" charset="-127"/>
                          <a:ea typeface="HY신명조" pitchFamily="18" charset="-127"/>
                        </a:rPr>
                        <a:t> 65~67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15745572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SFR-044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연계 수신 공통 기능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64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54361863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SFR-045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연계 송신 공통 기능 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64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3371349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SFR-046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연계 송수신 결과 관리 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64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80334481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SFR-047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예측 대상 데이터 통계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63, 67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29647722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SFR-048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추천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예측 데이터 통계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63, 67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755475954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SFR-049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데이터 연계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API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64~66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22850425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SFR-050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연계 데이터 실시간 전처리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64~66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67394121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SFR-051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연계 데이터 실시간 전처리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64~66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7277443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SFR-052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연계 데이터 실시간 전처리 내역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64~66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4073077168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SFR-053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실시간 경과지 추천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예측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64~66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680507691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SFR-054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실시간 공사비 추천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예측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64~66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67506947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SFR-055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GIS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지도 서비스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65~66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026102589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SFR-056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GIS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추천 표시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65~66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29096468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SFR-057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예측 표시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65~66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4195688419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SFR-058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경과지 추천 모델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성능지표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30~33, 61~63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603946506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SFR-059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공사비 예측 모델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성능지표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30~33, 61~63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4858141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SFR-060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사용자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63, 67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683899082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SFR-061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FAQ/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공지사항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67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4205095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891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ED4B8348-D67E-5457-6461-EE37DA4BE506}"/>
              </a:ext>
            </a:extLst>
          </p:cNvPr>
          <p:cNvSpPr/>
          <p:nvPr/>
        </p:nvSpPr>
        <p:spPr>
          <a:xfrm>
            <a:off x="4391905" y="2537594"/>
            <a:ext cx="2016000" cy="576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5FA8A7-B22D-935C-D71A-7EEC9DB9C102}"/>
              </a:ext>
            </a:extLst>
          </p:cNvPr>
          <p:cNvSpPr/>
          <p:nvPr/>
        </p:nvSpPr>
        <p:spPr>
          <a:xfrm>
            <a:off x="1079537" y="2537594"/>
            <a:ext cx="1152000" cy="576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1)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전주 설치위치 선정 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계속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10" name="그룹 29">
            <a:extLst>
              <a:ext uri="{FF2B5EF4-FFF2-40B4-BE49-F238E27FC236}">
                <a16:creationId xmlns:a16="http://schemas.microsoft.com/office/drawing/2014/main" id="{F69BE1DB-512D-6067-EFF7-B3F0CBC1596E}"/>
              </a:ext>
            </a:extLst>
          </p:cNvPr>
          <p:cNvGrpSpPr/>
          <p:nvPr/>
        </p:nvGrpSpPr>
        <p:grpSpPr>
          <a:xfrm>
            <a:off x="539477" y="1704856"/>
            <a:ext cx="1888304" cy="184666"/>
            <a:chOff x="876033" y="3318956"/>
            <a:chExt cx="1888304" cy="18466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8F15A7-9003-C150-E82E-C6AF640A39E0}"/>
                </a:ext>
              </a:extLst>
            </p:cNvPr>
            <p:cNvSpPr/>
            <p:nvPr/>
          </p:nvSpPr>
          <p:spPr>
            <a:xfrm>
              <a:off x="1042712" y="3318956"/>
              <a:ext cx="1721625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도로 폭에 따른 경과지 선정</a:t>
              </a:r>
            </a:p>
          </p:txBody>
        </p:sp>
        <p:grpSp>
          <p:nvGrpSpPr>
            <p:cNvPr id="12" name="그룹 226">
              <a:extLst>
                <a:ext uri="{FF2B5EF4-FFF2-40B4-BE49-F238E27FC236}">
                  <a16:creationId xmlns:a16="http://schemas.microsoft.com/office/drawing/2014/main" id="{B9331291-EB6F-339F-B522-58E2335FAF4C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EF85985-0970-16BB-B7EA-235B0D2D1345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CF9098DA-C8E9-5AB2-0550-E00B859DB9F3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1AAA854-2CC2-DE12-8FB1-CB02CE6673D0}"/>
              </a:ext>
            </a:extLst>
          </p:cNvPr>
          <p:cNvSpPr txBox="1"/>
          <p:nvPr/>
        </p:nvSpPr>
        <p:spPr>
          <a:xfrm>
            <a:off x="1121252" y="527287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왕복 </a:t>
            </a:r>
            <a:r>
              <a:rPr lang="en-US" altLang="ko-KR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차로</a:t>
            </a:r>
            <a:endParaRPr lang="en-US" altLang="ko-KR" dirty="0">
              <a:solidFill>
                <a:schemeClr val="tx2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미만 도로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16289-2FC4-C1E9-318C-A8C27FE0CF6C}"/>
              </a:ext>
            </a:extLst>
          </p:cNvPr>
          <p:cNvSpPr txBox="1"/>
          <p:nvPr/>
        </p:nvSpPr>
        <p:spPr>
          <a:xfrm>
            <a:off x="1115541" y="221189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편측 배열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2D65902-5B9F-52FE-FD38-722FB8650C0F}"/>
              </a:ext>
            </a:extLst>
          </p:cNvPr>
          <p:cNvSpPr/>
          <p:nvPr/>
        </p:nvSpPr>
        <p:spPr>
          <a:xfrm>
            <a:off x="791505" y="4517846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6F720B4-53CF-19AE-3B46-69E80157BADE}"/>
              </a:ext>
            </a:extLst>
          </p:cNvPr>
          <p:cNvSpPr/>
          <p:nvPr/>
        </p:nvSpPr>
        <p:spPr>
          <a:xfrm>
            <a:off x="791505" y="2861630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70D06E7-BD13-0A16-06C5-EE6B9AB3A807}"/>
              </a:ext>
            </a:extLst>
          </p:cNvPr>
          <p:cNvCxnSpPr>
            <a:cxnSpLocks/>
            <a:stCxn id="20" idx="4"/>
            <a:endCxn id="17" idx="0"/>
          </p:cNvCxnSpPr>
          <p:nvPr/>
        </p:nvCxnSpPr>
        <p:spPr>
          <a:xfrm>
            <a:off x="935505" y="3149630"/>
            <a:ext cx="0" cy="1368216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57529E3C-235C-E983-911E-7F51EFA20012}"/>
              </a:ext>
            </a:extLst>
          </p:cNvPr>
          <p:cNvSpPr/>
          <p:nvPr/>
        </p:nvSpPr>
        <p:spPr>
          <a:xfrm>
            <a:off x="791505" y="7902190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0D4F837-7375-EF80-A852-4749059AAEED}"/>
              </a:ext>
            </a:extLst>
          </p:cNvPr>
          <p:cNvSpPr/>
          <p:nvPr/>
        </p:nvSpPr>
        <p:spPr>
          <a:xfrm>
            <a:off x="791537" y="6137994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32B0E5-E2F2-C02E-10F3-FB937D08CF39}"/>
              </a:ext>
            </a:extLst>
          </p:cNvPr>
          <p:cNvCxnSpPr>
            <a:cxnSpLocks/>
            <a:stCxn id="17" idx="4"/>
            <a:endCxn id="23" idx="0"/>
          </p:cNvCxnSpPr>
          <p:nvPr/>
        </p:nvCxnSpPr>
        <p:spPr>
          <a:xfrm>
            <a:off x="935505" y="4805846"/>
            <a:ext cx="32" cy="133214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4A0F1B5-6A3C-B562-986C-38762FA62279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 flipH="1">
            <a:off x="935505" y="6425994"/>
            <a:ext cx="32" cy="1476196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ED2EE8-706B-7E70-E24F-A7CA34E9AB3C}"/>
              </a:ext>
            </a:extLst>
          </p:cNvPr>
          <p:cNvSpPr/>
          <p:nvPr/>
        </p:nvSpPr>
        <p:spPr>
          <a:xfrm>
            <a:off x="539477" y="8577845"/>
            <a:ext cx="6553200" cy="43601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왕복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차로 미만 이면도로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골목길 등은 도로의 한쪽으로만 경로 구성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왕복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차로 이상 도로인 경우 도로 양쪽으로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개의 경로를 구성할 수 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80E0A9-51A1-248B-D3C3-EFDA6E014589}"/>
              </a:ext>
            </a:extLst>
          </p:cNvPr>
          <p:cNvSpPr txBox="1"/>
          <p:nvPr/>
        </p:nvSpPr>
        <p:spPr>
          <a:xfrm>
            <a:off x="4829664" y="527453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왕복 </a:t>
            </a:r>
            <a:r>
              <a:rPr lang="en-US" altLang="ko-KR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차로</a:t>
            </a:r>
            <a:endParaRPr lang="en-US" altLang="ko-KR" dirty="0">
              <a:solidFill>
                <a:schemeClr val="tx2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이상 도로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ECE345-A636-BA48-4E13-FC402C4CE584}"/>
              </a:ext>
            </a:extLst>
          </p:cNvPr>
          <p:cNvSpPr txBox="1"/>
          <p:nvPr/>
        </p:nvSpPr>
        <p:spPr>
          <a:xfrm>
            <a:off x="4865668" y="221355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양측 배열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F9FBCD1-2A7E-C889-3D3F-4D837FE5E3B4}"/>
              </a:ext>
            </a:extLst>
          </p:cNvPr>
          <p:cNvSpPr/>
          <p:nvPr/>
        </p:nvSpPr>
        <p:spPr>
          <a:xfrm>
            <a:off x="4103873" y="4517846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7FA94C9-2D87-C7C5-7E67-1DA17BEE371D}"/>
              </a:ext>
            </a:extLst>
          </p:cNvPr>
          <p:cNvSpPr/>
          <p:nvPr/>
        </p:nvSpPr>
        <p:spPr>
          <a:xfrm>
            <a:off x="4103873" y="2861630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44BC8C3-8A2B-1AE7-495D-863D97F9F650}"/>
              </a:ext>
            </a:extLst>
          </p:cNvPr>
          <p:cNvCxnSpPr>
            <a:cxnSpLocks/>
            <a:stCxn id="52" idx="4"/>
            <a:endCxn id="51" idx="0"/>
          </p:cNvCxnSpPr>
          <p:nvPr/>
        </p:nvCxnSpPr>
        <p:spPr>
          <a:xfrm>
            <a:off x="4247873" y="3149630"/>
            <a:ext cx="0" cy="1368216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D44DC1B-FDC9-E5E3-D539-56BCA0CCC3E4}"/>
              </a:ext>
            </a:extLst>
          </p:cNvPr>
          <p:cNvSpPr/>
          <p:nvPr/>
        </p:nvSpPr>
        <p:spPr>
          <a:xfrm>
            <a:off x="4103873" y="7902190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F2F55B3-21E2-8155-92F2-DA451171CCCE}"/>
              </a:ext>
            </a:extLst>
          </p:cNvPr>
          <p:cNvSpPr/>
          <p:nvPr/>
        </p:nvSpPr>
        <p:spPr>
          <a:xfrm>
            <a:off x="4103905" y="6137994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B207AC7-3A15-55CE-2494-FA570B7E2D15}"/>
              </a:ext>
            </a:extLst>
          </p:cNvPr>
          <p:cNvCxnSpPr>
            <a:cxnSpLocks/>
            <a:stCxn id="51" idx="4"/>
            <a:endCxn id="55" idx="0"/>
          </p:cNvCxnSpPr>
          <p:nvPr/>
        </p:nvCxnSpPr>
        <p:spPr>
          <a:xfrm>
            <a:off x="4247873" y="4805846"/>
            <a:ext cx="32" cy="133214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80AFA51-1D83-2964-590A-A64B2BF429FA}"/>
              </a:ext>
            </a:extLst>
          </p:cNvPr>
          <p:cNvCxnSpPr>
            <a:cxnSpLocks/>
            <a:stCxn id="55" idx="4"/>
            <a:endCxn id="54" idx="0"/>
          </p:cNvCxnSpPr>
          <p:nvPr/>
        </p:nvCxnSpPr>
        <p:spPr>
          <a:xfrm flipH="1">
            <a:off x="4247873" y="6425994"/>
            <a:ext cx="32" cy="1476196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568C3507-8037-FBF9-6195-9B7045680F17}"/>
              </a:ext>
            </a:extLst>
          </p:cNvPr>
          <p:cNvSpPr/>
          <p:nvPr/>
        </p:nvSpPr>
        <p:spPr>
          <a:xfrm>
            <a:off x="6408129" y="4517846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8ACFA88-EBFE-ED54-E0FE-32C7244F0EFF}"/>
              </a:ext>
            </a:extLst>
          </p:cNvPr>
          <p:cNvSpPr/>
          <p:nvPr/>
        </p:nvSpPr>
        <p:spPr>
          <a:xfrm>
            <a:off x="6408129" y="2861630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A459DEC-2E04-A2FB-21E0-EE68046F5FDC}"/>
              </a:ext>
            </a:extLst>
          </p:cNvPr>
          <p:cNvCxnSpPr>
            <a:cxnSpLocks/>
            <a:stCxn id="61" idx="4"/>
            <a:endCxn id="60" idx="0"/>
          </p:cNvCxnSpPr>
          <p:nvPr/>
        </p:nvCxnSpPr>
        <p:spPr>
          <a:xfrm>
            <a:off x="6552129" y="3149630"/>
            <a:ext cx="0" cy="1368216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2E14CC8A-4848-8C3B-18F4-29FD915400A3}"/>
              </a:ext>
            </a:extLst>
          </p:cNvPr>
          <p:cNvSpPr/>
          <p:nvPr/>
        </p:nvSpPr>
        <p:spPr>
          <a:xfrm>
            <a:off x="6408129" y="7902190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74C1C45-4860-A3EB-CC7E-4DAFDC35DFE8}"/>
              </a:ext>
            </a:extLst>
          </p:cNvPr>
          <p:cNvSpPr/>
          <p:nvPr/>
        </p:nvSpPr>
        <p:spPr>
          <a:xfrm>
            <a:off x="6408161" y="6137994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DD97CAE-EEFD-966D-FC63-0E799FF59BAD}"/>
              </a:ext>
            </a:extLst>
          </p:cNvPr>
          <p:cNvCxnSpPr>
            <a:cxnSpLocks/>
            <a:stCxn id="60" idx="4"/>
            <a:endCxn id="64" idx="0"/>
          </p:cNvCxnSpPr>
          <p:nvPr/>
        </p:nvCxnSpPr>
        <p:spPr>
          <a:xfrm>
            <a:off x="6552129" y="4805846"/>
            <a:ext cx="32" cy="133214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7FB6E53-4D9D-4D2E-A7DA-B3E55F3E0E0A}"/>
              </a:ext>
            </a:extLst>
          </p:cNvPr>
          <p:cNvCxnSpPr>
            <a:cxnSpLocks/>
            <a:stCxn id="64" idx="4"/>
            <a:endCxn id="63" idx="0"/>
          </p:cNvCxnSpPr>
          <p:nvPr/>
        </p:nvCxnSpPr>
        <p:spPr>
          <a:xfrm flipH="1">
            <a:off x="6552129" y="6425994"/>
            <a:ext cx="32" cy="1476196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1">
            <a:extLst>
              <a:ext uri="{FF2B5EF4-FFF2-40B4-BE49-F238E27FC236}">
                <a16:creationId xmlns:a16="http://schemas.microsoft.com/office/drawing/2014/main" id="{27C7768B-C78E-8975-A0A6-DD00CDA23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9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2)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전주 종류 및 규격 선정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10" name="그룹 29">
            <a:extLst>
              <a:ext uri="{FF2B5EF4-FFF2-40B4-BE49-F238E27FC236}">
                <a16:creationId xmlns:a16="http://schemas.microsoft.com/office/drawing/2014/main" id="{F69BE1DB-512D-6067-EFF7-B3F0CBC1596E}"/>
              </a:ext>
            </a:extLst>
          </p:cNvPr>
          <p:cNvGrpSpPr/>
          <p:nvPr/>
        </p:nvGrpSpPr>
        <p:grpSpPr>
          <a:xfrm>
            <a:off x="539477" y="1704856"/>
            <a:ext cx="2070726" cy="184666"/>
            <a:chOff x="876033" y="3318956"/>
            <a:chExt cx="2070726" cy="18466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8F15A7-9003-C150-E82E-C6AF640A39E0}"/>
                </a:ext>
              </a:extLst>
            </p:cNvPr>
            <p:cNvSpPr/>
            <p:nvPr/>
          </p:nvSpPr>
          <p:spPr>
            <a:xfrm>
              <a:off x="1042712" y="3318956"/>
              <a:ext cx="1904047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콘크리트 전주 의 종류 및 규격</a:t>
              </a:r>
            </a:p>
          </p:txBody>
        </p:sp>
        <p:grpSp>
          <p:nvGrpSpPr>
            <p:cNvPr id="12" name="그룹 226">
              <a:extLst>
                <a:ext uri="{FF2B5EF4-FFF2-40B4-BE49-F238E27FC236}">
                  <a16:creationId xmlns:a16="http://schemas.microsoft.com/office/drawing/2014/main" id="{B9331291-EB6F-339F-B522-58E2335FAF4C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EF85985-0970-16BB-B7EA-235B0D2D1345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CF9098DA-C8E9-5AB2-0550-E00B859DB9F3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7794178"/>
            <a:ext cx="2610618" cy="184666"/>
            <a:chOff x="876033" y="3318956"/>
            <a:chExt cx="2610618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244393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18M, 20M 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배전용 강관전주 사용 개소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66D1DA-6BD0-65F3-6EED-F54E0C607F68}"/>
              </a:ext>
            </a:extLst>
          </p:cNvPr>
          <p:cNvSpPr/>
          <p:nvPr/>
        </p:nvSpPr>
        <p:spPr>
          <a:xfrm>
            <a:off x="539477" y="8118698"/>
            <a:ext cx="6553200" cy="43601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경간이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긴 구간에서 콘크리트 전주로는 필요한 강도나 길이를 얻기 어려운 경우에 적용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18/20M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배전용 강관전주에는 지선을 설치하지 않음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601DE72-3B5D-5277-3122-5802188C5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27702"/>
              </p:ext>
            </p:extLst>
          </p:nvPr>
        </p:nvGraphicFramePr>
        <p:xfrm>
          <a:off x="755837" y="2069542"/>
          <a:ext cx="6048000" cy="174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44556271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259378341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길이</a:t>
                      </a:r>
                      <a:endParaRPr lang="en-US" altLang="ko-KR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(M)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2" charset="-127"/>
                          <a:ea typeface="나눔고딕" pitchFamily="2" charset="-127"/>
                        </a:rPr>
                        <a:t>설계하중</a:t>
                      </a:r>
                      <a:r>
                        <a:rPr lang="en-US" altLang="ko-KR" sz="140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나눔고딕" pitchFamily="2" charset="-127"/>
                          <a:ea typeface="나눔고딕" pitchFamily="2" charset="-127"/>
                        </a:rPr>
                        <a:t>kgf</a:t>
                      </a:r>
                      <a:r>
                        <a:rPr lang="en-US" altLang="ko-KR" sz="140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윗둥</a:t>
                      </a:r>
                      <a:endParaRPr lang="en-US" altLang="ko-KR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㎜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밑둥</a:t>
                      </a:r>
                      <a:endParaRPr lang="en-US" altLang="ko-KR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㎜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일반용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중하중용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고강도용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6334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350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190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323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500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500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190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350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14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500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700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1000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190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377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3173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16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500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700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1000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190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403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273736"/>
                  </a:ext>
                </a:extLst>
              </a:tr>
            </a:tbl>
          </a:graphicData>
        </a:graphic>
      </p:graphicFrame>
      <p:grpSp>
        <p:nvGrpSpPr>
          <p:cNvPr id="17" name="그룹 29">
            <a:extLst>
              <a:ext uri="{FF2B5EF4-FFF2-40B4-BE49-F238E27FC236}">
                <a16:creationId xmlns:a16="http://schemas.microsoft.com/office/drawing/2014/main" id="{72297E88-D077-3F31-4127-CADC72051419}"/>
              </a:ext>
            </a:extLst>
          </p:cNvPr>
          <p:cNvGrpSpPr/>
          <p:nvPr/>
        </p:nvGrpSpPr>
        <p:grpSpPr>
          <a:xfrm>
            <a:off x="539477" y="4229782"/>
            <a:ext cx="1240050" cy="184666"/>
            <a:chOff x="876033" y="3318956"/>
            <a:chExt cx="1240050" cy="1846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05D392-AA47-C143-33C8-C072DD1EE443}"/>
                </a:ext>
              </a:extLst>
            </p:cNvPr>
            <p:cNvSpPr/>
            <p:nvPr/>
          </p:nvSpPr>
          <p:spPr>
            <a:xfrm>
              <a:off x="1042712" y="3318956"/>
              <a:ext cx="107337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전주의 표준 길이</a:t>
              </a:r>
            </a:p>
          </p:txBody>
        </p:sp>
        <p:grpSp>
          <p:nvGrpSpPr>
            <p:cNvPr id="19" name="그룹 226">
              <a:extLst>
                <a:ext uri="{FF2B5EF4-FFF2-40B4-BE49-F238E27FC236}">
                  <a16:creationId xmlns:a16="http://schemas.microsoft.com/office/drawing/2014/main" id="{85E196B9-004B-3327-C868-2F63BE4E0903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A848345-9BB9-F2AF-2CB7-1B3FCF6F638E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0AE562C7-887F-23E0-8CCA-41B95093B3CD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D1FAA52-C47C-E41E-F17D-E2DBF933A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173837"/>
              </p:ext>
            </p:extLst>
          </p:nvPr>
        </p:nvGraphicFramePr>
        <p:xfrm>
          <a:off x="899837" y="5026842"/>
          <a:ext cx="576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445562710"/>
                    </a:ext>
                  </a:extLst>
                </a:gridCol>
              </a:tblGrid>
              <a:tr h="28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일반 전주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기기장치</a:t>
                      </a:r>
                      <a:endParaRPr lang="en-US" altLang="ko-KR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전주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상가 및</a:t>
                      </a:r>
                      <a:endParaRPr lang="en-US" altLang="ko-KR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번화가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촌락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야외지역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63341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공가 유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공가 무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087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회선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16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14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16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500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회선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16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14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16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772D1E-2365-5E18-EECA-6C855693F1D5}"/>
              </a:ext>
            </a:extLst>
          </p:cNvPr>
          <p:cNvSpPr/>
          <p:nvPr/>
        </p:nvSpPr>
        <p:spPr>
          <a:xfrm>
            <a:off x="539477" y="4517814"/>
            <a:ext cx="6553200" cy="43601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저압 전주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10M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전주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(6M)</a:t>
            </a: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고압 전주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0D8702-FC59-4416-E986-F1799C3A16D3}"/>
              </a:ext>
            </a:extLst>
          </p:cNvPr>
          <p:cNvSpPr/>
          <p:nvPr/>
        </p:nvSpPr>
        <p:spPr>
          <a:xfrm>
            <a:off x="539477" y="6638081"/>
            <a:ext cx="6553200" cy="69249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시가지 주요 도로변에서는 전주를 획일적으로 설치할 수 있으며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변전소 인출 및 간선 도로변에는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회선 길이를 적용할 수 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가로수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가로등 설치지역 및 기타 특수지역은 길이를 상위 규격으로 할 수 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D0F3885-6B7A-7C27-C6AA-ED10BAF6C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436091"/>
              </p:ext>
            </p:extLst>
          </p:nvPr>
        </p:nvGraphicFramePr>
        <p:xfrm>
          <a:off x="899837" y="8694374"/>
          <a:ext cx="5760000" cy="86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4455627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길이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설계하중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고딕" pitchFamily="2" charset="-127"/>
                          <a:ea typeface="나눔고딕" pitchFamily="2" charset="-127"/>
                        </a:rPr>
                        <a:t>kgf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최대 경간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(m)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가선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18M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1100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100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ACSR 160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㎟</a:t>
                      </a:r>
                      <a:endParaRPr lang="en-US" altLang="ko-KR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회선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직선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내장주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500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20M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1800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150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16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</a:tbl>
          </a:graphicData>
        </a:graphic>
      </p:graphicFrame>
      <p:sp>
        <p:nvSpPr>
          <p:cNvPr id="26" name="Rectangle 11">
            <a:extLst>
              <a:ext uri="{FF2B5EF4-FFF2-40B4-BE49-F238E27FC236}">
                <a16:creationId xmlns:a16="http://schemas.microsoft.com/office/drawing/2014/main" id="{9720B625-592F-56D7-BB91-D0D05237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925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2)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전주 종류 및 규격 선정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10" name="그룹 29">
            <a:extLst>
              <a:ext uri="{FF2B5EF4-FFF2-40B4-BE49-F238E27FC236}">
                <a16:creationId xmlns:a16="http://schemas.microsoft.com/office/drawing/2014/main" id="{F69BE1DB-512D-6067-EFF7-B3F0CBC1596E}"/>
              </a:ext>
            </a:extLst>
          </p:cNvPr>
          <p:cNvGrpSpPr/>
          <p:nvPr/>
        </p:nvGrpSpPr>
        <p:grpSpPr>
          <a:xfrm>
            <a:off x="539477" y="1704856"/>
            <a:ext cx="774218" cy="184666"/>
            <a:chOff x="876033" y="3318956"/>
            <a:chExt cx="774218" cy="18466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8F15A7-9003-C150-E82E-C6AF640A39E0}"/>
                </a:ext>
              </a:extLst>
            </p:cNvPr>
            <p:cNvSpPr/>
            <p:nvPr/>
          </p:nvSpPr>
          <p:spPr>
            <a:xfrm>
              <a:off x="1042712" y="3318956"/>
              <a:ext cx="60753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전주</a:t>
              </a:r>
              <a:r>
                <a:rPr lang="en-US" altLang="ko-KR" sz="1200" b="1" spc="-7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lang="ko-KR" altLang="en-US" sz="1200" b="1" spc="-7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구성</a:t>
              </a:r>
            </a:p>
          </p:txBody>
        </p:sp>
        <p:grpSp>
          <p:nvGrpSpPr>
            <p:cNvPr id="12" name="그룹 226">
              <a:extLst>
                <a:ext uri="{FF2B5EF4-FFF2-40B4-BE49-F238E27FC236}">
                  <a16:creationId xmlns:a16="http://schemas.microsoft.com/office/drawing/2014/main" id="{B9331291-EB6F-339F-B522-58E2335FAF4C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EF85985-0970-16BB-B7EA-235B0D2D1345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CF9098DA-C8E9-5AB2-0550-E00B859DB9F3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081893DD-D628-F6C2-94A6-8720A5F37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241" y="2246691"/>
            <a:ext cx="2533880" cy="69516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686F290-CE34-E899-D0FC-04D2DC82E066}"/>
              </a:ext>
            </a:extLst>
          </p:cNvPr>
          <p:cNvSpPr txBox="1"/>
          <p:nvPr/>
        </p:nvSpPr>
        <p:spPr>
          <a:xfrm>
            <a:off x="2699717" y="437213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전주오름볼트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발판볼트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38BF31-4571-86A2-E309-12B10578815E}"/>
              </a:ext>
            </a:extLst>
          </p:cNvPr>
          <p:cNvSpPr txBox="1"/>
          <p:nvPr/>
        </p:nvSpPr>
        <p:spPr>
          <a:xfrm>
            <a:off x="5724053" y="509221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전주번호판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78285-BA25-AF78-145E-625A366BEF83}"/>
              </a:ext>
            </a:extLst>
          </p:cNvPr>
          <p:cNvSpPr txBox="1"/>
          <p:nvPr/>
        </p:nvSpPr>
        <p:spPr>
          <a:xfrm>
            <a:off x="5724053" y="6208337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전주보호판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86AC8C-5ECA-D050-367B-0633FFD50C85}"/>
              </a:ext>
            </a:extLst>
          </p:cNvPr>
          <p:cNvSpPr txBox="1"/>
          <p:nvPr/>
        </p:nvSpPr>
        <p:spPr>
          <a:xfrm>
            <a:off x="5873780" y="7360465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전주버팀대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근가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DC073B-F7EB-75BA-A027-3D13C5D2FE26}"/>
              </a:ext>
            </a:extLst>
          </p:cNvPr>
          <p:cNvSpPr txBox="1"/>
          <p:nvPr/>
        </p:nvSpPr>
        <p:spPr>
          <a:xfrm>
            <a:off x="3497516" y="7720505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U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볼트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C01BE62-21B5-AD6C-73CF-F89BB1169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10" y="5309902"/>
            <a:ext cx="2875403" cy="332158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C057A3-0352-8624-CE35-4490AC5E8F5D}"/>
              </a:ext>
            </a:extLst>
          </p:cNvPr>
          <p:cNvSpPr txBox="1"/>
          <p:nvPr/>
        </p:nvSpPr>
        <p:spPr>
          <a:xfrm>
            <a:off x="6089804" y="6966086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지표면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8BA4A2DC-1044-43F4-5998-561DF803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112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2)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전주 종류 및 규격 선정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915923" cy="184666"/>
            <a:chOff x="876033" y="3318956"/>
            <a:chExt cx="915923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74924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인입용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전주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66D1DA-6BD0-65F3-6EED-F54E0C607F68}"/>
              </a:ext>
            </a:extLst>
          </p:cNvPr>
          <p:cNvSpPr/>
          <p:nvPr/>
        </p:nvSpPr>
        <p:spPr>
          <a:xfrm>
            <a:off x="539477" y="2074780"/>
            <a:ext cx="4176464" cy="1974900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사용 목적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연접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(2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연접 이상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해소 및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설비 개선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기존의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시공방법으로 정비가 곤란한 과다 연접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개소의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정비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사용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주택 밀집지역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뒷골목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번화가 등 연접 개소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가옥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접속점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위치가 낮은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지상고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미달 개소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시공에 따른 건축물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보도 훼손 우려 개소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10806BC-8215-1542-6575-4C57C02F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69" y="1761905"/>
            <a:ext cx="2181340" cy="5283965"/>
          </a:xfrm>
          <a:prstGeom prst="rect">
            <a:avLst/>
          </a:prstGeom>
        </p:spPr>
      </p:pic>
      <p:grpSp>
        <p:nvGrpSpPr>
          <p:cNvPr id="26" name="그룹 29">
            <a:extLst>
              <a:ext uri="{FF2B5EF4-FFF2-40B4-BE49-F238E27FC236}">
                <a16:creationId xmlns:a16="http://schemas.microsoft.com/office/drawing/2014/main" id="{A2241184-42BD-1DAD-E58F-F9D192FD919E}"/>
              </a:ext>
            </a:extLst>
          </p:cNvPr>
          <p:cNvGrpSpPr/>
          <p:nvPr/>
        </p:nvGrpSpPr>
        <p:grpSpPr>
          <a:xfrm>
            <a:off x="539477" y="4534936"/>
            <a:ext cx="774218" cy="184666"/>
            <a:chOff x="876033" y="3318956"/>
            <a:chExt cx="774218" cy="18466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F38DE-28D6-47B0-9066-C7CC20A90B60}"/>
                </a:ext>
              </a:extLst>
            </p:cNvPr>
            <p:cNvSpPr/>
            <p:nvPr/>
          </p:nvSpPr>
          <p:spPr>
            <a:xfrm>
              <a:off x="1042712" y="3318956"/>
              <a:ext cx="60753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가선 조건</a:t>
              </a:r>
            </a:p>
          </p:txBody>
        </p:sp>
        <p:grpSp>
          <p:nvGrpSpPr>
            <p:cNvPr id="28" name="그룹 226">
              <a:extLst>
                <a:ext uri="{FF2B5EF4-FFF2-40B4-BE49-F238E27FC236}">
                  <a16:creationId xmlns:a16="http://schemas.microsoft.com/office/drawing/2014/main" id="{BDF51691-5E43-FBCF-15B5-852E5B0AA658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8C367F50-1D1C-1C2D-0848-61BEA3F5ED6D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25A0E64F-592E-9F5D-3D20-EE2AC442C33C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5703386-7E8D-2285-D005-9FA04D470D89}"/>
              </a:ext>
            </a:extLst>
          </p:cNvPr>
          <p:cNvGraphicFramePr>
            <a:graphicFrameLocks noGrp="1"/>
          </p:cNvGraphicFramePr>
          <p:nvPr/>
        </p:nvGraphicFramePr>
        <p:xfrm>
          <a:off x="719497" y="4899622"/>
          <a:ext cx="4320000" cy="149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17570492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규격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설계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하중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가선조건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전선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최대경간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각도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831739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6.4M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85kg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OW 22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× 2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조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회선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DV 3.2 × 2P      3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회선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30m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직선</a:t>
                      </a: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6306500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OW 22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× 2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조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회선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DV 3.2 × 2P      2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회선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40m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직선</a:t>
                      </a: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</a:tbl>
          </a:graphicData>
        </a:graphic>
      </p:graphicFrame>
      <p:grpSp>
        <p:nvGrpSpPr>
          <p:cNvPr id="32" name="그룹 29">
            <a:extLst>
              <a:ext uri="{FF2B5EF4-FFF2-40B4-BE49-F238E27FC236}">
                <a16:creationId xmlns:a16="http://schemas.microsoft.com/office/drawing/2014/main" id="{034029D6-2583-87BD-3875-1B16DC827CC3}"/>
              </a:ext>
            </a:extLst>
          </p:cNvPr>
          <p:cNvGrpSpPr/>
          <p:nvPr/>
        </p:nvGrpSpPr>
        <p:grpSpPr>
          <a:xfrm>
            <a:off x="539477" y="6786066"/>
            <a:ext cx="915923" cy="184666"/>
            <a:chOff x="876033" y="3318956"/>
            <a:chExt cx="915923" cy="1846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ECAAEA-06F5-4C68-0107-404F3FD6AF59}"/>
                </a:ext>
              </a:extLst>
            </p:cNvPr>
            <p:cNvSpPr/>
            <p:nvPr/>
          </p:nvSpPr>
          <p:spPr>
            <a:xfrm>
              <a:off x="1042712" y="3318956"/>
              <a:ext cx="74924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연접 </a:t>
              </a:r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인입선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34" name="그룹 226">
              <a:extLst>
                <a:ext uri="{FF2B5EF4-FFF2-40B4-BE49-F238E27FC236}">
                  <a16:creationId xmlns:a16="http://schemas.microsoft.com/office/drawing/2014/main" id="{67B79CB5-655E-E4F4-6371-838775A29ED5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CAE594E-89C5-BA44-D34A-9E21FAD43A28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9CC27910-2AF7-2192-FF9C-3123271047B1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7AED32-A41A-F65D-D7E2-4FCD4177A8AC}"/>
              </a:ext>
            </a:extLst>
          </p:cNvPr>
          <p:cNvSpPr/>
          <p:nvPr/>
        </p:nvSpPr>
        <p:spPr>
          <a:xfrm>
            <a:off x="539476" y="7110102"/>
            <a:ext cx="6553199" cy="43601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인입선은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저압 전주에 설치하여 가옥의 수전설비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인입구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배선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에 연결하는 것이 원칙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현장 여건상 전주에서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설치가 불가한 경우 인접한 가옥의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인입선에서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연장하여 공급 가능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08019" y="7792513"/>
            <a:ext cx="5143636" cy="1513833"/>
            <a:chOff x="899517" y="7792513"/>
            <a:chExt cx="5143636" cy="1513833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102B0FC-2A75-6C12-9E12-3E7F228675C2}"/>
                </a:ext>
              </a:extLst>
            </p:cNvPr>
            <p:cNvSpPr/>
            <p:nvPr/>
          </p:nvSpPr>
          <p:spPr>
            <a:xfrm>
              <a:off x="1313695" y="8046206"/>
              <a:ext cx="288000" cy="288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22D8FB6-68C8-1B0A-FA1F-B023197C0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023753" y="8087146"/>
              <a:ext cx="1219200" cy="12192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82BB357-7725-5732-F1A8-6D6DF260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823953" y="8082210"/>
              <a:ext cx="1219200" cy="1219200"/>
            </a:xfrm>
            <a:prstGeom prst="rect">
              <a:avLst/>
            </a:prstGeom>
          </p:spPr>
        </p:pic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1508E6F-40A9-B1DC-0806-20006E6DA07A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1601695" y="8190206"/>
              <a:ext cx="1746094" cy="252044"/>
            </a:xfrm>
            <a:prstGeom prst="straightConnector1">
              <a:avLst/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16560A-C0EA-0468-2ED4-62DF7DFBBC99}"/>
                </a:ext>
              </a:extLst>
            </p:cNvPr>
            <p:cNvSpPr txBox="1"/>
            <p:nvPr/>
          </p:nvSpPr>
          <p:spPr>
            <a:xfrm>
              <a:off x="899517" y="7792513"/>
              <a:ext cx="1110413" cy="2176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sz="1200" dirty="0">
                  <a:solidFill>
                    <a:schemeClr val="tx2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저압 전주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3CBBD7-9ACC-3F82-A25A-9C585F284589}"/>
                </a:ext>
              </a:extLst>
            </p:cNvPr>
            <p:cNvSpPr txBox="1"/>
            <p:nvPr/>
          </p:nvSpPr>
          <p:spPr>
            <a:xfrm>
              <a:off x="2021352" y="8044541"/>
              <a:ext cx="1110413" cy="2176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sz="1200" dirty="0" err="1">
                  <a:solidFill>
                    <a:schemeClr val="tx2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인입선</a:t>
              </a:r>
              <a:endPara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B4F0FA9-D8B2-D1F7-EE78-1F67378FB217}"/>
                </a:ext>
              </a:extLst>
            </p:cNvPr>
            <p:cNvCxnSpPr>
              <a:cxnSpLocks/>
            </p:cNvCxnSpPr>
            <p:nvPr/>
          </p:nvCxnSpPr>
          <p:spPr>
            <a:xfrm>
              <a:off x="3347789" y="8442250"/>
              <a:ext cx="1836204" cy="0"/>
            </a:xfrm>
            <a:prstGeom prst="straightConnector1">
              <a:avLst/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60E6C1-19AA-79E3-099B-00B6D3AE0D89}"/>
                </a:ext>
              </a:extLst>
            </p:cNvPr>
            <p:cNvSpPr txBox="1"/>
            <p:nvPr/>
          </p:nvSpPr>
          <p:spPr>
            <a:xfrm>
              <a:off x="4001572" y="8196941"/>
              <a:ext cx="1110413" cy="2176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sz="1200" dirty="0">
                  <a:solidFill>
                    <a:schemeClr val="tx2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연접 </a:t>
              </a:r>
              <a:r>
                <a:rPr lang="ko-KR" altLang="en-US" sz="1200" dirty="0" err="1">
                  <a:solidFill>
                    <a:schemeClr val="tx2"/>
                  </a:solidFill>
                  <a:effectLst/>
                  <a:latin typeface="HY신명조" panose="02030600000101010101" pitchFamily="18" charset="-127"/>
                  <a:ea typeface="HY신명조" panose="02030600000101010101" pitchFamily="18" charset="-127"/>
                </a:rPr>
                <a:t>인입선</a:t>
              </a:r>
              <a:endPara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sp>
        <p:nvSpPr>
          <p:cNvPr id="10" name="Rectangle 11">
            <a:extLst>
              <a:ext uri="{FF2B5EF4-FFF2-40B4-BE49-F238E27FC236}">
                <a16:creationId xmlns:a16="http://schemas.microsoft.com/office/drawing/2014/main" id="{A0C279FA-8853-819D-BCF7-DC95152F6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661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3)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전선 종류 및 규격 선정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875206" cy="184666"/>
            <a:chOff x="876033" y="3318956"/>
            <a:chExt cx="875206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708527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특고압선로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66D1DA-6BD0-65F3-6EED-F54E0C607F68}"/>
              </a:ext>
            </a:extLst>
          </p:cNvPr>
          <p:cNvSpPr/>
          <p:nvPr/>
        </p:nvSpPr>
        <p:spPr>
          <a:xfrm>
            <a:off x="539477" y="2074780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전압선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알루미늄 절연전선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(ACSR/AW-TR OC)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사용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5703386-7E8D-2285-D005-9FA04D47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336032"/>
              </p:ext>
            </p:extLst>
          </p:nvPr>
        </p:nvGraphicFramePr>
        <p:xfrm>
          <a:off x="739134" y="2393578"/>
          <a:ext cx="6008727" cy="179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727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123064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06292134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771394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75704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46568395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단면적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도체 구성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피복 두께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㎜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전체 외경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㎜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전기저항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(Ω/km)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인장하중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표준길이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(m)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AL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강심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외경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외경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㎜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최대경간</a:t>
                      </a:r>
                    </a:p>
                  </a:txBody>
                  <a:tcPr marL="36000" marR="36000"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각도</a:t>
                      </a:r>
                    </a:p>
                  </a:txBody>
                  <a:tcPr marL="36000" marR="36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8317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6/SB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1/3.5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9.7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15.7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0.484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1,900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95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6/SB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1/3.5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12.0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3.5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19.0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0.302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2,360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2323318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18/SB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1/3.2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15.4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4.0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23.4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0.183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3,080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24272356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240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18/SB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1/4.0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18.9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4.0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27.0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0.123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4,500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4255069993"/>
                  </a:ext>
                </a:extLst>
              </a:tr>
            </a:tbl>
          </a:graphicData>
        </a:graphic>
      </p:graphicFrame>
      <p:grpSp>
        <p:nvGrpSpPr>
          <p:cNvPr id="32" name="그룹 29">
            <a:extLst>
              <a:ext uri="{FF2B5EF4-FFF2-40B4-BE49-F238E27FC236}">
                <a16:creationId xmlns:a16="http://schemas.microsoft.com/office/drawing/2014/main" id="{034029D6-2583-87BD-3875-1B16DC827CC3}"/>
              </a:ext>
            </a:extLst>
          </p:cNvPr>
          <p:cNvGrpSpPr/>
          <p:nvPr/>
        </p:nvGrpSpPr>
        <p:grpSpPr>
          <a:xfrm>
            <a:off x="539477" y="7034125"/>
            <a:ext cx="733501" cy="184666"/>
            <a:chOff x="876033" y="3318956"/>
            <a:chExt cx="733501" cy="1846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ECAAEA-06F5-4C68-0107-404F3FD6AF59}"/>
                </a:ext>
              </a:extLst>
            </p:cNvPr>
            <p:cNvSpPr/>
            <p:nvPr/>
          </p:nvSpPr>
          <p:spPr>
            <a:xfrm>
              <a:off x="1042712" y="3318956"/>
              <a:ext cx="566822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저압선로</a:t>
              </a:r>
            </a:p>
          </p:txBody>
        </p:sp>
        <p:grpSp>
          <p:nvGrpSpPr>
            <p:cNvPr id="34" name="그룹 226">
              <a:extLst>
                <a:ext uri="{FF2B5EF4-FFF2-40B4-BE49-F238E27FC236}">
                  <a16:creationId xmlns:a16="http://schemas.microsoft.com/office/drawing/2014/main" id="{67B79CB5-655E-E4F4-6371-838775A29ED5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CAE594E-89C5-BA44-D34A-9E21FAD43A28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9CC27910-2AF7-2192-FF9C-3123271047B1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48F242-83BE-64CC-2BAB-BCEEFBCAB4E4}"/>
              </a:ext>
            </a:extLst>
          </p:cNvPr>
          <p:cNvSpPr/>
          <p:nvPr/>
        </p:nvSpPr>
        <p:spPr>
          <a:xfrm>
            <a:off x="539477" y="4374022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중성선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피복 없는 알루미늄 전선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(ACSR)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사용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00C8016-2A6F-FB18-719A-F48075768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00135"/>
              </p:ext>
            </p:extLst>
          </p:nvPr>
        </p:nvGraphicFramePr>
        <p:xfrm>
          <a:off x="719497" y="4698058"/>
          <a:ext cx="6048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68390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7123064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8175704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46568395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공칭 단면적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도체 구성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외경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㎜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전기저항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(Ω/km)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인장하중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표준길이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(m)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AL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강심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외경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㎜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최대경간</a:t>
                      </a:r>
                    </a:p>
                  </a:txBody>
                  <a:tcPr marL="36000" marR="36000"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각도</a:t>
                      </a:r>
                    </a:p>
                  </a:txBody>
                  <a:tcPr marL="36000" marR="36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8317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6/3.5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1/3.5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10.5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0.497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1,980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1,000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95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6/4.5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1/4.5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13.5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0.301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3,180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1,000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2323318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97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12/3.2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7/3.2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16.0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0.301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10,600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1,000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116682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30/2.6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7/2.6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18.2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0.182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6,990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1,000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24272356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240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30/3.2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7/3.2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22.4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0.120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10,210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1,000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425506999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025F91-1B83-EBBC-1005-BAC70B92D6BD}"/>
              </a:ext>
            </a:extLst>
          </p:cNvPr>
          <p:cNvSpPr/>
          <p:nvPr/>
        </p:nvSpPr>
        <p:spPr>
          <a:xfrm>
            <a:off x="539477" y="7326610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전압선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옥외용 비닐 절연전선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(OW)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사용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331D2B4-09E1-0E7A-DFB9-2CEBFE07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629521"/>
              </p:ext>
            </p:extLst>
          </p:nvPr>
        </p:nvGraphicFramePr>
        <p:xfrm>
          <a:off x="719497" y="7650386"/>
          <a:ext cx="6048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1367896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8175704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4656839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공칭 단면적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도체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(CU)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구성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소선수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/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직경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[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㎜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])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외경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㎜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전기저항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(Ω/km)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인장하중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표준길이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(m)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7/2.0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8.4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0.849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889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7/2.6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11.0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0.502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1,480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2323318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19/2.0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13.0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0.313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2,410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116682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19/2.6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16.0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0.185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4,010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24272356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150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19/3.2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19.4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0.120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5,990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4255069993"/>
                  </a:ext>
                </a:extLst>
              </a:tr>
            </a:tbl>
          </a:graphicData>
        </a:graphic>
      </p:graphicFrame>
      <p:sp>
        <p:nvSpPr>
          <p:cNvPr id="16" name="Rectangle 11">
            <a:extLst>
              <a:ext uri="{FF2B5EF4-FFF2-40B4-BE49-F238E27FC236}">
                <a16:creationId xmlns:a16="http://schemas.microsoft.com/office/drawing/2014/main" id="{BE2F7F6D-37B4-512C-7FDC-C0E6DF67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627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3)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전선 종류 및 규격 선정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1149640" cy="184666"/>
            <a:chOff x="876033" y="3318956"/>
            <a:chExt cx="1149640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98296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저압선로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계속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pSp>
        <p:nvGrpSpPr>
          <p:cNvPr id="32" name="그룹 29">
            <a:extLst>
              <a:ext uri="{FF2B5EF4-FFF2-40B4-BE49-F238E27FC236}">
                <a16:creationId xmlns:a16="http://schemas.microsoft.com/office/drawing/2014/main" id="{034029D6-2583-87BD-3875-1B16DC827CC3}"/>
              </a:ext>
            </a:extLst>
          </p:cNvPr>
          <p:cNvGrpSpPr/>
          <p:nvPr/>
        </p:nvGrpSpPr>
        <p:grpSpPr>
          <a:xfrm>
            <a:off x="539477" y="4733838"/>
            <a:ext cx="1240050" cy="184666"/>
            <a:chOff x="876033" y="3318956"/>
            <a:chExt cx="1240050" cy="1846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ECAAEA-06F5-4C68-0107-404F3FD6AF59}"/>
                </a:ext>
              </a:extLst>
            </p:cNvPr>
            <p:cNvSpPr/>
            <p:nvPr/>
          </p:nvSpPr>
          <p:spPr>
            <a:xfrm>
              <a:off x="1042712" y="3318956"/>
              <a:ext cx="107337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지역별 적용 전선</a:t>
              </a:r>
            </a:p>
          </p:txBody>
        </p:sp>
        <p:grpSp>
          <p:nvGrpSpPr>
            <p:cNvPr id="34" name="그룹 226">
              <a:extLst>
                <a:ext uri="{FF2B5EF4-FFF2-40B4-BE49-F238E27FC236}">
                  <a16:creationId xmlns:a16="http://schemas.microsoft.com/office/drawing/2014/main" id="{67B79CB5-655E-E4F4-6371-838775A29ED5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CAE594E-89C5-BA44-D34A-9E21FAD43A28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9CC27910-2AF7-2192-FF9C-3123271047B1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48F242-83BE-64CC-2BAB-BCEEFBCAB4E4}"/>
              </a:ext>
            </a:extLst>
          </p:cNvPr>
          <p:cNvSpPr/>
          <p:nvPr/>
        </p:nvSpPr>
        <p:spPr>
          <a:xfrm>
            <a:off x="539477" y="2033538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중성선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피복 없는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경동연선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(WO)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사용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025F91-1B83-EBBC-1005-BAC70B92D6BD}"/>
              </a:ext>
            </a:extLst>
          </p:cNvPr>
          <p:cNvSpPr/>
          <p:nvPr/>
        </p:nvSpPr>
        <p:spPr>
          <a:xfrm>
            <a:off x="539477" y="5026323"/>
            <a:ext cx="6552000" cy="69249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염해지역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알루미늄 절연전선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동절연전선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(OC-W),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경동연선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(HDCC)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사용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공장지역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: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경동연선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(HDCC)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사용 지양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산간지방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하천 횡단 등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장경간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개소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알루미늄 절연전선 사용 지양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331D2B4-09E1-0E7A-DFB9-2CEBFE07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83004"/>
              </p:ext>
            </p:extLst>
          </p:nvPr>
        </p:nvGraphicFramePr>
        <p:xfrm>
          <a:off x="647490" y="2357574"/>
          <a:ext cx="6120008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008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8175704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4656839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공칭 단면적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도체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(CU)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구성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소선수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/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직경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[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㎜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])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외경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㎜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전기저항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(Ω/km)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인장하중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표준길이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(m)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7/2.0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0.818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888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1,000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7/2.6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7.8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0.484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1,480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1,000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2323318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19/2.0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0.301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2,410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1,000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116682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19/2.6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13.0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0.178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4,020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1,000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24272356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150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19/3.2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16.1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0.118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6,160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1,000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4255069993"/>
                  </a:ext>
                </a:extLst>
              </a:tr>
            </a:tbl>
          </a:graphicData>
        </a:graphic>
      </p:graphicFrame>
      <p:grpSp>
        <p:nvGrpSpPr>
          <p:cNvPr id="10" name="그룹 29">
            <a:extLst>
              <a:ext uri="{FF2B5EF4-FFF2-40B4-BE49-F238E27FC236}">
                <a16:creationId xmlns:a16="http://schemas.microsoft.com/office/drawing/2014/main" id="{F898A68D-9593-5F2A-07E6-5C24B729F0C3}"/>
              </a:ext>
            </a:extLst>
          </p:cNvPr>
          <p:cNvGrpSpPr/>
          <p:nvPr/>
        </p:nvGrpSpPr>
        <p:grpSpPr>
          <a:xfrm>
            <a:off x="539477" y="6097344"/>
            <a:ext cx="2325283" cy="184666"/>
            <a:chOff x="876033" y="3318956"/>
            <a:chExt cx="2325283" cy="18466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F448AD-EA6A-D3B3-32D4-5BFE83B91679}"/>
                </a:ext>
              </a:extLst>
            </p:cNvPr>
            <p:cNvSpPr/>
            <p:nvPr/>
          </p:nvSpPr>
          <p:spPr>
            <a:xfrm>
              <a:off x="1042712" y="3318956"/>
              <a:ext cx="215860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알루미늄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(AL) 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전선 연속 허용전류</a:t>
              </a:r>
            </a:p>
          </p:txBody>
        </p:sp>
        <p:grpSp>
          <p:nvGrpSpPr>
            <p:cNvPr id="14" name="그룹 226">
              <a:extLst>
                <a:ext uri="{FF2B5EF4-FFF2-40B4-BE49-F238E27FC236}">
                  <a16:creationId xmlns:a16="http://schemas.microsoft.com/office/drawing/2014/main" id="{0ED526BB-C33F-D923-5A58-F6FC19D3AB0B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47B8A7A-42E8-86CB-31FD-CC1F65572A86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98FD5EB3-288C-8FE0-26C0-07E07963409E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3C9C152-CA68-9444-4881-4E2B452BE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58465"/>
              </p:ext>
            </p:extLst>
          </p:nvPr>
        </p:nvGraphicFramePr>
        <p:xfrm>
          <a:off x="683494" y="6462254"/>
          <a:ext cx="6048000" cy="91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00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967680">
                  <a:extLst>
                    <a:ext uri="{9D8B030D-6E8A-4147-A177-3AD203B41FA5}">
                      <a16:colId xmlns:a16="http://schemas.microsoft.com/office/drawing/2014/main" val="1595852810"/>
                    </a:ext>
                  </a:extLst>
                </a:gridCol>
                <a:gridCol w="96768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96768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96768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967680">
                  <a:extLst>
                    <a:ext uri="{9D8B030D-6E8A-4147-A177-3AD203B41FA5}">
                      <a16:colId xmlns:a16="http://schemas.microsoft.com/office/drawing/2014/main" val="81757049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규격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95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240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나전선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240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330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460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595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절연전선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145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210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268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395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511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232331809"/>
                  </a:ext>
                </a:extLst>
              </a:tr>
            </a:tbl>
          </a:graphicData>
        </a:graphic>
      </p:graphicFrame>
      <p:grpSp>
        <p:nvGrpSpPr>
          <p:cNvPr id="19" name="그룹 29">
            <a:extLst>
              <a:ext uri="{FF2B5EF4-FFF2-40B4-BE49-F238E27FC236}">
                <a16:creationId xmlns:a16="http://schemas.microsoft.com/office/drawing/2014/main" id="{94FAFDE8-DE8C-B85E-5DB5-93A2F7A9C6BC}"/>
              </a:ext>
            </a:extLst>
          </p:cNvPr>
          <p:cNvGrpSpPr/>
          <p:nvPr/>
        </p:nvGrpSpPr>
        <p:grpSpPr>
          <a:xfrm>
            <a:off x="539477" y="7825536"/>
            <a:ext cx="1906579" cy="184666"/>
            <a:chOff x="876033" y="3318956"/>
            <a:chExt cx="1906579" cy="1846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57BE14-42CE-1CA5-2A39-96AF708FD94B}"/>
                </a:ext>
              </a:extLst>
            </p:cNvPr>
            <p:cNvSpPr/>
            <p:nvPr/>
          </p:nvSpPr>
          <p:spPr>
            <a:xfrm>
              <a:off x="1042712" y="3318956"/>
              <a:ext cx="1739900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동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(CU) 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전선 연속 허용전류</a:t>
              </a:r>
            </a:p>
          </p:txBody>
        </p:sp>
        <p:grpSp>
          <p:nvGrpSpPr>
            <p:cNvPr id="21" name="그룹 226">
              <a:extLst>
                <a:ext uri="{FF2B5EF4-FFF2-40B4-BE49-F238E27FC236}">
                  <a16:creationId xmlns:a16="http://schemas.microsoft.com/office/drawing/2014/main" id="{D6B3D6F6-FB87-1AC6-CC7A-6414FA7C6A77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D1BA4CD-4C93-936F-0582-5C563708CDFC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F5830D6C-144F-9EBA-B1DC-B0C5EEBA8F92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B264DB2-1436-B4FC-E104-7D7052B43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222763"/>
              </p:ext>
            </p:extLst>
          </p:nvPr>
        </p:nvGraphicFramePr>
        <p:xfrm>
          <a:off x="683494" y="8190222"/>
          <a:ext cx="6048000" cy="91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1133164">
                  <a:extLst>
                    <a:ext uri="{9D8B030D-6E8A-4147-A177-3AD203B41FA5}">
                      <a16:colId xmlns:a16="http://schemas.microsoft.com/office/drawing/2014/main" val="3406895272"/>
                    </a:ext>
                  </a:extLst>
                </a:gridCol>
                <a:gridCol w="96768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96768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96768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967680">
                  <a:extLst>
                    <a:ext uri="{9D8B030D-6E8A-4147-A177-3AD203B41FA5}">
                      <a16:colId xmlns:a16="http://schemas.microsoft.com/office/drawing/2014/main" val="81757049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규격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150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나전선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(WO)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220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420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550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절연전선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(OW)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112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153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206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302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385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232331809"/>
                  </a:ext>
                </a:extLst>
              </a:tr>
            </a:tbl>
          </a:graphicData>
        </a:graphic>
      </p:graphicFrame>
      <p:sp>
        <p:nvSpPr>
          <p:cNvPr id="26" name="Rectangle 11">
            <a:extLst>
              <a:ext uri="{FF2B5EF4-FFF2-40B4-BE49-F238E27FC236}">
                <a16:creationId xmlns:a16="http://schemas.microsoft.com/office/drawing/2014/main" id="{520F91E7-A37D-A165-A371-2018AB4A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410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3)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전선 종류 및 규격 선정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1847588" cy="184666"/>
            <a:chOff x="876033" y="3318956"/>
            <a:chExt cx="1847588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16809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고압선로의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최소 전선 굵기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pSp>
        <p:nvGrpSpPr>
          <p:cNvPr id="32" name="그룹 29">
            <a:extLst>
              <a:ext uri="{FF2B5EF4-FFF2-40B4-BE49-F238E27FC236}">
                <a16:creationId xmlns:a16="http://schemas.microsoft.com/office/drawing/2014/main" id="{034029D6-2583-87BD-3875-1B16DC827CC3}"/>
              </a:ext>
            </a:extLst>
          </p:cNvPr>
          <p:cNvGrpSpPr/>
          <p:nvPr/>
        </p:nvGrpSpPr>
        <p:grpSpPr>
          <a:xfrm>
            <a:off x="539477" y="3653718"/>
            <a:ext cx="2212432" cy="184666"/>
            <a:chOff x="876033" y="3318956"/>
            <a:chExt cx="2212432" cy="1846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ECAAEA-06F5-4C68-0107-404F3FD6AF59}"/>
                </a:ext>
              </a:extLst>
            </p:cNvPr>
            <p:cNvSpPr/>
            <p:nvPr/>
          </p:nvSpPr>
          <p:spPr>
            <a:xfrm>
              <a:off x="1042712" y="3318956"/>
              <a:ext cx="2045753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저압 접지측 전선 및 중성선 굵기</a:t>
              </a:r>
            </a:p>
          </p:txBody>
        </p:sp>
        <p:grpSp>
          <p:nvGrpSpPr>
            <p:cNvPr id="34" name="그룹 226">
              <a:extLst>
                <a:ext uri="{FF2B5EF4-FFF2-40B4-BE49-F238E27FC236}">
                  <a16:creationId xmlns:a16="http://schemas.microsoft.com/office/drawing/2014/main" id="{67B79CB5-655E-E4F4-6371-838775A29ED5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CAE594E-89C5-BA44-D34A-9E21FAD43A28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9CC27910-2AF7-2192-FF9C-3123271047B1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025F91-1B83-EBBC-1005-BAC70B92D6BD}"/>
              </a:ext>
            </a:extLst>
          </p:cNvPr>
          <p:cNvSpPr/>
          <p:nvPr/>
        </p:nvSpPr>
        <p:spPr>
          <a:xfrm>
            <a:off x="539477" y="5885966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상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선식 접지측 전선은 전압선과 동일한 굵기를 적용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331D2B4-09E1-0E7A-DFB9-2CEBFE07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02346"/>
              </p:ext>
            </p:extLst>
          </p:nvPr>
        </p:nvGraphicFramePr>
        <p:xfrm>
          <a:off x="719497" y="2105770"/>
          <a:ext cx="6336000" cy="91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81757049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구분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변전소 인출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~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부하중심점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중부하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구간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경부하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구간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전압선</a:t>
                      </a:r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AL 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절연전선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240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AL 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절연전선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160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AL 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절연전선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58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중성선</a:t>
                      </a:r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AL 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나전선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95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</a:p>
                  </a:txBody>
                  <a:tcPr marL="36000" marR="3600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AL 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나전선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58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232331809"/>
                  </a:ext>
                </a:extLst>
              </a:tr>
            </a:tbl>
          </a:graphicData>
        </a:graphic>
      </p:graphicFrame>
      <p:grpSp>
        <p:nvGrpSpPr>
          <p:cNvPr id="19" name="그룹 29">
            <a:extLst>
              <a:ext uri="{FF2B5EF4-FFF2-40B4-BE49-F238E27FC236}">
                <a16:creationId xmlns:a16="http://schemas.microsoft.com/office/drawing/2014/main" id="{94FAFDE8-DE8C-B85E-5DB5-93A2F7A9C6BC}"/>
              </a:ext>
            </a:extLst>
          </p:cNvPr>
          <p:cNvGrpSpPr/>
          <p:nvPr/>
        </p:nvGrpSpPr>
        <p:grpSpPr>
          <a:xfrm>
            <a:off x="539477" y="6390022"/>
            <a:ext cx="1665166" cy="184666"/>
            <a:chOff x="876033" y="3318956"/>
            <a:chExt cx="1665166" cy="1846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57BE14-42CE-1CA5-2A39-96AF708FD94B}"/>
                </a:ext>
              </a:extLst>
            </p:cNvPr>
            <p:cNvSpPr/>
            <p:nvPr/>
          </p:nvSpPr>
          <p:spPr>
            <a:xfrm>
              <a:off x="1042712" y="3318956"/>
              <a:ext cx="1498487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저압선로의 </a:t>
              </a:r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경간수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제한</a:t>
              </a:r>
            </a:p>
          </p:txBody>
        </p:sp>
        <p:grpSp>
          <p:nvGrpSpPr>
            <p:cNvPr id="21" name="그룹 226">
              <a:extLst>
                <a:ext uri="{FF2B5EF4-FFF2-40B4-BE49-F238E27FC236}">
                  <a16:creationId xmlns:a16="http://schemas.microsoft.com/office/drawing/2014/main" id="{D6B3D6F6-FB87-1AC6-CC7A-6414FA7C6A77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D1BA4CD-4C93-936F-0582-5C563708CDFC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F5830D6C-144F-9EBA-B1DC-B0C5EEBA8F92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B264DB2-1436-B4FC-E104-7D7052B43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940776"/>
              </p:ext>
            </p:extLst>
          </p:nvPr>
        </p:nvGraphicFramePr>
        <p:xfrm>
          <a:off x="935497" y="6786066"/>
          <a:ext cx="5904000" cy="24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000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40689527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공급방식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전선 굵기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번화가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상가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(200A)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밀집주택가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(100A)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농어촌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(50A)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상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선식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220V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100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60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4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상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4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선식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220/380V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100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60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38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4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8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23233180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DAF195-C53F-FABC-5641-5459B6F82B40}"/>
              </a:ext>
            </a:extLst>
          </p:cNvPr>
          <p:cNvSpPr/>
          <p:nvPr/>
        </p:nvSpPr>
        <p:spPr>
          <a:xfrm>
            <a:off x="539477" y="3149662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고압 중성선은 전압선과 동일한 굵기의 나선을 사용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최대 규격은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95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㎟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6B7145A-8EEE-9697-201C-B1BA37E4C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32065"/>
              </p:ext>
            </p:extLst>
          </p:nvPr>
        </p:nvGraphicFramePr>
        <p:xfrm>
          <a:off x="1727497" y="4032670"/>
          <a:ext cx="4320000" cy="170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595852810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전압선 굵기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상 중성선 굵기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㎟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OW 22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WO 22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OW 38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WO 22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232331809"/>
                  </a:ext>
                </a:extLst>
              </a:tr>
              <a:tr h="19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OW 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WO 38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4079349599"/>
                  </a:ext>
                </a:extLst>
              </a:tr>
              <a:tr h="121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OW 100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WO 38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438773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OW 150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WO 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360732830"/>
                  </a:ext>
                </a:extLst>
              </a:tr>
            </a:tbl>
          </a:graphicData>
        </a:graphic>
      </p:graphicFrame>
      <p:sp>
        <p:nvSpPr>
          <p:cNvPr id="10" name="Rectangle 11">
            <a:extLst>
              <a:ext uri="{FF2B5EF4-FFF2-40B4-BE49-F238E27FC236}">
                <a16:creationId xmlns:a16="http://schemas.microsoft.com/office/drawing/2014/main" id="{9B05B49E-9FB3-284D-C05C-C9B78EACC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142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4) </a:t>
              </a:r>
              <a:r>
                <a:rPr kumimoji="0" lang="ko-KR" altLang="en-US" sz="1200" b="1" dirty="0" err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인입선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종류 및 규격 선정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915923" cy="184666"/>
            <a:chOff x="876033" y="3318956"/>
            <a:chExt cx="915923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74924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고압 </a:t>
              </a:r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인입선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  <p:grpSp>
        <p:nvGrpSpPr>
          <p:cNvPr id="32" name="그룹 29">
            <a:extLst>
              <a:ext uri="{FF2B5EF4-FFF2-40B4-BE49-F238E27FC236}">
                <a16:creationId xmlns:a16="http://schemas.microsoft.com/office/drawing/2014/main" id="{034029D6-2583-87BD-3875-1B16DC827CC3}"/>
              </a:ext>
            </a:extLst>
          </p:cNvPr>
          <p:cNvGrpSpPr/>
          <p:nvPr/>
        </p:nvGrpSpPr>
        <p:grpSpPr>
          <a:xfrm>
            <a:off x="539477" y="3113658"/>
            <a:ext cx="915923" cy="184666"/>
            <a:chOff x="876033" y="3318956"/>
            <a:chExt cx="915923" cy="1846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ECAAEA-06F5-4C68-0107-404F3FD6AF59}"/>
                </a:ext>
              </a:extLst>
            </p:cNvPr>
            <p:cNvSpPr/>
            <p:nvPr/>
          </p:nvSpPr>
          <p:spPr>
            <a:xfrm>
              <a:off x="1042712" y="3318956"/>
              <a:ext cx="74924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저압 </a:t>
              </a:r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인입선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34" name="그룹 226">
              <a:extLst>
                <a:ext uri="{FF2B5EF4-FFF2-40B4-BE49-F238E27FC236}">
                  <a16:creationId xmlns:a16="http://schemas.microsoft.com/office/drawing/2014/main" id="{67B79CB5-655E-E4F4-6371-838775A29ED5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CAE594E-89C5-BA44-D34A-9E21FAD43A28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9CC27910-2AF7-2192-FF9C-3123271047B1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025F91-1B83-EBBC-1005-BAC70B92D6BD}"/>
              </a:ext>
            </a:extLst>
          </p:cNvPr>
          <p:cNvSpPr/>
          <p:nvPr/>
        </p:nvSpPr>
        <p:spPr>
          <a:xfrm>
            <a:off x="539477" y="3473698"/>
            <a:ext cx="6552000" cy="1205458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저압 가공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인입선의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길이는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50m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이하로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설치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중간에 지지점을 만들고 지지점과의 거리가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50m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이하면 전체 길이를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60m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로 할 수 있음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   (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중간의 지지점은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개소만 허용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가공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중간에 접속은 하지 않는 것이 원칙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옥외용 절연전선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(OW),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인입용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절연전선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(DV), 600V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케이블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(CV)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을 사용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9" name="그룹 29">
            <a:extLst>
              <a:ext uri="{FF2B5EF4-FFF2-40B4-BE49-F238E27FC236}">
                <a16:creationId xmlns:a16="http://schemas.microsoft.com/office/drawing/2014/main" id="{94FAFDE8-DE8C-B85E-5DB5-93A2F7A9C6BC}"/>
              </a:ext>
            </a:extLst>
          </p:cNvPr>
          <p:cNvGrpSpPr/>
          <p:nvPr/>
        </p:nvGrpSpPr>
        <p:grpSpPr>
          <a:xfrm>
            <a:off x="539477" y="5089312"/>
            <a:ext cx="2313421" cy="184666"/>
            <a:chOff x="876033" y="3318956"/>
            <a:chExt cx="2313421" cy="1846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57BE14-42CE-1CA5-2A39-96AF708FD94B}"/>
                </a:ext>
              </a:extLst>
            </p:cNvPr>
            <p:cNvSpPr/>
            <p:nvPr/>
          </p:nvSpPr>
          <p:spPr>
            <a:xfrm>
              <a:off x="1042712" y="3318956"/>
              <a:ext cx="2146742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저압 </a:t>
              </a:r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인입선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굵기별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전선휴즈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용량</a:t>
              </a:r>
            </a:p>
          </p:txBody>
        </p:sp>
        <p:grpSp>
          <p:nvGrpSpPr>
            <p:cNvPr id="21" name="그룹 226">
              <a:extLst>
                <a:ext uri="{FF2B5EF4-FFF2-40B4-BE49-F238E27FC236}">
                  <a16:creationId xmlns:a16="http://schemas.microsoft.com/office/drawing/2014/main" id="{D6B3D6F6-FB87-1AC6-CC7A-6414FA7C6A77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D1BA4CD-4C93-936F-0582-5C563708CDFC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F5830D6C-144F-9EBA-B1DC-B0C5EEBA8F92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B264DB2-1436-B4FC-E104-7D7052B43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065120"/>
              </p:ext>
            </p:extLst>
          </p:nvPr>
        </p:nvGraphicFramePr>
        <p:xfrm>
          <a:off x="827837" y="5453998"/>
          <a:ext cx="5904000" cy="7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40689527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90587644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11416521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44072237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66052076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99710327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전선 굵기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2.6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3.2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22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60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용량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(A)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38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50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150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200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300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DAF195-C53F-FABC-5641-5459B6F82B40}"/>
              </a:ext>
            </a:extLst>
          </p:cNvPr>
          <p:cNvSpPr/>
          <p:nvPr/>
        </p:nvSpPr>
        <p:spPr>
          <a:xfrm>
            <a:off x="539477" y="2070026"/>
            <a:ext cx="6552000" cy="69249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고압 가공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인입선의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지지점간 거리는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30m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표준으로 하며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불가피한 경우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50m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까지 가능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가공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인입선은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연접으로 시설하면 안됨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절연전선 또는 케이블을 사용하며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규격은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경동선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22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㎟ 이상의 전선을 사용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0" name="그룹 29">
            <a:extLst>
              <a:ext uri="{FF2B5EF4-FFF2-40B4-BE49-F238E27FC236}">
                <a16:creationId xmlns:a16="http://schemas.microsoft.com/office/drawing/2014/main" id="{DE37D05D-778F-3A0B-666D-A71F74F862EE}"/>
              </a:ext>
            </a:extLst>
          </p:cNvPr>
          <p:cNvGrpSpPr/>
          <p:nvPr/>
        </p:nvGrpSpPr>
        <p:grpSpPr>
          <a:xfrm>
            <a:off x="539477" y="6660728"/>
            <a:ext cx="1240050" cy="184666"/>
            <a:chOff x="876033" y="3318956"/>
            <a:chExt cx="1240050" cy="18466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43354A3-0051-2AF2-405F-E0B7E7D77E26}"/>
                </a:ext>
              </a:extLst>
            </p:cNvPr>
            <p:cNvSpPr/>
            <p:nvPr/>
          </p:nvSpPr>
          <p:spPr>
            <a:xfrm>
              <a:off x="1042712" y="3318956"/>
              <a:ext cx="107337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저압 </a:t>
              </a:r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인입선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연접</a:t>
              </a:r>
            </a:p>
          </p:txBody>
        </p:sp>
        <p:grpSp>
          <p:nvGrpSpPr>
            <p:cNvPr id="12" name="그룹 226">
              <a:extLst>
                <a:ext uri="{FF2B5EF4-FFF2-40B4-BE49-F238E27FC236}">
                  <a16:creationId xmlns:a16="http://schemas.microsoft.com/office/drawing/2014/main" id="{666D68C8-F3F0-3849-B535-867E6AA2A062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38523B5E-449F-4294-80DA-D16DD5BBF351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33C79149-46E6-9A43-CA4F-7546EC2208B8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F8E244-6A16-F0CF-5827-36DB75D92BF4}"/>
              </a:ext>
            </a:extLst>
          </p:cNvPr>
          <p:cNvSpPr/>
          <p:nvPr/>
        </p:nvSpPr>
        <p:spPr>
          <a:xfrm>
            <a:off x="539477" y="7020768"/>
            <a:ext cx="6552000" cy="1974900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다음의 경우에는 단독으로 설치하며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이외는 연접으로 설치할 수 있음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동력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- 220V 746W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이상 단상 전동기 수용가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- 30A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이상 수용가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저압 연접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인입선은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옥내를 통과하지 않는다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.</a:t>
            </a: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폭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5m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넘는 도로를 횡단하지 않는다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.</a:t>
            </a: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처음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분기점으로부터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100m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를 넘기지 않는다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25DDD41-5AD4-61ED-7967-EDAC535B2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603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5)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장주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및 애자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1240050" cy="184666"/>
            <a:chOff x="876033" y="3318956"/>
            <a:chExt cx="1240050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107337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배열에 따른 구분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pSp>
        <p:nvGrpSpPr>
          <p:cNvPr id="19" name="그룹 29">
            <a:extLst>
              <a:ext uri="{FF2B5EF4-FFF2-40B4-BE49-F238E27FC236}">
                <a16:creationId xmlns:a16="http://schemas.microsoft.com/office/drawing/2014/main" id="{94FAFDE8-DE8C-B85E-5DB5-93A2F7A9C6BC}"/>
              </a:ext>
            </a:extLst>
          </p:cNvPr>
          <p:cNvGrpSpPr/>
          <p:nvPr/>
        </p:nvGrpSpPr>
        <p:grpSpPr>
          <a:xfrm>
            <a:off x="539477" y="5269252"/>
            <a:ext cx="1240050" cy="184666"/>
            <a:chOff x="876033" y="3318956"/>
            <a:chExt cx="1240050" cy="1846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57BE14-42CE-1CA5-2A39-96AF708FD94B}"/>
                </a:ext>
              </a:extLst>
            </p:cNvPr>
            <p:cNvSpPr/>
            <p:nvPr/>
          </p:nvSpPr>
          <p:spPr>
            <a:xfrm>
              <a:off x="1042712" y="3318956"/>
              <a:ext cx="107337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형태에 따른 구분</a:t>
              </a:r>
            </a:p>
          </p:txBody>
        </p:sp>
        <p:grpSp>
          <p:nvGrpSpPr>
            <p:cNvPr id="21" name="그룹 226">
              <a:extLst>
                <a:ext uri="{FF2B5EF4-FFF2-40B4-BE49-F238E27FC236}">
                  <a16:creationId xmlns:a16="http://schemas.microsoft.com/office/drawing/2014/main" id="{D6B3D6F6-FB87-1AC6-CC7A-6414FA7C6A77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D1BA4CD-4C93-936F-0582-5C563708CDFC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F5830D6C-144F-9EBA-B1DC-B0C5EEBA8F92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F8E244-6A16-F0CF-5827-36DB75D92BF4}"/>
              </a:ext>
            </a:extLst>
          </p:cNvPr>
          <p:cNvSpPr/>
          <p:nvPr/>
        </p:nvSpPr>
        <p:spPr>
          <a:xfrm>
            <a:off x="539477" y="5602580"/>
            <a:ext cx="3888000" cy="4283224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인류주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잡아당김 장주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전선의 수평각도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30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 이상인 개소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전선의 분기 및 종단 개소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내장주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장력견딤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장주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종류 및 굵기가 다른 전선을 접속하는 경우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전선의 수직각도가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15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 이상인 개소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- 58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㎟ 이상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전선의 수평각도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15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 초과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30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 미만 개소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공중분기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접속개소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양측 전주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개폐기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장경간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개소 및 중요 시설물 횡단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직선주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핀 장주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상기 이외 장소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수평각도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10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 미만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단완철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사용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lvl="1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수평각도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10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 초과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겹완철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사용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F5C360-244A-0D75-2259-DA5E5E196BD1}"/>
              </a:ext>
            </a:extLst>
          </p:cNvPr>
          <p:cNvGrpSpPr/>
          <p:nvPr/>
        </p:nvGrpSpPr>
        <p:grpSpPr>
          <a:xfrm>
            <a:off x="404964" y="1961530"/>
            <a:ext cx="6687241" cy="2816901"/>
            <a:chOff x="0" y="1997538"/>
            <a:chExt cx="6687241" cy="281690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CADDEC4-7B6E-0973-483E-5D0FE801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" y="1997538"/>
              <a:ext cx="6687239" cy="94745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0043A4B-8639-BDA2-094B-F4DD8FED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933638"/>
              <a:ext cx="6687239" cy="94745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CC9C0F8-0171-B1BD-A7C5-A9FE1DE19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869742"/>
              <a:ext cx="6687239" cy="944697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2AFD8C8-034C-D9E1-176A-05D7E7FA0353}"/>
              </a:ext>
            </a:extLst>
          </p:cNvPr>
          <p:cNvSpPr txBox="1"/>
          <p:nvPr/>
        </p:nvSpPr>
        <p:spPr>
          <a:xfrm>
            <a:off x="725208" y="473383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보통장주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F304A8-0308-B9F8-5BA4-D7CCD65EDDA6}"/>
              </a:ext>
            </a:extLst>
          </p:cNvPr>
          <p:cNvSpPr txBox="1"/>
          <p:nvPr/>
        </p:nvSpPr>
        <p:spPr>
          <a:xfrm>
            <a:off x="2057356" y="473383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창출장주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F41731-5C18-2397-E680-B1FE7A7AEC51}"/>
              </a:ext>
            </a:extLst>
          </p:cNvPr>
          <p:cNvSpPr txBox="1"/>
          <p:nvPr/>
        </p:nvSpPr>
        <p:spPr>
          <a:xfrm>
            <a:off x="3383793" y="473383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편출장주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4C1DF2-0882-B8B5-171B-64CAE5E7C104}"/>
              </a:ext>
            </a:extLst>
          </p:cNvPr>
          <p:cNvSpPr txBox="1"/>
          <p:nvPr/>
        </p:nvSpPr>
        <p:spPr>
          <a:xfrm>
            <a:off x="4613640" y="473383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랙크장주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D02A24-B595-DAD5-C2CA-4B826F18BF12}"/>
              </a:ext>
            </a:extLst>
          </p:cNvPr>
          <p:cNvSpPr txBox="1"/>
          <p:nvPr/>
        </p:nvSpPr>
        <p:spPr>
          <a:xfrm>
            <a:off x="5904073" y="473383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D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형 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랙크장주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D96A5CD-E34F-14B5-7F22-53407CA260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6" t="2814" r="3514" b="3876"/>
          <a:stretch/>
        </p:blipFill>
        <p:spPr>
          <a:xfrm>
            <a:off x="4776456" y="5237894"/>
            <a:ext cx="2171733" cy="168846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1DFD237-6E60-B97B-3083-C69EF6E631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2" t="2573" r="4226" b="5479"/>
          <a:stretch/>
        </p:blipFill>
        <p:spPr>
          <a:xfrm>
            <a:off x="4837027" y="6858074"/>
            <a:ext cx="2147166" cy="171851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6963937-A8D1-0844-85CA-BB065B1883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24" t="1642" r="2697" b="6010"/>
          <a:stretch/>
        </p:blipFill>
        <p:spPr>
          <a:xfrm>
            <a:off x="4787949" y="8609263"/>
            <a:ext cx="2214726" cy="1561179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258895A5-6D56-9D43-F9BB-BD3571563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12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5)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장주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및 애자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774218" cy="184666"/>
            <a:chOff x="876033" y="3318956"/>
            <a:chExt cx="774218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60753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설비 사진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C870006-0D9C-FE8B-20E7-F702E6F1B05F}"/>
              </a:ext>
            </a:extLst>
          </p:cNvPr>
          <p:cNvGrpSpPr/>
          <p:nvPr/>
        </p:nvGrpSpPr>
        <p:grpSpPr>
          <a:xfrm>
            <a:off x="539477" y="2144939"/>
            <a:ext cx="2115356" cy="3128356"/>
            <a:chOff x="611361" y="2144939"/>
            <a:chExt cx="2196368" cy="312835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653408-E499-4510-B8EF-1A5B23666B15}"/>
                </a:ext>
              </a:extLst>
            </p:cNvPr>
            <p:cNvSpPr/>
            <p:nvPr/>
          </p:nvSpPr>
          <p:spPr>
            <a:xfrm>
              <a:off x="611361" y="2144939"/>
              <a:ext cx="2196368" cy="312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DF60A7-F6B5-FBE6-2DAF-25487618579F}"/>
                </a:ext>
              </a:extLst>
            </p:cNvPr>
            <p:cNvSpPr/>
            <p:nvPr/>
          </p:nvSpPr>
          <p:spPr>
            <a:xfrm>
              <a:off x="716955" y="2252951"/>
              <a:ext cx="1985180" cy="270381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AFD8C8-034C-D9E1-176A-05D7E7FA0353}"/>
                </a:ext>
              </a:extLst>
            </p:cNvPr>
            <p:cNvSpPr txBox="1"/>
            <p:nvPr/>
          </p:nvSpPr>
          <p:spPr>
            <a:xfrm>
              <a:off x="1233719" y="5019602"/>
              <a:ext cx="1033950" cy="253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직선주</a:t>
              </a:r>
              <a:r>
                <a:rPr lang="en-US" altLang="ko-KR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핀</a:t>
              </a:r>
              <a:r>
                <a:rPr lang="en-US" altLang="ko-KR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428568-53A1-CE62-8224-C49F9175D634}"/>
              </a:ext>
            </a:extLst>
          </p:cNvPr>
          <p:cNvGrpSpPr/>
          <p:nvPr/>
        </p:nvGrpSpPr>
        <p:grpSpPr>
          <a:xfrm>
            <a:off x="2758536" y="2144939"/>
            <a:ext cx="2115356" cy="3128356"/>
            <a:chOff x="611361" y="2144939"/>
            <a:chExt cx="2196368" cy="312835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C3BB063-2ADA-A730-A183-909EA97CF137}"/>
                </a:ext>
              </a:extLst>
            </p:cNvPr>
            <p:cNvSpPr/>
            <p:nvPr/>
          </p:nvSpPr>
          <p:spPr>
            <a:xfrm>
              <a:off x="611361" y="2144939"/>
              <a:ext cx="2196368" cy="312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D6501E-A849-BA98-69A7-F06BF48E59F7}"/>
                </a:ext>
              </a:extLst>
            </p:cNvPr>
            <p:cNvSpPr/>
            <p:nvPr/>
          </p:nvSpPr>
          <p:spPr>
            <a:xfrm>
              <a:off x="716955" y="2252951"/>
              <a:ext cx="1985180" cy="270381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C453D4-C7AE-5512-8E92-59A3B6CCC3C2}"/>
                </a:ext>
              </a:extLst>
            </p:cNvPr>
            <p:cNvSpPr txBox="1"/>
            <p:nvPr/>
          </p:nvSpPr>
          <p:spPr>
            <a:xfrm>
              <a:off x="1233719" y="5019602"/>
              <a:ext cx="1033950" cy="253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내장주</a:t>
              </a:r>
              <a:r>
                <a:rPr lang="en-US" altLang="ko-KR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장력견딤</a:t>
              </a:r>
              <a:r>
                <a:rPr lang="en-US" altLang="ko-KR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E2212D4-13FA-0C29-76C4-51BFB4D28BA4}"/>
              </a:ext>
            </a:extLst>
          </p:cNvPr>
          <p:cNvGrpSpPr/>
          <p:nvPr/>
        </p:nvGrpSpPr>
        <p:grpSpPr>
          <a:xfrm>
            <a:off x="4977594" y="2144939"/>
            <a:ext cx="2115356" cy="3128356"/>
            <a:chOff x="611361" y="2144939"/>
            <a:chExt cx="2196368" cy="312835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4B1C4E3-BEF8-7B22-382B-0D8619DC3DF0}"/>
                </a:ext>
              </a:extLst>
            </p:cNvPr>
            <p:cNvSpPr/>
            <p:nvPr/>
          </p:nvSpPr>
          <p:spPr>
            <a:xfrm>
              <a:off x="611361" y="2144939"/>
              <a:ext cx="2196368" cy="312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C035A00-B418-BDB1-88D4-29E36D9D1910}"/>
                </a:ext>
              </a:extLst>
            </p:cNvPr>
            <p:cNvSpPr/>
            <p:nvPr/>
          </p:nvSpPr>
          <p:spPr>
            <a:xfrm>
              <a:off x="716955" y="2252951"/>
              <a:ext cx="1985180" cy="270381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4AF953-CE8C-64BF-91CA-498171A5E410}"/>
                </a:ext>
              </a:extLst>
            </p:cNvPr>
            <p:cNvSpPr txBox="1"/>
            <p:nvPr/>
          </p:nvSpPr>
          <p:spPr>
            <a:xfrm>
              <a:off x="1233719" y="5019602"/>
              <a:ext cx="1033950" cy="253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인류주</a:t>
              </a:r>
              <a:r>
                <a:rPr lang="en-US" altLang="ko-KR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잡아당김</a:t>
              </a:r>
              <a:r>
                <a:rPr lang="en-US" altLang="ko-KR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67CFD18-25B1-19B8-3F6C-745371BFA1DF}"/>
              </a:ext>
            </a:extLst>
          </p:cNvPr>
          <p:cNvGrpSpPr/>
          <p:nvPr/>
        </p:nvGrpSpPr>
        <p:grpSpPr>
          <a:xfrm>
            <a:off x="539477" y="5985004"/>
            <a:ext cx="3149586" cy="3069313"/>
            <a:chOff x="611361" y="2144939"/>
            <a:chExt cx="2196368" cy="312835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14BE3C7-A26A-1F87-1F79-1884FA9B19AB}"/>
                </a:ext>
              </a:extLst>
            </p:cNvPr>
            <p:cNvSpPr/>
            <p:nvPr/>
          </p:nvSpPr>
          <p:spPr>
            <a:xfrm>
              <a:off x="611361" y="2144939"/>
              <a:ext cx="2196368" cy="312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FCEE655-EDB4-6B10-DEE2-AEC15B27169A}"/>
                </a:ext>
              </a:extLst>
            </p:cNvPr>
            <p:cNvSpPr/>
            <p:nvPr/>
          </p:nvSpPr>
          <p:spPr>
            <a:xfrm>
              <a:off x="716955" y="2252951"/>
              <a:ext cx="1985180" cy="2703816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D4406B-E84E-B9DC-EB97-90AA24DFADD6}"/>
                </a:ext>
              </a:extLst>
            </p:cNvPr>
            <p:cNvSpPr txBox="1"/>
            <p:nvPr/>
          </p:nvSpPr>
          <p:spPr>
            <a:xfrm>
              <a:off x="1206812" y="5019602"/>
              <a:ext cx="1033950" cy="253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직선주</a:t>
              </a:r>
              <a:r>
                <a:rPr lang="ko-KR" altLang="en-US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/ </a:t>
              </a:r>
              <a:r>
                <a:rPr lang="ko-KR" altLang="en-US" dirty="0" err="1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편출</a:t>
              </a:r>
              <a:endPara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BB7E31E-FEDB-478D-CEDD-D5DC8C82B67A}"/>
              </a:ext>
            </a:extLst>
          </p:cNvPr>
          <p:cNvGrpSpPr/>
          <p:nvPr/>
        </p:nvGrpSpPr>
        <p:grpSpPr>
          <a:xfrm>
            <a:off x="3943364" y="5985005"/>
            <a:ext cx="3149586" cy="3069312"/>
            <a:chOff x="611361" y="2144939"/>
            <a:chExt cx="2196368" cy="312835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794D77-D52F-7433-D330-C07EE060ED23}"/>
                </a:ext>
              </a:extLst>
            </p:cNvPr>
            <p:cNvSpPr/>
            <p:nvPr/>
          </p:nvSpPr>
          <p:spPr>
            <a:xfrm>
              <a:off x="611361" y="2144939"/>
              <a:ext cx="2196368" cy="312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C7466FC-FBB6-4EDB-D96B-D75D42AD37B2}"/>
                </a:ext>
              </a:extLst>
            </p:cNvPr>
            <p:cNvSpPr/>
            <p:nvPr/>
          </p:nvSpPr>
          <p:spPr>
            <a:xfrm>
              <a:off x="716955" y="2252951"/>
              <a:ext cx="1985180" cy="270381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E0E7D6-5E38-137E-1595-4BCE6F34E537}"/>
                </a:ext>
              </a:extLst>
            </p:cNvPr>
            <p:cNvSpPr txBox="1"/>
            <p:nvPr/>
          </p:nvSpPr>
          <p:spPr>
            <a:xfrm>
              <a:off x="1189346" y="5019602"/>
              <a:ext cx="1033950" cy="253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fontAlgn="base">
                <a:lnSpc>
                  <a:spcPts val="1200"/>
                </a:lnSpc>
                <a:spcBef>
                  <a:spcPct val="0"/>
                </a:spcBef>
                <a:spcAft>
                  <a:spcPts val="600"/>
                </a:spcAft>
                <a:defRPr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816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내장주</a:t>
              </a:r>
              <a:r>
                <a:rPr lang="ko-KR" altLang="en-US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/ </a:t>
              </a:r>
              <a:r>
                <a:rPr lang="ko-KR" altLang="en-US" dirty="0" err="1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편출</a:t>
              </a:r>
              <a:endPara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sp>
        <p:nvSpPr>
          <p:cNvPr id="11" name="Rectangle 11">
            <a:extLst>
              <a:ext uri="{FF2B5EF4-FFF2-40B4-BE49-F238E27FC236}">
                <a16:creationId xmlns:a16="http://schemas.microsoft.com/office/drawing/2014/main" id="{9207A08B-84F3-F06F-573B-5680BE550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6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46">
            <a:extLst>
              <a:ext uri="{FF2B5EF4-FFF2-40B4-BE49-F238E27FC236}">
                <a16:creationId xmlns:a16="http://schemas.microsoft.com/office/drawing/2014/main" id="{2CA4A673-13E7-4E24-AC37-183CECB4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936" y="989422"/>
            <a:ext cx="2680222" cy="4462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buClrTx/>
            </a:pPr>
            <a:r>
              <a:rPr lang="ko-KR" altLang="en-US" sz="2900" b="1" dirty="0">
                <a:ln>
                  <a:solidFill>
                    <a:srgbClr val="B2B2B2">
                      <a:alpha val="0"/>
                    </a:srgbClr>
                  </a:solidFill>
                </a:ln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요구사항 조견표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12274"/>
              </p:ext>
            </p:extLst>
          </p:nvPr>
        </p:nvGraphicFramePr>
        <p:xfrm>
          <a:off x="539750" y="2177029"/>
          <a:ext cx="6553476" cy="7850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구분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ID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명칭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관련 페이지번호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비고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064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데이터 요구사항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DAR-001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데이데이터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아키텍처 체계 및 모델링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68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DAR-002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데이터 수집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69~70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487704422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DAR-003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데이터 전처리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69~70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889891048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DAR-004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데이터 무결성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882809966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DAR-005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DB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무결성 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620421879"/>
                  </a:ext>
                </a:extLst>
              </a:tr>
              <a:tr h="261064">
                <a:tc rowSpan="10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보안 요구사항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SER-001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기술보안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준수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72~73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SER-002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서버 접근 통제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72~73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SER-003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DB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접근 통제 보안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72~73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SER-004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응용 프로그램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개발보안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요건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72~73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SER-005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사용자 인증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72~73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894299395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SER-006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사용자 계정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접근관리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72~73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4087000797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SER-007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로그인 보안조치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72~73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440642163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SER-008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웹 페이지 보안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72~73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SER-009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작업장소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보안관리 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72~73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151735619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SER-010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산출물 보안관리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72~73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718302119"/>
                  </a:ext>
                </a:extLst>
              </a:tr>
              <a:tr h="261064">
                <a:tc rowSpan="4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제약사항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COR-001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데이터 사용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접근 제한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74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673594687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COR-002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법적 제약사항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74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COR-003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기타 제약사항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75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COR-004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개인정보보호법 준수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74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3085803"/>
                  </a:ext>
                </a:extLst>
              </a:tr>
              <a:tr h="261064">
                <a:tc rowSpan="1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성능 요구사항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PER-001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성능 일반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77~78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PER-002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개발 및 운영 일반사항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77~78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PER-003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업무 응답시간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78~79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PER-004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BATCH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성 작업 처리 응답시간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78~79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PER-005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자원 사용률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79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PER-006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웹 페이지 디스플레이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응답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시간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79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PER-007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오류 메시지 표시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79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PER-008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오류 응답 시간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79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PER-009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동시 사용자 접속 수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79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438143177"/>
                  </a:ext>
                </a:extLst>
              </a:tr>
              <a:tr h="261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PER-010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동시 처리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79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45070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60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5)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장주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및 애자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1098344" cy="184666"/>
            <a:chOff x="876033" y="3318956"/>
            <a:chExt cx="1098344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931665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저압 </a:t>
              </a:r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랙크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장주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825E2EB-4A75-02AE-0111-07CDA083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04" y="2321570"/>
            <a:ext cx="6062609" cy="22901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D17DC5-BF69-1AE8-DE2B-30FA67AE4197}"/>
              </a:ext>
            </a:extLst>
          </p:cNvPr>
          <p:cNvSpPr/>
          <p:nvPr/>
        </p:nvSpPr>
        <p:spPr>
          <a:xfrm>
            <a:off x="539477" y="2070026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직선주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수평각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30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 미만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DAEE0-04A1-FF24-3A83-94ECF9730783}"/>
              </a:ext>
            </a:extLst>
          </p:cNvPr>
          <p:cNvSpPr txBox="1"/>
          <p:nvPr/>
        </p:nvSpPr>
        <p:spPr>
          <a:xfrm>
            <a:off x="1193259" y="442409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[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직선주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]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4255D-2F29-FC55-0940-7D27F41BC2DE}"/>
              </a:ext>
            </a:extLst>
          </p:cNvPr>
          <p:cNvSpPr txBox="1"/>
          <p:nvPr/>
        </p:nvSpPr>
        <p:spPr>
          <a:xfrm>
            <a:off x="4700796" y="442409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[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내장주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]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5BE6F8-13BE-F295-39D4-151B0719EEE2}"/>
              </a:ext>
            </a:extLst>
          </p:cNvPr>
          <p:cNvSpPr/>
          <p:nvPr/>
        </p:nvSpPr>
        <p:spPr>
          <a:xfrm>
            <a:off x="539477" y="4769842"/>
            <a:ext cx="6552000" cy="43601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각도주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수평각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30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도 이상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전선 방향에 맞춰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랙크를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각각 설치하고 부하측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랙크는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전원측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랙크의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10cm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아래에 설치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495DCE-67C1-C528-08CE-4DC7AF913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42"/>
          <a:stretch/>
        </p:blipFill>
        <p:spPr>
          <a:xfrm>
            <a:off x="791505" y="5309902"/>
            <a:ext cx="6147413" cy="22943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230BAFF-A35D-83EA-AA18-7F641011690E}"/>
              </a:ext>
            </a:extLst>
          </p:cNvPr>
          <p:cNvSpPr txBox="1"/>
          <p:nvPr/>
        </p:nvSpPr>
        <p:spPr>
          <a:xfrm>
            <a:off x="3224630" y="7228397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[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인류주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]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B0F672D-005C-63AB-D320-836CF0D3F4B5}"/>
              </a:ext>
            </a:extLst>
          </p:cNvPr>
          <p:cNvSpPr/>
          <p:nvPr/>
        </p:nvSpPr>
        <p:spPr>
          <a:xfrm>
            <a:off x="539477" y="7614158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분기주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본선 반대방향 분기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19D6C4A-E75A-A404-35BC-074EB75ED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761" y="7938194"/>
            <a:ext cx="5486400" cy="2049138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8E985A1C-280C-EA41-F86E-CF00366CB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743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5)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장주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및 애자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1514484" cy="184666"/>
            <a:chOff x="876033" y="3318956"/>
            <a:chExt cx="1514484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1347805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저압 </a:t>
              </a:r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랙크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장주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계속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D17DC5-BF69-1AE8-DE2B-30FA67AE4197}"/>
              </a:ext>
            </a:extLst>
          </p:cNvPr>
          <p:cNvSpPr/>
          <p:nvPr/>
        </p:nvSpPr>
        <p:spPr>
          <a:xfrm>
            <a:off x="539477" y="2070026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분기주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본선 방향 분기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5BE6F8-13BE-F295-39D4-151B0719EEE2}"/>
              </a:ext>
            </a:extLst>
          </p:cNvPr>
          <p:cNvSpPr/>
          <p:nvPr/>
        </p:nvSpPr>
        <p:spPr>
          <a:xfrm>
            <a:off x="539477" y="5089909"/>
            <a:ext cx="6552000" cy="43601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4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선용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랙크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설치시에는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랙크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밴드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개를 시설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기설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선용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랙크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장주는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상 선로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신설시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기설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선용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랙크를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철거하고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4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선용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랙크를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설치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7C50E7-A820-95B4-1EB2-6C233FEB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2" y="2285566"/>
            <a:ext cx="6147413" cy="2082188"/>
          </a:xfrm>
          <a:prstGeom prst="rect">
            <a:avLst/>
          </a:prstGeom>
        </p:spPr>
      </p:pic>
      <p:grpSp>
        <p:nvGrpSpPr>
          <p:cNvPr id="17" name="그룹 29">
            <a:extLst>
              <a:ext uri="{FF2B5EF4-FFF2-40B4-BE49-F238E27FC236}">
                <a16:creationId xmlns:a16="http://schemas.microsoft.com/office/drawing/2014/main" id="{FA84F5F3-31F7-A3C7-05A1-C0F7120E709F}"/>
              </a:ext>
            </a:extLst>
          </p:cNvPr>
          <p:cNvGrpSpPr/>
          <p:nvPr/>
        </p:nvGrpSpPr>
        <p:grpSpPr>
          <a:xfrm>
            <a:off x="539477" y="4765196"/>
            <a:ext cx="1705883" cy="184666"/>
            <a:chOff x="876033" y="3318956"/>
            <a:chExt cx="1705883" cy="18466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99B0240-4D0E-4E02-A16E-E51A6C212E92}"/>
                </a:ext>
              </a:extLst>
            </p:cNvPr>
            <p:cNvSpPr/>
            <p:nvPr/>
          </p:nvSpPr>
          <p:spPr>
            <a:xfrm>
              <a:off x="1042712" y="3318956"/>
              <a:ext cx="153920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저압 </a:t>
              </a:r>
              <a:r>
                <a:rPr lang="ko-KR" altLang="en-US" sz="12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랙크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장주 유의사항</a:t>
              </a:r>
            </a:p>
          </p:txBody>
        </p:sp>
        <p:grpSp>
          <p:nvGrpSpPr>
            <p:cNvPr id="20" name="그룹 226">
              <a:extLst>
                <a:ext uri="{FF2B5EF4-FFF2-40B4-BE49-F238E27FC236}">
                  <a16:creationId xmlns:a16="http://schemas.microsoft.com/office/drawing/2014/main" id="{160FEA11-1ED3-1CF4-14C5-AFAB6C9AA354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8B94672-3438-B811-4A3C-3AEB18AF1241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8862FCF3-00CA-7FD3-6CDF-04A2AA4F95EC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pSp>
        <p:nvGrpSpPr>
          <p:cNvPr id="23" name="그룹 29">
            <a:extLst>
              <a:ext uri="{FF2B5EF4-FFF2-40B4-BE49-F238E27FC236}">
                <a16:creationId xmlns:a16="http://schemas.microsoft.com/office/drawing/2014/main" id="{3ACC95DF-A663-5231-99EC-42791146F22C}"/>
              </a:ext>
            </a:extLst>
          </p:cNvPr>
          <p:cNvGrpSpPr/>
          <p:nvPr/>
        </p:nvGrpSpPr>
        <p:grpSpPr>
          <a:xfrm>
            <a:off x="539477" y="6061340"/>
            <a:ext cx="774218" cy="184666"/>
            <a:chOff x="876033" y="3318956"/>
            <a:chExt cx="774218" cy="18466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CD001D-FE36-03EE-C161-2213ED75BA9E}"/>
                </a:ext>
              </a:extLst>
            </p:cNvPr>
            <p:cNvSpPr/>
            <p:nvPr/>
          </p:nvSpPr>
          <p:spPr>
            <a:xfrm>
              <a:off x="1042712" y="3318956"/>
              <a:ext cx="60753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설비 사진</a:t>
              </a:r>
            </a:p>
          </p:txBody>
        </p:sp>
        <p:grpSp>
          <p:nvGrpSpPr>
            <p:cNvPr id="27" name="그룹 226">
              <a:extLst>
                <a:ext uri="{FF2B5EF4-FFF2-40B4-BE49-F238E27FC236}">
                  <a16:creationId xmlns:a16="http://schemas.microsoft.com/office/drawing/2014/main" id="{2E5CEFFC-18CC-EAE4-4EE0-DA53A056E580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26D668C1-349F-5622-D48E-4A24FFB250E6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3E081F00-284A-86A1-F207-3753CD038506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3A4581B-0FA8-0544-01A1-911C3ECC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1" y="6437940"/>
            <a:ext cx="3172858" cy="33364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2E026C-E437-5CF8-FE83-7A22DF0C0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063" y="6437940"/>
            <a:ext cx="1879695" cy="3336458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CC2946B1-13A2-2F8A-4843-1556220B5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721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5)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장주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및 애자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1280767" cy="184666"/>
            <a:chOff x="876033" y="3318956"/>
            <a:chExt cx="1280767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1114088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애자 종류 및 규격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D17DC5-BF69-1AE8-DE2B-30FA67AE4197}"/>
              </a:ext>
            </a:extLst>
          </p:cNvPr>
          <p:cNvSpPr/>
          <p:nvPr/>
        </p:nvSpPr>
        <p:spPr>
          <a:xfrm>
            <a:off x="539477" y="2070026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현수애자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5BE6F8-13BE-F295-39D4-151B0719EEE2}"/>
              </a:ext>
            </a:extLst>
          </p:cNvPr>
          <p:cNvSpPr/>
          <p:nvPr/>
        </p:nvSpPr>
        <p:spPr>
          <a:xfrm>
            <a:off x="539477" y="5120046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LP(Line Post)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애자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08782E-E34F-0CF3-9D87-85F7C3FF1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61" y="2655921"/>
            <a:ext cx="1903870" cy="16851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9277A8-BE52-A239-F9A4-123EE84A9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920" y="2583913"/>
            <a:ext cx="1648123" cy="17571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141986-FE7D-AC52-211B-1C577F873A83}"/>
              </a:ext>
            </a:extLst>
          </p:cNvPr>
          <p:cNvSpPr txBox="1"/>
          <p:nvPr/>
        </p:nvSpPr>
        <p:spPr>
          <a:xfrm>
            <a:off x="792190" y="4456121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자기제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일반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2E9BF-EE39-4B7E-0C51-0FBDEC7D035B}"/>
              </a:ext>
            </a:extLst>
          </p:cNvPr>
          <p:cNvSpPr txBox="1"/>
          <p:nvPr/>
        </p:nvSpPr>
        <p:spPr>
          <a:xfrm>
            <a:off x="2912775" y="4456121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자기제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내염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34BC247-0601-CCCE-60C0-93FF8C94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113" y="2311797"/>
            <a:ext cx="2212187" cy="20293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7AA79E-2825-185B-4EAC-212DC598719D}"/>
              </a:ext>
            </a:extLst>
          </p:cNvPr>
          <p:cNvSpPr txBox="1"/>
          <p:nvPr/>
        </p:nvSpPr>
        <p:spPr>
          <a:xfrm>
            <a:off x="5256000" y="4456121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폴리머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4EB1E83-9C96-C88F-2C9D-55FF606980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22" t="10520" r="25489" b="12138"/>
          <a:stretch/>
        </p:blipFill>
        <p:spPr>
          <a:xfrm>
            <a:off x="683493" y="5632288"/>
            <a:ext cx="1558661" cy="277988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ABF9E08-2713-3D2E-4F0E-8D3A9A9A0B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45" t="8014" r="16645" b="13220"/>
          <a:stretch/>
        </p:blipFill>
        <p:spPr>
          <a:xfrm>
            <a:off x="2769025" y="5823695"/>
            <a:ext cx="1622516" cy="245518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5DA67A9-8CEA-872A-D079-7091FAECCB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8413" y="5823695"/>
            <a:ext cx="1785586" cy="245518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FD4CC08-F40A-E8DD-7706-26EA058E7902}"/>
              </a:ext>
            </a:extLst>
          </p:cNvPr>
          <p:cNvSpPr txBox="1"/>
          <p:nvPr/>
        </p:nvSpPr>
        <p:spPr>
          <a:xfrm>
            <a:off x="907617" y="866524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자기제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일반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B08BA4-8A5E-30F1-E18C-404695751EA5}"/>
              </a:ext>
            </a:extLst>
          </p:cNvPr>
          <p:cNvSpPr txBox="1"/>
          <p:nvPr/>
        </p:nvSpPr>
        <p:spPr>
          <a:xfrm>
            <a:off x="3025077" y="866524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자기제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내염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C7F8BB-F904-B5AA-331A-77BE803E2CEC}"/>
              </a:ext>
            </a:extLst>
          </p:cNvPr>
          <p:cNvSpPr txBox="1"/>
          <p:nvPr/>
        </p:nvSpPr>
        <p:spPr>
          <a:xfrm>
            <a:off x="5256000" y="866524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폴리머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9432549F-A771-87F9-181B-2A697514A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912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5)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장주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및 애자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774218" cy="184666"/>
            <a:chOff x="876033" y="3318956"/>
            <a:chExt cx="774218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60753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애자 설치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D17DC5-BF69-1AE8-DE2B-30FA67AE4197}"/>
              </a:ext>
            </a:extLst>
          </p:cNvPr>
          <p:cNvSpPr/>
          <p:nvPr/>
        </p:nvSpPr>
        <p:spPr>
          <a:xfrm>
            <a:off x="539477" y="2070026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자기제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현수애자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5BE6F8-13BE-F295-39D4-151B0719EEE2}"/>
              </a:ext>
            </a:extLst>
          </p:cNvPr>
          <p:cNvSpPr/>
          <p:nvPr/>
        </p:nvSpPr>
        <p:spPr>
          <a:xfrm>
            <a:off x="539477" y="4589822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폴리머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현수애자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71788D-72E0-F6CE-716B-C5C56AF5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78" y="2429584"/>
            <a:ext cx="5728771" cy="16935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8E88EE-6E7D-0BD1-E45A-75D7BD00F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15" y="4853935"/>
            <a:ext cx="5910550" cy="1824119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E5811177-1968-ADF7-9D94-92846F0FA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62FAAB-8E55-EDA9-EDD4-4612DC7FAD12}"/>
              </a:ext>
            </a:extLst>
          </p:cNvPr>
          <p:cNvSpPr/>
          <p:nvPr/>
        </p:nvSpPr>
        <p:spPr>
          <a:xfrm>
            <a:off x="539477" y="7002574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수직각도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15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 이상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F53A96-B7E9-EE70-03C7-0A7F6B16EDCC}"/>
              </a:ext>
            </a:extLst>
          </p:cNvPr>
          <p:cNvGrpSpPr/>
          <p:nvPr/>
        </p:nvGrpSpPr>
        <p:grpSpPr>
          <a:xfrm>
            <a:off x="756433" y="7359072"/>
            <a:ext cx="6047740" cy="1731250"/>
            <a:chOff x="0" y="2357574"/>
            <a:chExt cx="7559675" cy="216406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CE2033A-F40B-599D-6372-17E070B36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357574"/>
              <a:ext cx="7559675" cy="72390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633F592-7821-884F-07C4-EDD4404F9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073832"/>
              <a:ext cx="7559675" cy="72390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B3E97A5-E77E-06F5-DAAE-F6B48479F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797734"/>
              <a:ext cx="7559675" cy="723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9723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6)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지지선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지선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1240050" cy="184666"/>
            <a:chOff x="876033" y="3318956"/>
            <a:chExt cx="1240050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107337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지지선 사용 목적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D17DC5-BF69-1AE8-DE2B-30FA67AE4197}"/>
              </a:ext>
            </a:extLst>
          </p:cNvPr>
          <p:cNvSpPr/>
          <p:nvPr/>
        </p:nvSpPr>
        <p:spPr>
          <a:xfrm>
            <a:off x="539477" y="2070026"/>
            <a:ext cx="6552000" cy="69249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지지물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전주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의 강도 보강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전선로의 안정성 증대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불평형 장력에 대한 평형 유지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0" name="그룹 29">
            <a:extLst>
              <a:ext uri="{FF2B5EF4-FFF2-40B4-BE49-F238E27FC236}">
                <a16:creationId xmlns:a16="http://schemas.microsoft.com/office/drawing/2014/main" id="{233ED9DF-656B-F0BF-450D-B73CF5AB4515}"/>
              </a:ext>
            </a:extLst>
          </p:cNvPr>
          <p:cNvGrpSpPr/>
          <p:nvPr/>
        </p:nvGrpSpPr>
        <p:grpSpPr>
          <a:xfrm>
            <a:off x="539477" y="3109012"/>
            <a:ext cx="1665166" cy="184666"/>
            <a:chOff x="876033" y="3318956"/>
            <a:chExt cx="1665166" cy="1846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87F7654-BF60-F729-4516-B33191EE2643}"/>
                </a:ext>
              </a:extLst>
            </p:cNvPr>
            <p:cNvSpPr/>
            <p:nvPr/>
          </p:nvSpPr>
          <p:spPr>
            <a:xfrm>
              <a:off x="1042712" y="3318956"/>
              <a:ext cx="1498487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지지선에 사용하는 자재</a:t>
              </a:r>
            </a:p>
          </p:txBody>
        </p:sp>
        <p:grpSp>
          <p:nvGrpSpPr>
            <p:cNvPr id="14" name="그룹 226">
              <a:extLst>
                <a:ext uri="{FF2B5EF4-FFF2-40B4-BE49-F238E27FC236}">
                  <a16:creationId xmlns:a16="http://schemas.microsoft.com/office/drawing/2014/main" id="{99BE6D00-5E33-B4BE-975A-6C83FB859C23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7F1E5F-B13B-4B9A-CA96-47EA25C74FF6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3E51F973-EBF8-BD47-FC47-46CD9373694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33468EE-E0E1-2E79-6786-2FCFE016F467}"/>
              </a:ext>
            </a:extLst>
          </p:cNvPr>
          <p:cNvSpPr txBox="1"/>
          <p:nvPr/>
        </p:nvSpPr>
        <p:spPr>
          <a:xfrm>
            <a:off x="3260271" y="548611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아연도 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강연선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4E6FAF-52D2-CA81-DE07-D338BE450C7E}"/>
              </a:ext>
            </a:extLst>
          </p:cNvPr>
          <p:cNvSpPr txBox="1"/>
          <p:nvPr/>
        </p:nvSpPr>
        <p:spPr>
          <a:xfrm>
            <a:off x="5474153" y="548611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구형 애자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C3FC8D-4DA7-EDDB-64ED-2CD9AF8A9309}"/>
              </a:ext>
            </a:extLst>
          </p:cNvPr>
          <p:cNvSpPr txBox="1"/>
          <p:nvPr/>
        </p:nvSpPr>
        <p:spPr>
          <a:xfrm>
            <a:off x="1046389" y="548611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지선밴드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(2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방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CFA408-2123-7C45-B87C-3BEE194E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3" y="6297640"/>
            <a:ext cx="2864386" cy="22700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BCE9B95-C77A-785F-09B9-95C673452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41" y="6299711"/>
            <a:ext cx="2872624" cy="226618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E988853-5640-A831-044C-62E4E73E8C7D}"/>
              </a:ext>
            </a:extLst>
          </p:cNvPr>
          <p:cNvSpPr txBox="1"/>
          <p:nvPr/>
        </p:nvSpPr>
        <p:spPr>
          <a:xfrm>
            <a:off x="1540410" y="8716021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지지선 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연결대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015F91-B463-A78E-D321-9F319255459A}"/>
              </a:ext>
            </a:extLst>
          </p:cNvPr>
          <p:cNvSpPr txBox="1"/>
          <p:nvPr/>
        </p:nvSpPr>
        <p:spPr>
          <a:xfrm>
            <a:off x="4918947" y="8716021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지지선 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근가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원형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92E985-1248-65AE-BF42-1118F6482817}"/>
              </a:ext>
            </a:extLst>
          </p:cNvPr>
          <p:cNvSpPr/>
          <p:nvPr/>
        </p:nvSpPr>
        <p:spPr>
          <a:xfrm>
            <a:off x="539477" y="4028044"/>
            <a:ext cx="2124236" cy="13276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EEDAF2-4F8A-E8BF-E798-3E873AD045C7}"/>
              </a:ext>
            </a:extLst>
          </p:cNvPr>
          <p:cNvSpPr/>
          <p:nvPr/>
        </p:nvSpPr>
        <p:spPr>
          <a:xfrm>
            <a:off x="2753359" y="4028044"/>
            <a:ext cx="2124236" cy="13276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E2F8D-7B17-E5AE-8067-5EBDA718AADA}"/>
              </a:ext>
            </a:extLst>
          </p:cNvPr>
          <p:cNvSpPr/>
          <p:nvPr/>
        </p:nvSpPr>
        <p:spPr>
          <a:xfrm>
            <a:off x="4967241" y="4028044"/>
            <a:ext cx="2124236" cy="132762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FDCFE5E-868E-B378-765C-F69FD4B6A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62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6)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지지선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지선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915923" cy="184666"/>
            <a:chOff x="876033" y="3318956"/>
            <a:chExt cx="915923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74924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지지선 종류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D17DC5-BF69-1AE8-DE2B-30FA67AE4197}"/>
              </a:ext>
            </a:extLst>
          </p:cNvPr>
          <p:cNvSpPr/>
          <p:nvPr/>
        </p:nvSpPr>
        <p:spPr>
          <a:xfrm>
            <a:off x="539477" y="2070026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보통 지지선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E887A1-AAAA-8C96-342D-9B783421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2" y="2385012"/>
            <a:ext cx="2498625" cy="2492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001732-80D9-0DA0-4F04-FC933F922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57" y="2159794"/>
            <a:ext cx="2952520" cy="283684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255C01-7F20-A63A-0411-41251122E52C}"/>
              </a:ext>
            </a:extLst>
          </p:cNvPr>
          <p:cNvSpPr/>
          <p:nvPr/>
        </p:nvSpPr>
        <p:spPr>
          <a:xfrm>
            <a:off x="539477" y="5418398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수평 지지선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지지선주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AB13E98-E250-B4C7-4813-746273539829}"/>
              </a:ext>
            </a:extLst>
          </p:cNvPr>
          <p:cNvGrpSpPr/>
          <p:nvPr/>
        </p:nvGrpSpPr>
        <p:grpSpPr>
          <a:xfrm>
            <a:off x="863511" y="5813958"/>
            <a:ext cx="5832649" cy="3204356"/>
            <a:chOff x="0" y="5417914"/>
            <a:chExt cx="7559675" cy="419139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EF5EA2-279B-8BA5-E65E-BFD9180B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417914"/>
              <a:ext cx="7559675" cy="210734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F32EEEA-F94B-8913-0736-55F3F3EA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7506146"/>
              <a:ext cx="7559675" cy="2103162"/>
            </a:xfrm>
            <a:prstGeom prst="rect">
              <a:avLst/>
            </a:prstGeom>
          </p:spPr>
        </p:pic>
      </p:grpSp>
      <p:sp>
        <p:nvSpPr>
          <p:cNvPr id="10" name="Rectangle 11">
            <a:extLst>
              <a:ext uri="{FF2B5EF4-FFF2-40B4-BE49-F238E27FC236}">
                <a16:creationId xmlns:a16="http://schemas.microsoft.com/office/drawing/2014/main" id="{3557262A-B105-2C56-4CCC-075CA7CED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092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6)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지지선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지선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1332063" cy="184666"/>
            <a:chOff x="876033" y="3318956"/>
            <a:chExt cx="1332063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116538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지지선 종류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계속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D17DC5-BF69-1AE8-DE2B-30FA67AE4197}"/>
              </a:ext>
            </a:extLst>
          </p:cNvPr>
          <p:cNvSpPr/>
          <p:nvPr/>
        </p:nvSpPr>
        <p:spPr>
          <a:xfrm>
            <a:off x="539477" y="2070026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수평 지지선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 이용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255C01-7F20-A63A-0411-41251122E52C}"/>
              </a:ext>
            </a:extLst>
          </p:cNvPr>
          <p:cNvSpPr/>
          <p:nvPr/>
        </p:nvSpPr>
        <p:spPr>
          <a:xfrm>
            <a:off x="539477" y="6138478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공동 지지선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CADBC5-EECB-1348-5B03-46CDF5DC4D5B}"/>
              </a:ext>
            </a:extLst>
          </p:cNvPr>
          <p:cNvGrpSpPr/>
          <p:nvPr/>
        </p:nvGrpSpPr>
        <p:grpSpPr>
          <a:xfrm>
            <a:off x="720429" y="2270942"/>
            <a:ext cx="6047740" cy="3543016"/>
            <a:chOff x="0" y="2357435"/>
            <a:chExt cx="7559675" cy="442877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36BC29D-343E-4164-32AE-A676E2621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357435"/>
              <a:ext cx="7559675" cy="223238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15F1FDC-C63C-43F4-AD50-8BA21B3B8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553818"/>
              <a:ext cx="7559675" cy="2232387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C3A5199-876F-D6ED-F9A1-BC87425EEB34}"/>
              </a:ext>
            </a:extLst>
          </p:cNvPr>
          <p:cNvGrpSpPr/>
          <p:nvPr/>
        </p:nvGrpSpPr>
        <p:grpSpPr>
          <a:xfrm>
            <a:off x="684425" y="6335626"/>
            <a:ext cx="6047740" cy="3042728"/>
            <a:chOff x="0" y="6052645"/>
            <a:chExt cx="7559675" cy="380341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2302430-C126-873E-BA4E-571DE02A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052645"/>
              <a:ext cx="7559675" cy="12734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364C552-A009-38CB-44E3-3ACC51289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7312785"/>
              <a:ext cx="7559675" cy="127348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51A32EA-FB80-5FBA-5917-4D6C3E075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8586266"/>
              <a:ext cx="7559675" cy="1269789"/>
            </a:xfrm>
            <a:prstGeom prst="rect">
              <a:avLst/>
            </a:prstGeom>
          </p:spPr>
        </p:pic>
      </p:grpSp>
      <p:sp>
        <p:nvSpPr>
          <p:cNvPr id="10" name="Rectangle 11">
            <a:extLst>
              <a:ext uri="{FF2B5EF4-FFF2-40B4-BE49-F238E27FC236}">
                <a16:creationId xmlns:a16="http://schemas.microsoft.com/office/drawing/2014/main" id="{E8A41C0C-A5A5-35C5-A047-BD72E7E2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31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6)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지지선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지선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1332063" cy="184666"/>
            <a:chOff x="876033" y="3318956"/>
            <a:chExt cx="1332063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116538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지지선 종류</a:t>
              </a:r>
              <a:r>
                <a:rPr lang="en-US" altLang="ko-KR" sz="1200" b="1" spc="-7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b="1" spc="-7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계속</a:t>
              </a:r>
              <a:r>
                <a:rPr lang="en-US" altLang="ko-KR" sz="1200" b="1" spc="-7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lang="ko-KR" altLang="en-US" sz="1200" b="1" spc="-7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D17DC5-BF69-1AE8-DE2B-30FA67AE4197}"/>
              </a:ext>
            </a:extLst>
          </p:cNvPr>
          <p:cNvSpPr/>
          <p:nvPr/>
        </p:nvSpPr>
        <p:spPr>
          <a:xfrm>
            <a:off x="539477" y="2070026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Y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형 지지선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255C01-7F20-A63A-0411-41251122E52C}"/>
              </a:ext>
            </a:extLst>
          </p:cNvPr>
          <p:cNvSpPr/>
          <p:nvPr/>
        </p:nvSpPr>
        <p:spPr>
          <a:xfrm>
            <a:off x="539477" y="4517814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어깨쇠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완철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 /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공중분기 지지선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F517A1-8141-80AC-666E-3E8870505A6B}"/>
              </a:ext>
            </a:extLst>
          </p:cNvPr>
          <p:cNvGrpSpPr/>
          <p:nvPr/>
        </p:nvGrpSpPr>
        <p:grpSpPr>
          <a:xfrm>
            <a:off x="1422761" y="2285566"/>
            <a:ext cx="4193280" cy="2154432"/>
            <a:chOff x="0" y="2321570"/>
            <a:chExt cx="7559675" cy="43331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4904F77-3867-B9C8-B65F-093A4E751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321570"/>
              <a:ext cx="7559675" cy="21729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F736233-DCF4-A3C1-3069-37808AAB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481810"/>
              <a:ext cx="7559675" cy="2172950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59B5092-6BE7-36A7-3AE8-8B3A2E81AB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6"/>
          <a:stretch/>
        </p:blipFill>
        <p:spPr>
          <a:xfrm>
            <a:off x="905980" y="4841850"/>
            <a:ext cx="2441809" cy="18070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3043D20-2FB6-2CDD-2CC7-19718FBF8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22" y="4769359"/>
            <a:ext cx="2508541" cy="1854139"/>
          </a:xfrm>
          <a:prstGeom prst="rect">
            <a:avLst/>
          </a:prstGeom>
        </p:spPr>
      </p:pic>
      <p:grpSp>
        <p:nvGrpSpPr>
          <p:cNvPr id="27" name="그룹 29">
            <a:extLst>
              <a:ext uri="{FF2B5EF4-FFF2-40B4-BE49-F238E27FC236}">
                <a16:creationId xmlns:a16="http://schemas.microsoft.com/office/drawing/2014/main" id="{9CE4B0FC-6B01-8E3F-718E-DC82FD8E1E0B}"/>
              </a:ext>
            </a:extLst>
          </p:cNvPr>
          <p:cNvGrpSpPr/>
          <p:nvPr/>
        </p:nvGrpSpPr>
        <p:grpSpPr>
          <a:xfrm>
            <a:off x="539477" y="6966086"/>
            <a:ext cx="915923" cy="184666"/>
            <a:chOff x="876033" y="3318956"/>
            <a:chExt cx="915923" cy="18466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C487E34-4CFD-5C12-2B4B-80BDFEFFDF18}"/>
                </a:ext>
              </a:extLst>
            </p:cNvPr>
            <p:cNvSpPr/>
            <p:nvPr/>
          </p:nvSpPr>
          <p:spPr>
            <a:xfrm>
              <a:off x="1042712" y="3318956"/>
              <a:ext cx="74924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지지선 분류</a:t>
              </a:r>
            </a:p>
          </p:txBody>
        </p:sp>
        <p:grpSp>
          <p:nvGrpSpPr>
            <p:cNvPr id="30" name="그룹 226">
              <a:extLst>
                <a:ext uri="{FF2B5EF4-FFF2-40B4-BE49-F238E27FC236}">
                  <a16:creationId xmlns:a16="http://schemas.microsoft.com/office/drawing/2014/main" id="{F6D65CDC-D7B0-86AB-BC24-2DBDBAB3E4FF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2A71DD4-F65D-BC60-9D11-A0C0C2C061C1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97C5863C-66C4-D27D-4E6A-B2C3057F240E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02EBBF94-8D01-53C5-FF6B-F9B2651948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788" b="13595"/>
          <a:stretch/>
        </p:blipFill>
        <p:spPr>
          <a:xfrm>
            <a:off x="755501" y="7290122"/>
            <a:ext cx="2864386" cy="243670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6A51F3C-3748-D018-C9BB-1DB2E80B0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873" b="13594"/>
          <a:stretch/>
        </p:blipFill>
        <p:spPr>
          <a:xfrm>
            <a:off x="4119807" y="7332838"/>
            <a:ext cx="2864386" cy="23695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FF35A0E-EC98-FA30-025F-68B4612AC16D}"/>
              </a:ext>
            </a:extLst>
          </p:cNvPr>
          <p:cNvSpPr txBox="1"/>
          <p:nvPr/>
        </p:nvSpPr>
        <p:spPr>
          <a:xfrm>
            <a:off x="1763693" y="9736729"/>
            <a:ext cx="720000" cy="21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종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세로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지지선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C6BDF5-675C-AE46-6909-98DD36FE6636}"/>
              </a:ext>
            </a:extLst>
          </p:cNvPr>
          <p:cNvSpPr txBox="1"/>
          <p:nvPr/>
        </p:nvSpPr>
        <p:spPr>
          <a:xfrm>
            <a:off x="5184073" y="9738394"/>
            <a:ext cx="720000" cy="21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횡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가로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지지선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60BDE48-9010-25A9-F83D-917049655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495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7)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접지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1057629" cy="184666"/>
            <a:chOff x="876033" y="3318956"/>
            <a:chExt cx="1057629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890950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접지 운영기준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255C01-7F20-A63A-0411-41251122E52C}"/>
              </a:ext>
            </a:extLst>
          </p:cNvPr>
          <p:cNvSpPr/>
          <p:nvPr/>
        </p:nvSpPr>
        <p:spPr>
          <a:xfrm>
            <a:off x="539477" y="4446290"/>
            <a:ext cx="6552000" cy="43601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1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종 접지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10Ω</a:t>
            </a: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종 접지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100Ω</a:t>
            </a:r>
          </a:p>
        </p:txBody>
      </p:sp>
      <p:grpSp>
        <p:nvGrpSpPr>
          <p:cNvPr id="27" name="그룹 29">
            <a:extLst>
              <a:ext uri="{FF2B5EF4-FFF2-40B4-BE49-F238E27FC236}">
                <a16:creationId xmlns:a16="http://schemas.microsoft.com/office/drawing/2014/main" id="{9CE4B0FC-6B01-8E3F-718E-DC82FD8E1E0B}"/>
              </a:ext>
            </a:extLst>
          </p:cNvPr>
          <p:cNvGrpSpPr/>
          <p:nvPr/>
        </p:nvGrpSpPr>
        <p:grpSpPr>
          <a:xfrm>
            <a:off x="539477" y="4121770"/>
            <a:ext cx="1057629" cy="184666"/>
            <a:chOff x="876033" y="3318956"/>
            <a:chExt cx="1057629" cy="18466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C487E34-4CFD-5C12-2B4B-80BDFEFFDF18}"/>
                </a:ext>
              </a:extLst>
            </p:cNvPr>
            <p:cNvSpPr/>
            <p:nvPr/>
          </p:nvSpPr>
          <p:spPr>
            <a:xfrm>
              <a:off x="1042712" y="3318956"/>
              <a:ext cx="890950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접지저항 종류</a:t>
              </a:r>
            </a:p>
          </p:txBody>
        </p:sp>
        <p:grpSp>
          <p:nvGrpSpPr>
            <p:cNvPr id="30" name="그룹 226">
              <a:extLst>
                <a:ext uri="{FF2B5EF4-FFF2-40B4-BE49-F238E27FC236}">
                  <a16:creationId xmlns:a16="http://schemas.microsoft.com/office/drawing/2014/main" id="{F6D65CDC-D7B0-86AB-BC24-2DBDBAB3E4FF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2A71DD4-F65D-BC60-9D11-A0C0C2C061C1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97C5863C-66C4-D27D-4E6A-B2C3057F240E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3BA85A3-39BE-4782-BC2F-6211C00034BA}"/>
              </a:ext>
            </a:extLst>
          </p:cNvPr>
          <p:cNvGraphicFramePr>
            <a:graphicFrameLocks noGrp="1"/>
          </p:cNvGraphicFramePr>
          <p:nvPr/>
        </p:nvGraphicFramePr>
        <p:xfrm>
          <a:off x="719497" y="2141550"/>
          <a:ext cx="5760000" cy="16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130870251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40689527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사용 개소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적용 기자재</a:t>
                      </a:r>
                    </a:p>
                  </a:txBody>
                  <a:tcPr marL="36000" marR="36000" anchor="ctr">
                    <a:solidFill>
                      <a:srgbClr val="E3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990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부식 우려 없는 일반지역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접지동봉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원형접지극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접지동봉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+ 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원형접지극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32567268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토양 오염지역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축사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매립지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원형접지극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콘크리트 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접지봉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판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), 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펠트봉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판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245556808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시공후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접지보강 곤란지역</a:t>
                      </a:r>
                      <a:endParaRPr lang="en-US" altLang="ko-KR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지자체 굴착 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불허개소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원형접지극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콘크리트 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접지봉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판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), 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펠트봉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판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28118712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견고한 토질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암반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5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직 이상</a:t>
                      </a:r>
                      <a:r>
                        <a:rPr lang="en-US" altLang="ko-KR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심타용</a:t>
                      </a:r>
                      <a:r>
                        <a:rPr lang="ko-KR" altLang="en-US" sz="12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접지봉</a:t>
                      </a:r>
                      <a:endParaRPr lang="ko-KR" altLang="en-US" sz="12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088757278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0E07F1-2F61-1CDD-5A3A-AE952531D2A7}"/>
              </a:ext>
            </a:extLst>
          </p:cNvPr>
          <p:cNvSpPr/>
          <p:nvPr/>
        </p:nvSpPr>
        <p:spPr>
          <a:xfrm>
            <a:off x="539477" y="5489922"/>
            <a:ext cx="6552000" cy="1974900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특고압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중성선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매 전주마다 다중으로 접지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중성선과 대지 사이의 합성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저항값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매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km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마다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15Ω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각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접지개소의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단독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저항값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300Ω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이하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저압 중성선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- 3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상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4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선식 중성선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매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경간 마다 접지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 3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경간 미만일 경우 말단에 접지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접지저항값은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특고압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중성선과 동일하게 적용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- 1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상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선식 접지측 전선도 동일하게 적용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4" name="그룹 29">
            <a:extLst>
              <a:ext uri="{FF2B5EF4-FFF2-40B4-BE49-F238E27FC236}">
                <a16:creationId xmlns:a16="http://schemas.microsoft.com/office/drawing/2014/main" id="{397C8A80-CD9F-1E17-1EC1-3E5E0FF0F536}"/>
              </a:ext>
            </a:extLst>
          </p:cNvPr>
          <p:cNvGrpSpPr/>
          <p:nvPr/>
        </p:nvGrpSpPr>
        <p:grpSpPr>
          <a:xfrm>
            <a:off x="539477" y="5165886"/>
            <a:ext cx="915923" cy="184666"/>
            <a:chOff x="876033" y="3318956"/>
            <a:chExt cx="915923" cy="18466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2AD9C09-B2AF-026C-16C8-AD5331DA7674}"/>
                </a:ext>
              </a:extLst>
            </p:cNvPr>
            <p:cNvSpPr/>
            <p:nvPr/>
          </p:nvSpPr>
          <p:spPr>
            <a:xfrm>
              <a:off x="1042712" y="3318956"/>
              <a:ext cx="74924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중성선 접지</a:t>
              </a:r>
            </a:p>
          </p:txBody>
        </p:sp>
        <p:grpSp>
          <p:nvGrpSpPr>
            <p:cNvPr id="16" name="그룹 226">
              <a:extLst>
                <a:ext uri="{FF2B5EF4-FFF2-40B4-BE49-F238E27FC236}">
                  <a16:creationId xmlns:a16="http://schemas.microsoft.com/office/drawing/2014/main" id="{559EBF67-F04F-95C2-66DB-90FA161AA38A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BDC738B-FFAF-3A47-467C-03C37BF69242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66291B3B-58C2-EDF8-9F22-4FF42F574963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pSp>
        <p:nvGrpSpPr>
          <p:cNvPr id="22" name="그룹 29">
            <a:extLst>
              <a:ext uri="{FF2B5EF4-FFF2-40B4-BE49-F238E27FC236}">
                <a16:creationId xmlns:a16="http://schemas.microsoft.com/office/drawing/2014/main" id="{2FF4CD4F-E6C7-9E7C-15B5-978F4795B9FA}"/>
              </a:ext>
            </a:extLst>
          </p:cNvPr>
          <p:cNvGrpSpPr/>
          <p:nvPr/>
        </p:nvGrpSpPr>
        <p:grpSpPr>
          <a:xfrm>
            <a:off x="539477" y="7830182"/>
            <a:ext cx="774218" cy="184666"/>
            <a:chOff x="876033" y="3318956"/>
            <a:chExt cx="774218" cy="18466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2A82AC1-E73E-EC8D-C086-7D1B6D4FFDC1}"/>
                </a:ext>
              </a:extLst>
            </p:cNvPr>
            <p:cNvSpPr/>
            <p:nvPr/>
          </p:nvSpPr>
          <p:spPr>
            <a:xfrm>
              <a:off x="1042712" y="3318956"/>
              <a:ext cx="60753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접지 시공</a:t>
              </a:r>
            </a:p>
          </p:txBody>
        </p:sp>
        <p:grpSp>
          <p:nvGrpSpPr>
            <p:cNvPr id="25" name="그룹 226">
              <a:extLst>
                <a:ext uri="{FF2B5EF4-FFF2-40B4-BE49-F238E27FC236}">
                  <a16:creationId xmlns:a16="http://schemas.microsoft.com/office/drawing/2014/main" id="{6AE5F9D0-6D13-1AF9-161D-1A383AE3FEB5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1636350-93DF-772A-5D8E-46153597259B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1E7AE0B5-8CFE-ADF9-4083-00B2EF676978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77BBBAF8-DAB7-4F42-CD65-3D9F36CE9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6" t="25705"/>
          <a:stretch/>
        </p:blipFill>
        <p:spPr>
          <a:xfrm>
            <a:off x="4769072" y="7866186"/>
            <a:ext cx="2179117" cy="205222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AE6C8F-A11C-7FF9-244B-2D98825F0EC5}"/>
              </a:ext>
            </a:extLst>
          </p:cNvPr>
          <p:cNvSpPr/>
          <p:nvPr/>
        </p:nvSpPr>
        <p:spPr>
          <a:xfrm>
            <a:off x="539477" y="8154218"/>
            <a:ext cx="3960000" cy="948978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접지극과 리드선의 접속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스리브에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의한 압축접속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가급적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4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직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4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병 이내 시공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콘크리트봉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2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직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4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병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접지판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4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병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962E20-8814-5B58-4EDA-7694B483E239}"/>
              </a:ext>
            </a:extLst>
          </p:cNvPr>
          <p:cNvSpPr txBox="1"/>
          <p:nvPr/>
        </p:nvSpPr>
        <p:spPr>
          <a:xfrm>
            <a:off x="5544113" y="9880745"/>
            <a:ext cx="720000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74F354-D496-DE07-7DE3-A61735CC4FCA}"/>
              </a:ext>
            </a:extLst>
          </p:cNvPr>
          <p:cNvSpPr txBox="1"/>
          <p:nvPr/>
        </p:nvSpPr>
        <p:spPr>
          <a:xfrm>
            <a:off x="5904153" y="9450362"/>
            <a:ext cx="720000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병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EB6C46-FFBA-0E05-31A3-12EAD5B05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782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7)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접지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1745506"/>
            <a:ext cx="774218" cy="184666"/>
            <a:chOff x="876033" y="3318956"/>
            <a:chExt cx="774218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60753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접지 자재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AB55AAD-EA18-7FCB-0B35-384A2261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3" y="2249562"/>
            <a:ext cx="2258458" cy="12173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91EFD1-20F8-9B84-45EC-76D16DBA6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82" b="21717"/>
          <a:stretch/>
        </p:blipFill>
        <p:spPr>
          <a:xfrm>
            <a:off x="4475918" y="2229633"/>
            <a:ext cx="2390660" cy="4519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55E823F-7DE9-3B63-6B5D-EB6EA8B66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154" y="2858244"/>
            <a:ext cx="2082188" cy="61694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D331672-7ECB-0154-0895-F3E06549A8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64" r="12491" b="9007"/>
          <a:stretch/>
        </p:blipFill>
        <p:spPr>
          <a:xfrm>
            <a:off x="739450" y="4160060"/>
            <a:ext cx="2823384" cy="201393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2F00031-60D3-B4CD-D18E-876D7D7E3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410" y="4160060"/>
            <a:ext cx="2401677" cy="193346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47447AD-D4C6-E932-A6CE-D213A64B0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17" y="7063465"/>
            <a:ext cx="3100850" cy="5127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DB2E6D0-E7F1-2C20-15A8-BA8E00964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17" y="7751422"/>
            <a:ext cx="3100850" cy="134370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5BDA7F8-D2D6-662A-2907-D626BC38E6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3674" y="6813056"/>
            <a:ext cx="2775149" cy="13906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C2785F6-3984-E6BE-ADE1-764A47F22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8206" y="8226226"/>
            <a:ext cx="2406084" cy="13848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78BF129-DB71-B2B5-0263-9D227ED546FD}"/>
              </a:ext>
            </a:extLst>
          </p:cNvPr>
          <p:cNvSpPr txBox="1"/>
          <p:nvPr/>
        </p:nvSpPr>
        <p:spPr>
          <a:xfrm>
            <a:off x="1595936" y="3545706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접지동봉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36CD95-0F27-7861-40C2-84C320056615}"/>
              </a:ext>
            </a:extLst>
          </p:cNvPr>
          <p:cNvSpPr txBox="1"/>
          <p:nvPr/>
        </p:nvSpPr>
        <p:spPr>
          <a:xfrm>
            <a:off x="5116042" y="3545706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도전성 콘크리트 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접지봉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판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DD87B5-27F2-5253-876E-A2DFAF0E3718}"/>
              </a:ext>
            </a:extLst>
          </p:cNvPr>
          <p:cNvSpPr txBox="1"/>
          <p:nvPr/>
        </p:nvSpPr>
        <p:spPr>
          <a:xfrm>
            <a:off x="1595936" y="628201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심타용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아연도급 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접지봉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8CFFD1-0915-31A4-EA20-15E9F66920EB}"/>
              </a:ext>
            </a:extLst>
          </p:cNvPr>
          <p:cNvSpPr txBox="1"/>
          <p:nvPr/>
        </p:nvSpPr>
        <p:spPr>
          <a:xfrm>
            <a:off x="5116042" y="628201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원형 콘크리트 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접지극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13681C-0FE7-E11F-1C84-8E8F1D99BD14}"/>
              </a:ext>
            </a:extLst>
          </p:cNvPr>
          <p:cNvSpPr txBox="1"/>
          <p:nvPr/>
        </p:nvSpPr>
        <p:spPr>
          <a:xfrm>
            <a:off x="1595936" y="9270342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도전성 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카본펠트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접지봉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판</a:t>
            </a:r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14CAC1-E145-9C7B-11C3-9C7EA4E33089}"/>
              </a:ext>
            </a:extLst>
          </p:cNvPr>
          <p:cNvSpPr txBox="1"/>
          <p:nvPr/>
        </p:nvSpPr>
        <p:spPr>
          <a:xfrm>
            <a:off x="5116042" y="9700725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아치형 접지 </a:t>
            </a: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근가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0797C5C5-6F76-A550-61C9-5544939AE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46">
            <a:extLst>
              <a:ext uri="{FF2B5EF4-FFF2-40B4-BE49-F238E27FC236}">
                <a16:creationId xmlns:a16="http://schemas.microsoft.com/office/drawing/2014/main" id="{2CA4A673-13E7-4E24-AC37-183CECB4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936" y="989422"/>
            <a:ext cx="2680222" cy="4462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buClrTx/>
            </a:pPr>
            <a:r>
              <a:rPr lang="ko-KR" altLang="en-US" sz="2900" b="1" dirty="0">
                <a:ln>
                  <a:solidFill>
                    <a:srgbClr val="B2B2B2">
                      <a:alpha val="0"/>
                    </a:srgbClr>
                  </a:solidFill>
                </a:ln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요구사항 조견표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78678"/>
              </p:ext>
            </p:extLst>
          </p:nvPr>
        </p:nvGraphicFramePr>
        <p:xfrm>
          <a:off x="539750" y="2177029"/>
          <a:ext cx="6553476" cy="633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구분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ID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명칭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관련 페이지번호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비고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46">
                <a:tc row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인터페이스 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요구사항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SIR-001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사용자 인터페이스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80~81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SIR-002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사이트 구성 및 디자인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80~81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547731149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SIR-003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스크린 사이즈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80~81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500262298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SIR-004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사용자 수행 결과에 대한 메시지 제공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80~81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384289691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SIR-005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통합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UI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80~81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239853478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SIR-006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시스템 인터페이스 일반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80~81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389441993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SIR-007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연계 모듈 구현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80~81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598479541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SIR-008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데이터 수집을 위한 시스템 연계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80~81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08284151"/>
                  </a:ext>
                </a:extLst>
              </a:tr>
              <a:tr h="275246">
                <a:tc rowSpan="4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테스트 요구사항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TER-001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단위 테스트 일반사항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82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TER-002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단위 테스트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수행절차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83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TER-003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통합 테스트 일반사항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82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algn="ctr" fontAlgn="base" latinLnBrk="0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TER-004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통합 테스트 진행사항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83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246">
                <a:tc rowSpan="10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 요구사항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QUR-001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가용성 보장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84~85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673594687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QUR-002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장애 대응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84~85</a:t>
                      </a:r>
                      <a:endParaRPr lang="ko-KR" altLang="en-US" sz="1100" b="0" kern="120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QUR-003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프로그램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학습성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84~85</a:t>
                      </a:r>
                      <a:endParaRPr lang="ko-KR" altLang="en-US" sz="1100" b="0" kern="120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QUR-004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사용자 편의성 제공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84~85</a:t>
                      </a:r>
                      <a:endParaRPr lang="ko-KR" altLang="en-US" sz="1100" b="0" kern="120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QUR-005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변경요구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관리 요구사항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84~85</a:t>
                      </a:r>
                      <a:endParaRPr lang="ko-KR" altLang="en-US" sz="1100" b="0" kern="120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QUR-006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유지관리 방안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84~85</a:t>
                      </a:r>
                      <a:endParaRPr lang="ko-KR" altLang="en-US" sz="1100" b="0" kern="120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QUR-007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사용자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운영업무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효율성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84~85</a:t>
                      </a:r>
                      <a:endParaRPr lang="ko-KR" altLang="en-US" sz="1100" b="0" kern="120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QUR-008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시스템 품질 준수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84~85</a:t>
                      </a:r>
                      <a:endParaRPr lang="ko-KR" altLang="en-US" sz="1100" b="0" kern="120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QUR-009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권한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84~85</a:t>
                      </a:r>
                      <a:endParaRPr lang="ko-KR" altLang="en-US" sz="1100" b="0" kern="120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524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QUR-010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보안정책 준수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dk1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84~85</a:t>
                      </a:r>
                      <a:endParaRPr lang="ko-KR" altLang="en-US" sz="1100" b="0" kern="1200">
                        <a:solidFill>
                          <a:schemeClr val="dk1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986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8)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설계도면 관리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3257674"/>
            <a:ext cx="1564177" cy="184666"/>
            <a:chOff x="876033" y="3318956"/>
            <a:chExt cx="1564177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1397498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설비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경로 데이터 생성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255C01-7F20-A63A-0411-41251122E52C}"/>
              </a:ext>
            </a:extLst>
          </p:cNvPr>
          <p:cNvSpPr/>
          <p:nvPr/>
        </p:nvSpPr>
        <p:spPr>
          <a:xfrm>
            <a:off x="539477" y="3581710"/>
            <a:ext cx="6552000" cy="948978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단계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기설 설비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~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전기 사용장소까지 전선이 연결되는 전주 경로를 먼저 생성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전선 정보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↔ 전주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생성시 연결되는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개의 전주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ID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필요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연결되는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개의 전주 좌표를 기준으로 전선의 길이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계산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단계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생성된 경로의 각도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분기 여부 등을 파악하여 지지선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지지선주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지주 정보 생성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2" name="사각형: 둥근 모서리 134">
            <a:extLst>
              <a:ext uri="{FF2B5EF4-FFF2-40B4-BE49-F238E27FC236}">
                <a16:creationId xmlns:a16="http://schemas.microsoft.com/office/drawing/2014/main" id="{B39653F8-D268-59F7-4535-FD25066DAFEA}"/>
              </a:ext>
            </a:extLst>
          </p:cNvPr>
          <p:cNvSpPr/>
          <p:nvPr/>
        </p:nvSpPr>
        <p:spPr>
          <a:xfrm>
            <a:off x="755741" y="2285630"/>
            <a:ext cx="1584000" cy="576000"/>
          </a:xfrm>
          <a:prstGeom prst="roundRect">
            <a:avLst>
              <a:gd name="adj" fmla="val 5127"/>
            </a:avLst>
          </a:prstGeom>
          <a:solidFill>
            <a:srgbClr val="E3F1F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전주 좌표</a:t>
            </a:r>
            <a:endParaRPr lang="en-US" altLang="ko-KR" sz="14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전선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계통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연결</a:t>
            </a:r>
            <a:endParaRPr lang="en-US" altLang="ko-KR" sz="14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C02432A1-C085-9648-14E7-32E6D95C7884}"/>
              </a:ext>
            </a:extLst>
          </p:cNvPr>
          <p:cNvSpPr/>
          <p:nvPr/>
        </p:nvSpPr>
        <p:spPr>
          <a:xfrm>
            <a:off x="755501" y="1817578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선로 경과지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4" name="사각형: 둥근 모서리 134">
            <a:extLst>
              <a:ext uri="{FF2B5EF4-FFF2-40B4-BE49-F238E27FC236}">
                <a16:creationId xmlns:a16="http://schemas.microsoft.com/office/drawing/2014/main" id="{C0DF0666-043B-28CC-90D0-C11D84CBFAED}"/>
              </a:ext>
            </a:extLst>
          </p:cNvPr>
          <p:cNvSpPr/>
          <p:nvPr/>
        </p:nvSpPr>
        <p:spPr>
          <a:xfrm>
            <a:off x="3059997" y="2285630"/>
            <a:ext cx="1584000" cy="576000"/>
          </a:xfrm>
          <a:prstGeom prst="roundRect">
            <a:avLst>
              <a:gd name="adj" fmla="val 5127"/>
            </a:avLst>
          </a:prstGeom>
          <a:solidFill>
            <a:srgbClr val="E3F1F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설비 종류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심볼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자재 규격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주석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38D096A5-AF0D-A58B-B0D1-EBA978F92F78}"/>
              </a:ext>
            </a:extLst>
          </p:cNvPr>
          <p:cNvSpPr/>
          <p:nvPr/>
        </p:nvSpPr>
        <p:spPr>
          <a:xfrm>
            <a:off x="3059757" y="1817578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설치 설비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자재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E27A3D86-0F71-3313-3AB8-2FEA4E3D3920}"/>
              </a:ext>
            </a:extLst>
          </p:cNvPr>
          <p:cNvSpPr/>
          <p:nvPr/>
        </p:nvSpPr>
        <p:spPr>
          <a:xfrm>
            <a:off x="2483693" y="2105610"/>
            <a:ext cx="432048" cy="432000"/>
          </a:xfrm>
          <a:prstGeom prst="mathPlus">
            <a:avLst/>
          </a:prstGeom>
          <a:solidFill>
            <a:srgbClr val="90C8E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7" name="오른쪽 화살표 13">
            <a:extLst>
              <a:ext uri="{FF2B5EF4-FFF2-40B4-BE49-F238E27FC236}">
                <a16:creationId xmlns:a16="http://schemas.microsoft.com/office/drawing/2014/main" id="{122C95AE-0022-AF17-C7CA-747C83641789}"/>
              </a:ext>
            </a:extLst>
          </p:cNvPr>
          <p:cNvSpPr/>
          <p:nvPr/>
        </p:nvSpPr>
        <p:spPr>
          <a:xfrm>
            <a:off x="4823953" y="2069606"/>
            <a:ext cx="360000" cy="504000"/>
          </a:xfrm>
          <a:prstGeom prst="rightArrow">
            <a:avLst/>
          </a:prstGeom>
          <a:solidFill>
            <a:srgbClr val="90C8EF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endParaRPr lang="ko-KR" altLang="en-US" sz="1200" b="1" spc="-4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2990215E-D464-3E10-438A-88B789F5211E}"/>
              </a:ext>
            </a:extLst>
          </p:cNvPr>
          <p:cNvSpPr/>
          <p:nvPr/>
        </p:nvSpPr>
        <p:spPr>
          <a:xfrm>
            <a:off x="5328009" y="2105610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 도면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이미지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19" name="그룹 29">
            <a:extLst>
              <a:ext uri="{FF2B5EF4-FFF2-40B4-BE49-F238E27FC236}">
                <a16:creationId xmlns:a16="http://schemas.microsoft.com/office/drawing/2014/main" id="{EE306456-5DCD-C680-5135-4947CEF23124}"/>
              </a:ext>
            </a:extLst>
          </p:cNvPr>
          <p:cNvGrpSpPr/>
          <p:nvPr/>
        </p:nvGrpSpPr>
        <p:grpSpPr>
          <a:xfrm>
            <a:off x="539477" y="4869433"/>
            <a:ext cx="1240050" cy="184666"/>
            <a:chOff x="876033" y="3318956"/>
            <a:chExt cx="1240050" cy="18466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638BFFB-8DC3-08C0-42F3-EBE43BDC4DA5}"/>
                </a:ext>
              </a:extLst>
            </p:cNvPr>
            <p:cNvSpPr/>
            <p:nvPr/>
          </p:nvSpPr>
          <p:spPr>
            <a:xfrm>
              <a:off x="1042712" y="3318956"/>
              <a:ext cx="107337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자재 데이터 생성</a:t>
              </a:r>
            </a:p>
          </p:txBody>
        </p:sp>
        <p:grpSp>
          <p:nvGrpSpPr>
            <p:cNvPr id="22" name="그룹 226">
              <a:extLst>
                <a:ext uri="{FF2B5EF4-FFF2-40B4-BE49-F238E27FC236}">
                  <a16:creationId xmlns:a16="http://schemas.microsoft.com/office/drawing/2014/main" id="{4F72288D-9BE8-1A5E-7FF7-2A270E19AE0B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41EE24-FA85-554D-0BFE-F004577DAFE9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BAF68602-DDF3-8090-AC54-541FDB22211E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266F27-1991-FCB2-50A7-3AA4D4A9EEE4}"/>
              </a:ext>
            </a:extLst>
          </p:cNvPr>
          <p:cNvSpPr/>
          <p:nvPr/>
        </p:nvSpPr>
        <p:spPr>
          <a:xfrm>
            <a:off x="539477" y="5193469"/>
            <a:ext cx="6552000" cy="1205458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생성된 경로 중 전선의 수평 각도를 분석하여 장주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직선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내장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인류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형태와 애자 종류를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전선이 경과하는 주변 건물과의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이격거리를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분석하여 보통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편출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여부를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경로의 진행방향을 기준으로 지지선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지지선주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지주의 표시방향을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접지 설치기준에 맞춰 접지 데이터 생성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생성된 자재내역을 기준으로 각 설비의 주석 정보를 생성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26" name="그룹 29">
            <a:extLst>
              <a:ext uri="{FF2B5EF4-FFF2-40B4-BE49-F238E27FC236}">
                <a16:creationId xmlns:a16="http://schemas.microsoft.com/office/drawing/2014/main" id="{D2376241-2586-A52E-B0E3-D2B5505436E5}"/>
              </a:ext>
            </a:extLst>
          </p:cNvPr>
          <p:cNvGrpSpPr/>
          <p:nvPr/>
        </p:nvGrpSpPr>
        <p:grpSpPr>
          <a:xfrm>
            <a:off x="539477" y="6822070"/>
            <a:ext cx="1473768" cy="184666"/>
            <a:chOff x="876033" y="3318956"/>
            <a:chExt cx="1473768" cy="18466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8E5931A-8DF8-9A2B-56DE-041374B4B52D}"/>
                </a:ext>
              </a:extLst>
            </p:cNvPr>
            <p:cNvSpPr/>
            <p:nvPr/>
          </p:nvSpPr>
          <p:spPr>
            <a:xfrm>
              <a:off x="1042712" y="3318956"/>
              <a:ext cx="130708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설계도면 예시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가공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28" name="그룹 226">
              <a:extLst>
                <a:ext uri="{FF2B5EF4-FFF2-40B4-BE49-F238E27FC236}">
                  <a16:creationId xmlns:a16="http://schemas.microsoft.com/office/drawing/2014/main" id="{28242E74-95D0-DA02-818A-AD8D71ECC9E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9C9FCCE8-EBD1-C24A-32A8-4510C03C050B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87B23A1D-EEBF-8F7C-CB24-889F67DE9180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4B736B00-D1A7-F6EE-7C9F-EBEFE5E83C9D}"/>
              </a:ext>
            </a:extLst>
          </p:cNvPr>
          <p:cNvSpPr/>
          <p:nvPr/>
        </p:nvSpPr>
        <p:spPr>
          <a:xfrm>
            <a:off x="1439577" y="9135231"/>
            <a:ext cx="288032" cy="28803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643BD1-D8BF-EB14-9D0C-B15A89D69D0B}"/>
              </a:ext>
            </a:extLst>
          </p:cNvPr>
          <p:cNvSpPr/>
          <p:nvPr/>
        </p:nvSpPr>
        <p:spPr>
          <a:xfrm>
            <a:off x="2519697" y="8019107"/>
            <a:ext cx="288032" cy="28803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64E013F-9443-386F-6CA3-805D5FE644D5}"/>
              </a:ext>
            </a:extLst>
          </p:cNvPr>
          <p:cNvSpPr/>
          <p:nvPr/>
        </p:nvSpPr>
        <p:spPr>
          <a:xfrm>
            <a:off x="4103873" y="8019107"/>
            <a:ext cx="288032" cy="28803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03987AA-A97C-ACBA-B934-BDE0E132AEC2}"/>
              </a:ext>
            </a:extLst>
          </p:cNvPr>
          <p:cNvSpPr/>
          <p:nvPr/>
        </p:nvSpPr>
        <p:spPr>
          <a:xfrm>
            <a:off x="5652045" y="8019107"/>
            <a:ext cx="288032" cy="28803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3566D1E-440D-0B2B-A43A-A8A364C61CDA}"/>
              </a:ext>
            </a:extLst>
          </p:cNvPr>
          <p:cNvSpPr/>
          <p:nvPr/>
        </p:nvSpPr>
        <p:spPr>
          <a:xfrm>
            <a:off x="4103873" y="9351255"/>
            <a:ext cx="288032" cy="28803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22A5C77-487D-AD0A-C76C-5EEE0D163B55}"/>
              </a:ext>
            </a:extLst>
          </p:cNvPr>
          <p:cNvCxnSpPr>
            <a:cxnSpLocks/>
            <a:stCxn id="31" idx="7"/>
            <a:endCxn id="32" idx="3"/>
          </p:cNvCxnSpPr>
          <p:nvPr/>
        </p:nvCxnSpPr>
        <p:spPr>
          <a:xfrm flipV="1">
            <a:off x="1685428" y="8264958"/>
            <a:ext cx="876450" cy="91245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F0D8B0-18A9-6694-B4B5-A93CE3C125C5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>
            <a:off x="2807729" y="8163123"/>
            <a:ext cx="129614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59CCE58-6CEA-40DC-0129-A91AA37BBA99}"/>
              </a:ext>
            </a:extLst>
          </p:cNvPr>
          <p:cNvCxnSpPr>
            <a:cxnSpLocks/>
            <a:stCxn id="33" idx="4"/>
            <a:endCxn id="35" idx="0"/>
          </p:cNvCxnSpPr>
          <p:nvPr/>
        </p:nvCxnSpPr>
        <p:spPr>
          <a:xfrm>
            <a:off x="4247889" y="8307139"/>
            <a:ext cx="0" cy="104411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1F0080-67B2-6CC3-B09C-ADEE6AEC57E1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4391905" y="8163123"/>
            <a:ext cx="12601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D25F4C8-700A-4DA4-E5DF-BA86464E9819}"/>
              </a:ext>
            </a:extLst>
          </p:cNvPr>
          <p:cNvCxnSpPr>
            <a:stCxn id="34" idx="6"/>
          </p:cNvCxnSpPr>
          <p:nvPr/>
        </p:nvCxnSpPr>
        <p:spPr>
          <a:xfrm>
            <a:off x="5940077" y="8163123"/>
            <a:ext cx="648072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21B96CB5-E089-25DA-3367-44352169D05B}"/>
              </a:ext>
            </a:extLst>
          </p:cNvPr>
          <p:cNvSpPr/>
          <p:nvPr/>
        </p:nvSpPr>
        <p:spPr>
          <a:xfrm>
            <a:off x="4103873" y="7299027"/>
            <a:ext cx="288032" cy="28803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0165CA8-A948-0927-75BA-134E0072575F}"/>
              </a:ext>
            </a:extLst>
          </p:cNvPr>
          <p:cNvCxnSpPr>
            <a:cxnSpLocks/>
            <a:stCxn id="50" idx="4"/>
            <a:endCxn id="33" idx="0"/>
          </p:cNvCxnSpPr>
          <p:nvPr/>
        </p:nvCxnSpPr>
        <p:spPr>
          <a:xfrm>
            <a:off x="4247889" y="7587059"/>
            <a:ext cx="0" cy="432048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5C933F-AEF5-FAF0-D4C2-73A95FF65828}"/>
              </a:ext>
            </a:extLst>
          </p:cNvPr>
          <p:cNvCxnSpPr>
            <a:cxnSpLocks/>
            <a:stCxn id="35" idx="4"/>
          </p:cNvCxnSpPr>
          <p:nvPr/>
        </p:nvCxnSpPr>
        <p:spPr>
          <a:xfrm>
            <a:off x="4247889" y="9639287"/>
            <a:ext cx="0" cy="27912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F775EE3-F137-8BA2-D373-FFA327AF36B5}"/>
              </a:ext>
            </a:extLst>
          </p:cNvPr>
          <p:cNvCxnSpPr>
            <a:cxnSpLocks/>
          </p:cNvCxnSpPr>
          <p:nvPr/>
        </p:nvCxnSpPr>
        <p:spPr>
          <a:xfrm flipV="1">
            <a:off x="4175897" y="7659067"/>
            <a:ext cx="144000" cy="14400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3DC3C76-7032-F29F-B616-C823F59823B1}"/>
              </a:ext>
            </a:extLst>
          </p:cNvPr>
          <p:cNvCxnSpPr>
            <a:cxnSpLocks/>
          </p:cNvCxnSpPr>
          <p:nvPr/>
        </p:nvCxnSpPr>
        <p:spPr>
          <a:xfrm flipV="1">
            <a:off x="4175881" y="7731075"/>
            <a:ext cx="144000" cy="14400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78E8DF4-FA88-B0C0-0370-B53A0F19A5B0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2765547" y="8264958"/>
            <a:ext cx="144000" cy="14256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1FB08B-08EC-919D-9034-1BFFC193912D}"/>
              </a:ext>
            </a:extLst>
          </p:cNvPr>
          <p:cNvCxnSpPr>
            <a:cxnSpLocks/>
          </p:cNvCxnSpPr>
          <p:nvPr/>
        </p:nvCxnSpPr>
        <p:spPr>
          <a:xfrm flipV="1">
            <a:off x="2843733" y="8343143"/>
            <a:ext cx="144000" cy="14256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5EA09BB-CD7B-9D13-0D47-838E21179153}"/>
              </a:ext>
            </a:extLst>
          </p:cNvPr>
          <p:cNvSpPr txBox="1"/>
          <p:nvPr/>
        </p:nvSpPr>
        <p:spPr>
          <a:xfrm>
            <a:off x="1007529" y="9531275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rgbClr val="0000FF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C10</a:t>
            </a:r>
            <a:endParaRPr lang="ko-KR" altLang="en-US" sz="1200" dirty="0">
              <a:solidFill>
                <a:srgbClr val="0000FF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D2357A-725F-7737-DCE9-1E414DFD3812}"/>
              </a:ext>
            </a:extLst>
          </p:cNvPr>
          <p:cNvSpPr txBox="1"/>
          <p:nvPr/>
        </p:nvSpPr>
        <p:spPr>
          <a:xfrm>
            <a:off x="2093360" y="7767079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C12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ECBC73-754D-7EE7-404E-617A1102D882}"/>
              </a:ext>
            </a:extLst>
          </p:cNvPr>
          <p:cNvSpPr txBox="1"/>
          <p:nvPr/>
        </p:nvSpPr>
        <p:spPr>
          <a:xfrm>
            <a:off x="3677536" y="7046999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C10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AA61F6-3BDD-AFDC-4EDE-3483E9E1E409}"/>
              </a:ext>
            </a:extLst>
          </p:cNvPr>
          <p:cNvSpPr txBox="1"/>
          <p:nvPr/>
        </p:nvSpPr>
        <p:spPr>
          <a:xfrm>
            <a:off x="3965568" y="834147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C10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69AA93-7647-3E29-0480-6AACA37B44EC}"/>
              </a:ext>
            </a:extLst>
          </p:cNvPr>
          <p:cNvSpPr txBox="1"/>
          <p:nvPr/>
        </p:nvSpPr>
        <p:spPr>
          <a:xfrm>
            <a:off x="5261712" y="834147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C10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9657C2-AD40-47AA-5B90-C6CF16E576F1}"/>
              </a:ext>
            </a:extLst>
          </p:cNvPr>
          <p:cNvSpPr txBox="1"/>
          <p:nvPr/>
        </p:nvSpPr>
        <p:spPr>
          <a:xfrm>
            <a:off x="4073580" y="942159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C10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06F66-224E-1139-8D4E-131519A224C5}"/>
              </a:ext>
            </a:extLst>
          </p:cNvPr>
          <p:cNvSpPr txBox="1"/>
          <p:nvPr/>
        </p:nvSpPr>
        <p:spPr>
          <a:xfrm>
            <a:off x="2885448" y="797253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35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348CB-B3C8-80AF-AD64-2AF906888FF9}"/>
              </a:ext>
            </a:extLst>
          </p:cNvPr>
          <p:cNvSpPr txBox="1"/>
          <p:nvPr/>
        </p:nvSpPr>
        <p:spPr>
          <a:xfrm>
            <a:off x="4535921" y="798143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37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ECF17C-24A5-2F84-C0D6-ED1274CDDF69}"/>
              </a:ext>
            </a:extLst>
          </p:cNvPr>
          <p:cNvSpPr txBox="1"/>
          <p:nvPr/>
        </p:nvSpPr>
        <p:spPr>
          <a:xfrm rot="16200000">
            <a:off x="3739912" y="8633430"/>
            <a:ext cx="87027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39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ECB7C9-2BE8-FB62-C299-091CC0D30AE5}"/>
              </a:ext>
            </a:extLst>
          </p:cNvPr>
          <p:cNvSpPr txBox="1"/>
          <p:nvPr/>
        </p:nvSpPr>
        <p:spPr>
          <a:xfrm rot="18776178">
            <a:off x="1451999" y="8600001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35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CEA277-D24C-161D-AD89-4B0EB339957A}"/>
              </a:ext>
            </a:extLst>
          </p:cNvPr>
          <p:cNvSpPr txBox="1"/>
          <p:nvPr/>
        </p:nvSpPr>
        <p:spPr>
          <a:xfrm>
            <a:off x="5045688" y="743247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OW 38 × 3</a:t>
            </a:r>
          </a:p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N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WO 38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930FE6C-4EB6-A6FD-3CD1-533FCA96BD02}"/>
              </a:ext>
            </a:extLst>
          </p:cNvPr>
          <p:cNvCxnSpPr>
            <a:cxnSpLocks/>
          </p:cNvCxnSpPr>
          <p:nvPr/>
        </p:nvCxnSpPr>
        <p:spPr>
          <a:xfrm>
            <a:off x="4751024" y="7542150"/>
            <a:ext cx="180941" cy="62097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1833C49-00C4-F9C8-F472-5AE0D8654D2C}"/>
              </a:ext>
            </a:extLst>
          </p:cNvPr>
          <p:cNvCxnSpPr>
            <a:cxnSpLocks/>
          </p:cNvCxnSpPr>
          <p:nvPr/>
        </p:nvCxnSpPr>
        <p:spPr>
          <a:xfrm flipH="1">
            <a:off x="4751024" y="7542150"/>
            <a:ext cx="360961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2620017-1EF8-F0FF-F76B-B4DBBAB9F7FC}"/>
              </a:ext>
            </a:extLst>
          </p:cNvPr>
          <p:cNvSpPr txBox="1"/>
          <p:nvPr/>
        </p:nvSpPr>
        <p:spPr>
          <a:xfrm>
            <a:off x="6012085" y="790219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인입선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9E0D45-A03B-EFD7-86D8-A70CA956941C}"/>
              </a:ext>
            </a:extLst>
          </p:cNvPr>
          <p:cNvSpPr txBox="1"/>
          <p:nvPr/>
        </p:nvSpPr>
        <p:spPr>
          <a:xfrm>
            <a:off x="4253600" y="9810402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보통 지지선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E892E18-CB0B-A4DC-8C77-E1762371E52C}"/>
              </a:ext>
            </a:extLst>
          </p:cNvPr>
          <p:cNvSpPr txBox="1"/>
          <p:nvPr/>
        </p:nvSpPr>
        <p:spPr>
          <a:xfrm>
            <a:off x="2447689" y="8548597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지주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CCC6B7-6455-E95B-C2CA-C15014437564}"/>
              </a:ext>
            </a:extLst>
          </p:cNvPr>
          <p:cNvSpPr txBox="1"/>
          <p:nvPr/>
        </p:nvSpPr>
        <p:spPr>
          <a:xfrm>
            <a:off x="3131765" y="736213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지지선주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9A14AD9-1D53-634D-750E-E4463E8B50DE}"/>
              </a:ext>
            </a:extLst>
          </p:cNvPr>
          <p:cNvSpPr txBox="1"/>
          <p:nvPr/>
        </p:nvSpPr>
        <p:spPr>
          <a:xfrm>
            <a:off x="1769324" y="8838294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저압선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EF293F1-548A-80A1-C129-E2C6DD7D9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541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8)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설계도면 관리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계속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6FC813C9-E0BD-51E4-45F8-67AB337DB5EB}"/>
              </a:ext>
            </a:extLst>
          </p:cNvPr>
          <p:cNvGrpSpPr/>
          <p:nvPr/>
        </p:nvGrpSpPr>
        <p:grpSpPr>
          <a:xfrm>
            <a:off x="539477" y="3257674"/>
            <a:ext cx="1604893" cy="184666"/>
            <a:chOff x="876033" y="3318956"/>
            <a:chExt cx="1604893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D30051-36F1-3762-1EC9-903A469014A4}"/>
                </a:ext>
              </a:extLst>
            </p:cNvPr>
            <p:cNvSpPr/>
            <p:nvPr/>
          </p:nvSpPr>
          <p:spPr>
            <a:xfrm>
              <a:off x="1042712" y="3318956"/>
              <a:ext cx="143821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도면 심볼 및 주석 설명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A01AC3C9-FFBA-7F31-A74C-DDE77A7F9B69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880EA85-56E0-3A73-18A5-66B08061761A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085C633F-D11D-ECC4-D9B8-3F12162CB26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255C01-7F20-A63A-0411-41251122E52C}"/>
              </a:ext>
            </a:extLst>
          </p:cNvPr>
          <p:cNvSpPr/>
          <p:nvPr/>
        </p:nvSpPr>
        <p:spPr>
          <a:xfrm>
            <a:off x="539477" y="3581710"/>
            <a:ext cx="5040000" cy="530914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기설 설비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파란색</a:t>
            </a:r>
            <a:endParaRPr lang="en-US" altLang="ko-KR" sz="1200" spc="-70" dirty="0">
              <a:solidFill>
                <a:srgbClr val="0000FF"/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설계 설비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rgbClr val="FF0000"/>
                </a:solidFill>
                <a:latin typeface="HY신명조" pitchFamily="18" charset="-127"/>
                <a:ea typeface="HY신명조" pitchFamily="18" charset="-127"/>
              </a:rPr>
              <a:t>빨간색</a:t>
            </a:r>
            <a:endParaRPr lang="en-US" altLang="ko-KR" sz="1200" spc="-70" dirty="0">
              <a:solidFill>
                <a:srgbClr val="FF0000"/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철거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설비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검정색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전주 주석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종류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영문자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1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자리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 +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길이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숫자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2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자리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예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 C10 :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일반용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콘크리트 전주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10M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전선 주석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전압선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첫째줄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약호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영문자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 +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굵기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숫자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2~3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자리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 ×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조수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상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중성선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둘째줄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 : N(</a:t>
            </a:r>
            <a:r>
              <a:rPr lang="en-US" altLang="ko-KR" sz="1200" spc="-70" dirty="0" err="1">
                <a:latin typeface="HY신명조" pitchFamily="18" charset="-127"/>
                <a:ea typeface="HY신명조" pitchFamily="18" charset="-127"/>
              </a:rPr>
              <a:t>eutral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 +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약호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영문자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 +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굵기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숫자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2~3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자리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),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  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중성선은 조수 표시 없음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  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예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 OW 38 × 3 :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옥외용 비닐 절연전선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38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㎟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3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조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경간 주석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전주와 전주 사이에 연결된 전선의 길이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(m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단위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전선의 총 길이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연장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=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경간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× 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전압선 조수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+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중성선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선로의 총 길이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긍장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 =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∑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경간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장주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첫번째 영문자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직선주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(P), 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내장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인류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(S), 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랙크장주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(S)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두번째 영문자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: 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보통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(B), 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창출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(G), 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편출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(F), 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랙크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(R)</a:t>
            </a:r>
          </a:p>
        </p:txBody>
      </p:sp>
      <p:sp>
        <p:nvSpPr>
          <p:cNvPr id="12" name="사각형: 둥근 모서리 134">
            <a:extLst>
              <a:ext uri="{FF2B5EF4-FFF2-40B4-BE49-F238E27FC236}">
                <a16:creationId xmlns:a16="http://schemas.microsoft.com/office/drawing/2014/main" id="{B39653F8-D268-59F7-4535-FD25066DAFEA}"/>
              </a:ext>
            </a:extLst>
          </p:cNvPr>
          <p:cNvSpPr/>
          <p:nvPr/>
        </p:nvSpPr>
        <p:spPr>
          <a:xfrm>
            <a:off x="755741" y="2285630"/>
            <a:ext cx="1584000" cy="576000"/>
          </a:xfrm>
          <a:prstGeom prst="roundRect">
            <a:avLst>
              <a:gd name="adj" fmla="val 5127"/>
            </a:avLst>
          </a:prstGeom>
          <a:solidFill>
            <a:srgbClr val="E3F1F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전주 좌표</a:t>
            </a:r>
            <a:endParaRPr lang="en-US" altLang="ko-KR" sz="14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전선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계통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연결</a:t>
            </a:r>
            <a:endParaRPr lang="en-US" altLang="ko-KR" sz="14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C02432A1-C085-9648-14E7-32E6D95C7884}"/>
              </a:ext>
            </a:extLst>
          </p:cNvPr>
          <p:cNvSpPr/>
          <p:nvPr/>
        </p:nvSpPr>
        <p:spPr>
          <a:xfrm>
            <a:off x="755501" y="1817578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선로 경과지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4" name="사각형: 둥근 모서리 134">
            <a:extLst>
              <a:ext uri="{FF2B5EF4-FFF2-40B4-BE49-F238E27FC236}">
                <a16:creationId xmlns:a16="http://schemas.microsoft.com/office/drawing/2014/main" id="{C0DF0666-043B-28CC-90D0-C11D84CBFAED}"/>
              </a:ext>
            </a:extLst>
          </p:cNvPr>
          <p:cNvSpPr/>
          <p:nvPr/>
        </p:nvSpPr>
        <p:spPr>
          <a:xfrm>
            <a:off x="3059997" y="2285630"/>
            <a:ext cx="1584000" cy="576000"/>
          </a:xfrm>
          <a:prstGeom prst="roundRect">
            <a:avLst>
              <a:gd name="adj" fmla="val 5127"/>
            </a:avLst>
          </a:prstGeom>
          <a:solidFill>
            <a:srgbClr val="E3F1F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설비 종류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심볼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자재 규격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주석</a:t>
            </a:r>
            <a:r>
              <a:rPr lang="en-US" altLang="ko-KR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38D096A5-AF0D-A58B-B0D1-EBA978F92F78}"/>
              </a:ext>
            </a:extLst>
          </p:cNvPr>
          <p:cNvSpPr/>
          <p:nvPr/>
        </p:nvSpPr>
        <p:spPr>
          <a:xfrm>
            <a:off x="3059757" y="1817578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설치 설비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자재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E27A3D86-0F71-3313-3AB8-2FEA4E3D3920}"/>
              </a:ext>
            </a:extLst>
          </p:cNvPr>
          <p:cNvSpPr/>
          <p:nvPr/>
        </p:nvSpPr>
        <p:spPr>
          <a:xfrm>
            <a:off x="2483693" y="2105610"/>
            <a:ext cx="432048" cy="432000"/>
          </a:xfrm>
          <a:prstGeom prst="mathPlus">
            <a:avLst/>
          </a:prstGeom>
          <a:solidFill>
            <a:srgbClr val="90C8E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7" name="오른쪽 화살표 13">
            <a:extLst>
              <a:ext uri="{FF2B5EF4-FFF2-40B4-BE49-F238E27FC236}">
                <a16:creationId xmlns:a16="http://schemas.microsoft.com/office/drawing/2014/main" id="{122C95AE-0022-AF17-C7CA-747C83641789}"/>
              </a:ext>
            </a:extLst>
          </p:cNvPr>
          <p:cNvSpPr/>
          <p:nvPr/>
        </p:nvSpPr>
        <p:spPr>
          <a:xfrm>
            <a:off x="4823953" y="2069606"/>
            <a:ext cx="360000" cy="504000"/>
          </a:xfrm>
          <a:prstGeom prst="rightArrow">
            <a:avLst/>
          </a:prstGeom>
          <a:solidFill>
            <a:srgbClr val="90C8EF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endParaRPr lang="ko-KR" altLang="en-US" sz="1200" b="1" spc="-4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2990215E-D464-3E10-438A-88B789F5211E}"/>
              </a:ext>
            </a:extLst>
          </p:cNvPr>
          <p:cNvSpPr/>
          <p:nvPr/>
        </p:nvSpPr>
        <p:spPr>
          <a:xfrm>
            <a:off x="5328009" y="2105610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 도면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이미지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72BE603-9746-72B2-AADD-C68F119CC397}"/>
              </a:ext>
            </a:extLst>
          </p:cNvPr>
          <p:cNvSpPr/>
          <p:nvPr/>
        </p:nvSpPr>
        <p:spPr>
          <a:xfrm>
            <a:off x="6300117" y="4553818"/>
            <a:ext cx="288032" cy="28803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CE99D-D44F-0BA5-0372-1C286BE77C70}"/>
              </a:ext>
            </a:extLst>
          </p:cNvPr>
          <p:cNvSpPr txBox="1"/>
          <p:nvPr/>
        </p:nvSpPr>
        <p:spPr>
          <a:xfrm>
            <a:off x="5909784" y="491219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C10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7ABBD6-CA3C-9E3E-49BC-6D68D5CBFF6E}"/>
              </a:ext>
            </a:extLst>
          </p:cNvPr>
          <p:cNvSpPr txBox="1"/>
          <p:nvPr/>
        </p:nvSpPr>
        <p:spPr>
          <a:xfrm>
            <a:off x="5909784" y="5812293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OW 38 × 3</a:t>
            </a:r>
          </a:p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N WO 38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C3C835D-894A-6113-F214-EB5E0CBD3BE6}"/>
              </a:ext>
            </a:extLst>
          </p:cNvPr>
          <p:cNvCxnSpPr>
            <a:cxnSpLocks/>
          </p:cNvCxnSpPr>
          <p:nvPr/>
        </p:nvCxnSpPr>
        <p:spPr>
          <a:xfrm>
            <a:off x="5832065" y="7360465"/>
            <a:ext cx="129614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19E8D3-4043-AC44-22BF-109B7D859C1C}"/>
              </a:ext>
            </a:extLst>
          </p:cNvPr>
          <p:cNvSpPr txBox="1"/>
          <p:nvPr/>
        </p:nvSpPr>
        <p:spPr>
          <a:xfrm>
            <a:off x="5909784" y="7180445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35</a:t>
            </a:r>
            <a:endParaRPr lang="ko-KR" altLang="en-US" sz="1200" dirty="0">
              <a:solidFill>
                <a:schemeClr val="tx1"/>
              </a:solidFill>
              <a:effectLst/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0CF173-3AD4-AC47-ACFA-143B59EE3CED}"/>
              </a:ext>
            </a:extLst>
          </p:cNvPr>
          <p:cNvCxnSpPr>
            <a:cxnSpLocks/>
          </p:cNvCxnSpPr>
          <p:nvPr/>
        </p:nvCxnSpPr>
        <p:spPr>
          <a:xfrm>
            <a:off x="5832065" y="8595219"/>
            <a:ext cx="129614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3490B98-CA46-5B25-AC27-457F5B4C67D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32081" y="8586298"/>
            <a:ext cx="2880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07BB76D8-F6BF-E2F7-A0BD-C74B7D04DAA8}"/>
              </a:ext>
            </a:extLst>
          </p:cNvPr>
          <p:cNvSpPr/>
          <p:nvPr/>
        </p:nvSpPr>
        <p:spPr>
          <a:xfrm>
            <a:off x="5760057" y="8370290"/>
            <a:ext cx="432000" cy="432000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76CD9102-7F2B-1C69-FD4E-25D51EEE6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적합 설비 선정을 위한 학습내용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719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1)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배전선로 경과지 추천 모델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75590-0B85-0B9E-C3A7-5C441AFA9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라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공사비 예측 모델 학습 방법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6617E5A5-9FA1-5041-4439-473CA2440ED9}"/>
              </a:ext>
            </a:extLst>
          </p:cNvPr>
          <p:cNvSpPr/>
          <p:nvPr/>
        </p:nvSpPr>
        <p:spPr>
          <a:xfrm>
            <a:off x="3095761" y="2249674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선로 경과지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9B7A2A17-7233-4024-97DB-E6C626CE19DB}"/>
              </a:ext>
            </a:extLst>
          </p:cNvPr>
          <p:cNvSpPr/>
          <p:nvPr/>
        </p:nvSpPr>
        <p:spPr>
          <a:xfrm>
            <a:off x="3095761" y="3185714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설치 설비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자재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B74C1545-7A70-FB09-2053-002AA500EB94}"/>
              </a:ext>
            </a:extLst>
          </p:cNvPr>
          <p:cNvSpPr/>
          <p:nvPr/>
        </p:nvSpPr>
        <p:spPr>
          <a:xfrm>
            <a:off x="3671737" y="2717662"/>
            <a:ext cx="432048" cy="432000"/>
          </a:xfrm>
          <a:prstGeom prst="mathPlus">
            <a:avLst/>
          </a:prstGeom>
          <a:solidFill>
            <a:srgbClr val="DEEBF7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" name="오른쪽 화살표 13">
            <a:extLst>
              <a:ext uri="{FF2B5EF4-FFF2-40B4-BE49-F238E27FC236}">
                <a16:creationId xmlns:a16="http://schemas.microsoft.com/office/drawing/2014/main" id="{D81C2DCB-8A79-DAA7-8823-828166494E0A}"/>
              </a:ext>
            </a:extLst>
          </p:cNvPr>
          <p:cNvSpPr/>
          <p:nvPr/>
        </p:nvSpPr>
        <p:spPr>
          <a:xfrm>
            <a:off x="2555701" y="2213606"/>
            <a:ext cx="360000" cy="504000"/>
          </a:xfrm>
          <a:prstGeom prst="rightArrow">
            <a:avLst/>
          </a:prstGeom>
          <a:solidFill>
            <a:srgbClr val="DEEBF7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endParaRPr lang="ko-KR" altLang="en-US" sz="1200" b="1" spc="-4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20ED9B9A-4EC0-B434-9716-88CA70EF728C}"/>
              </a:ext>
            </a:extLst>
          </p:cNvPr>
          <p:cNvSpPr/>
          <p:nvPr/>
        </p:nvSpPr>
        <p:spPr>
          <a:xfrm>
            <a:off x="4751945" y="2285614"/>
            <a:ext cx="432048" cy="1296000"/>
          </a:xfrm>
          <a:prstGeom prst="righ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FD638D44-0678-A370-7660-2ACC723C790C}"/>
              </a:ext>
            </a:extLst>
          </p:cNvPr>
          <p:cNvSpPr/>
          <p:nvPr/>
        </p:nvSpPr>
        <p:spPr>
          <a:xfrm>
            <a:off x="5292181" y="2717662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 전문가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검증</a:t>
            </a:r>
          </a:p>
        </p:txBody>
      </p:sp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B009FF9E-5515-8519-FEC6-B4BBB8151FE2}"/>
              </a:ext>
            </a:extLst>
          </p:cNvPr>
          <p:cNvSpPr/>
          <p:nvPr/>
        </p:nvSpPr>
        <p:spPr>
          <a:xfrm>
            <a:off x="755677" y="2249674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경로 생성 모델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D50168E-6EEA-BDF5-620D-A647CE823B25}"/>
              </a:ext>
            </a:extLst>
          </p:cNvPr>
          <p:cNvCxnSpPr>
            <a:cxnSpLocks/>
            <a:stCxn id="14" idx="0"/>
            <a:endCxn id="21" idx="0"/>
          </p:cNvCxnSpPr>
          <p:nvPr/>
        </p:nvCxnSpPr>
        <p:spPr>
          <a:xfrm rot="16200000" flipV="1">
            <a:off x="3521814" y="155295"/>
            <a:ext cx="576112" cy="4548622"/>
          </a:xfrm>
          <a:prstGeom prst="bentConnector3">
            <a:avLst>
              <a:gd name="adj1" fmla="val 1396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9387B8-4924-DB5A-7284-022A1110B0C7}"/>
              </a:ext>
            </a:extLst>
          </p:cNvPr>
          <p:cNvSpPr txBox="1"/>
          <p:nvPr/>
        </p:nvSpPr>
        <p:spPr>
          <a:xfrm>
            <a:off x="3239777" y="1709502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피드백 및 모델 보완</a:t>
            </a: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E7E820C2-A8A3-FEB6-B38E-5E9D4B02ACDA}"/>
              </a:ext>
            </a:extLst>
          </p:cNvPr>
          <p:cNvSpPr/>
          <p:nvPr/>
        </p:nvSpPr>
        <p:spPr>
          <a:xfrm>
            <a:off x="755501" y="3185714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설비 선정 모델</a:t>
            </a:r>
          </a:p>
        </p:txBody>
      </p:sp>
      <p:sp>
        <p:nvSpPr>
          <p:cNvPr id="20" name="오른쪽 화살표 13">
            <a:extLst>
              <a:ext uri="{FF2B5EF4-FFF2-40B4-BE49-F238E27FC236}">
                <a16:creationId xmlns:a16="http://schemas.microsoft.com/office/drawing/2014/main" id="{FEA4EA04-A2C9-6391-341D-A3F7B20701EF}"/>
              </a:ext>
            </a:extLst>
          </p:cNvPr>
          <p:cNvSpPr/>
          <p:nvPr/>
        </p:nvSpPr>
        <p:spPr>
          <a:xfrm>
            <a:off x="2555701" y="3149662"/>
            <a:ext cx="360000" cy="504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endParaRPr lang="ko-KR" altLang="en-US" sz="1200" b="1" spc="-4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B99DF4-DEF9-FBCC-4ED5-D57A527E633F}"/>
              </a:ext>
            </a:extLst>
          </p:cNvPr>
          <p:cNvSpPr/>
          <p:nvPr/>
        </p:nvSpPr>
        <p:spPr>
          <a:xfrm>
            <a:off x="635559" y="2141550"/>
            <a:ext cx="1800000" cy="15841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3" name="그룹 23">
            <a:extLst>
              <a:ext uri="{FF2B5EF4-FFF2-40B4-BE49-F238E27FC236}">
                <a16:creationId xmlns:a16="http://schemas.microsoft.com/office/drawing/2014/main" id="{FBBA24D3-F417-FE92-E982-E677B6077108}"/>
              </a:ext>
            </a:extLst>
          </p:cNvPr>
          <p:cNvGrpSpPr/>
          <p:nvPr/>
        </p:nvGrpSpPr>
        <p:grpSpPr>
          <a:xfrm>
            <a:off x="539477" y="5668789"/>
            <a:ext cx="6553200" cy="289185"/>
            <a:chOff x="671526" y="2795588"/>
            <a:chExt cx="6270625" cy="215900"/>
          </a:xfrm>
        </p:grpSpPr>
        <p:sp>
          <p:nvSpPr>
            <p:cNvPr id="24" name="모서리가 둥근 직사각형 5">
              <a:extLst>
                <a:ext uri="{FF2B5EF4-FFF2-40B4-BE49-F238E27FC236}">
                  <a16:creationId xmlns:a16="http://schemas.microsoft.com/office/drawing/2014/main" id="{5DB7A41F-D484-A786-4C05-17C78954BE3B}"/>
                </a:ext>
              </a:extLst>
            </p:cNvPr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2)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공사비 예측 모델</a:t>
              </a:r>
            </a:p>
          </p:txBody>
        </p:sp>
        <p:pic>
          <p:nvPicPr>
            <p:cNvPr id="25" name="Picture 2" descr="C:\Users\wslee\Desktop\Untitled-2.png">
              <a:extLst>
                <a:ext uri="{FF2B5EF4-FFF2-40B4-BE49-F238E27FC236}">
                  <a16:creationId xmlns:a16="http://schemas.microsoft.com/office/drawing/2014/main" id="{AC896214-8660-288B-FCFF-EB21D971C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26" name="모서리가 둥근 직사각형 1">
            <a:extLst>
              <a:ext uri="{FF2B5EF4-FFF2-40B4-BE49-F238E27FC236}">
                <a16:creationId xmlns:a16="http://schemas.microsoft.com/office/drawing/2014/main" id="{75DFEF4C-3152-9B7A-4ECA-84724007EA73}"/>
              </a:ext>
            </a:extLst>
          </p:cNvPr>
          <p:cNvSpPr/>
          <p:nvPr/>
        </p:nvSpPr>
        <p:spPr>
          <a:xfrm>
            <a:off x="899693" y="6210098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경로 및 설비</a:t>
            </a:r>
          </a:p>
        </p:txBody>
      </p:sp>
      <p:sp>
        <p:nvSpPr>
          <p:cNvPr id="27" name="모서리가 둥근 직사각형 1">
            <a:extLst>
              <a:ext uri="{FF2B5EF4-FFF2-40B4-BE49-F238E27FC236}">
                <a16:creationId xmlns:a16="http://schemas.microsoft.com/office/drawing/2014/main" id="{C571F85F-D2EA-489B-B3A5-3AF99AD46104}"/>
              </a:ext>
            </a:extLst>
          </p:cNvPr>
          <p:cNvSpPr/>
          <p:nvPr/>
        </p:nvSpPr>
        <p:spPr>
          <a:xfrm>
            <a:off x="899693" y="7074146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공사비 예측 모델</a:t>
            </a:r>
          </a:p>
        </p:txBody>
      </p:sp>
      <p:sp>
        <p:nvSpPr>
          <p:cNvPr id="28" name="오른쪽 화살표 13">
            <a:extLst>
              <a:ext uri="{FF2B5EF4-FFF2-40B4-BE49-F238E27FC236}">
                <a16:creationId xmlns:a16="http://schemas.microsoft.com/office/drawing/2014/main" id="{27B4BE84-AEA6-B850-E401-46F95645A343}"/>
              </a:ext>
            </a:extLst>
          </p:cNvPr>
          <p:cNvSpPr/>
          <p:nvPr/>
        </p:nvSpPr>
        <p:spPr>
          <a:xfrm rot="5400000">
            <a:off x="1511809" y="6606142"/>
            <a:ext cx="360000" cy="504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endParaRPr lang="ko-KR" altLang="en-US" sz="1200" b="1" spc="-4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A61908B1-96C5-83AD-9101-FB187BE9D5B7}"/>
              </a:ext>
            </a:extLst>
          </p:cNvPr>
          <p:cNvSpPr/>
          <p:nvPr/>
        </p:nvSpPr>
        <p:spPr>
          <a:xfrm>
            <a:off x="5256177" y="6210002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설계전문가 검증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BBBF48-3593-355C-3DAF-B63D392527AB}"/>
              </a:ext>
            </a:extLst>
          </p:cNvPr>
          <p:cNvSpPr txBox="1"/>
          <p:nvPr/>
        </p:nvSpPr>
        <p:spPr>
          <a:xfrm>
            <a:off x="3281492" y="7072481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모델 보완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3536E9D-C481-E1F3-A805-9A1528B22765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 flipV="1">
            <a:off x="2483693" y="6426002"/>
            <a:ext cx="2772484" cy="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134">
            <a:extLst>
              <a:ext uri="{FF2B5EF4-FFF2-40B4-BE49-F238E27FC236}">
                <a16:creationId xmlns:a16="http://schemas.microsoft.com/office/drawing/2014/main" id="{8B63A3CB-5507-1A91-CFFB-39ED7BC292FF}"/>
              </a:ext>
            </a:extLst>
          </p:cNvPr>
          <p:cNvSpPr/>
          <p:nvPr/>
        </p:nvSpPr>
        <p:spPr>
          <a:xfrm>
            <a:off x="5256001" y="6678086"/>
            <a:ext cx="1584000" cy="288000"/>
          </a:xfrm>
          <a:prstGeom prst="roundRect">
            <a:avLst>
              <a:gd name="adj" fmla="val 5127"/>
            </a:avLst>
          </a:prstGeom>
          <a:solidFill>
            <a:srgbClr val="E3F1F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동일하게 연습설계</a:t>
            </a:r>
            <a:endParaRPr lang="en-US" altLang="ko-KR" sz="14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A3F64958-6338-81E6-28E1-B0250CE59D76}"/>
              </a:ext>
            </a:extLst>
          </p:cNvPr>
          <p:cNvCxnSpPr>
            <a:cxnSpLocks/>
            <a:stCxn id="42" idx="2"/>
            <a:endCxn id="27" idx="3"/>
          </p:cNvCxnSpPr>
          <p:nvPr/>
        </p:nvCxnSpPr>
        <p:spPr>
          <a:xfrm rot="5400000">
            <a:off x="4103817" y="5345962"/>
            <a:ext cx="324060" cy="356430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D3CD26-9E3E-76F2-6447-0CB93308C4E6}"/>
              </a:ext>
            </a:extLst>
          </p:cNvPr>
          <p:cNvSpPr/>
          <p:nvPr/>
        </p:nvSpPr>
        <p:spPr>
          <a:xfrm>
            <a:off x="539477" y="4036888"/>
            <a:ext cx="6552000" cy="1205458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배전설계 전문위원 상주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한국전력공사 배전 직군으로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30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년 이상 근무한 경험이 있는 전문가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명 이상 확보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AI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 생성한 경로에 대하여 설계 전문가 상시 검증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 설치 위치 적정성 및 선정한 설비 구성의 적합성 평가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평가 결과 피드백을 통한 관련 모델 업데이트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F1A729-BB68-93BD-AC1C-0624A3287E64}"/>
              </a:ext>
            </a:extLst>
          </p:cNvPr>
          <p:cNvSpPr/>
          <p:nvPr/>
        </p:nvSpPr>
        <p:spPr>
          <a:xfrm>
            <a:off x="539477" y="7781304"/>
            <a:ext cx="6552000" cy="69249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생성된 경로와 동일하게 전문가 실시설계 테스트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모바일 배전설계 개발 환경을 활용하여 설계 입력 및 공사비 산출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산출한 공사비와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예측값을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비교 분석하여 예측 모델 보완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095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1)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배전선로 경과지 추천 모델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75590-0B85-0B9E-C3A7-5C441AFA9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마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추천 및 공사비 예측 모델 재 학습 방법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2F960FA7-56A0-D8C0-F114-0F5BD1332FFE}"/>
              </a:ext>
            </a:extLst>
          </p:cNvPr>
          <p:cNvSpPr/>
          <p:nvPr/>
        </p:nvSpPr>
        <p:spPr>
          <a:xfrm>
            <a:off x="899693" y="3437694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설계도면과 차이 분석</a:t>
            </a:r>
          </a:p>
        </p:txBody>
      </p:sp>
      <p:sp>
        <p:nvSpPr>
          <p:cNvPr id="18" name="오른쪽 화살표 13">
            <a:extLst>
              <a:ext uri="{FF2B5EF4-FFF2-40B4-BE49-F238E27FC236}">
                <a16:creationId xmlns:a16="http://schemas.microsoft.com/office/drawing/2014/main" id="{DFF582F7-710F-8480-E462-773338FAD468}"/>
              </a:ext>
            </a:extLst>
          </p:cNvPr>
          <p:cNvSpPr/>
          <p:nvPr/>
        </p:nvSpPr>
        <p:spPr>
          <a:xfrm rot="5400000">
            <a:off x="5688097" y="2969602"/>
            <a:ext cx="360000" cy="504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endParaRPr lang="ko-KR" altLang="en-US" sz="1200" b="1" spc="-4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05AF4B6C-B752-1283-40AC-4EB6233D8053}"/>
              </a:ext>
            </a:extLst>
          </p:cNvPr>
          <p:cNvSpPr/>
          <p:nvPr/>
        </p:nvSpPr>
        <p:spPr>
          <a:xfrm>
            <a:off x="5076157" y="1709502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모바일 설계완료</a:t>
            </a: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A1E29DE8-5AEC-D186-2CC7-D40E75F91AF5}"/>
              </a:ext>
            </a:extLst>
          </p:cNvPr>
          <p:cNvSpPr/>
          <p:nvPr/>
        </p:nvSpPr>
        <p:spPr>
          <a:xfrm>
            <a:off x="5075981" y="2573598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공사 준공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64B207C-3069-B65C-856C-2C7F5EC8EA4E}"/>
              </a:ext>
            </a:extLst>
          </p:cNvPr>
          <p:cNvCxnSpPr>
            <a:cxnSpLocks/>
            <a:stCxn id="17" idx="0"/>
            <a:endCxn id="28" idx="2"/>
          </p:cNvCxnSpPr>
          <p:nvPr/>
        </p:nvCxnSpPr>
        <p:spPr>
          <a:xfrm flipH="1" flipV="1">
            <a:off x="1691517" y="2933542"/>
            <a:ext cx="176" cy="504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오른쪽 화살표 13">
            <a:extLst>
              <a:ext uri="{FF2B5EF4-FFF2-40B4-BE49-F238E27FC236}">
                <a16:creationId xmlns:a16="http://schemas.microsoft.com/office/drawing/2014/main" id="{8DD2C2E6-DF7A-1996-21B5-288B971AD404}"/>
              </a:ext>
            </a:extLst>
          </p:cNvPr>
          <p:cNvSpPr/>
          <p:nvPr/>
        </p:nvSpPr>
        <p:spPr>
          <a:xfrm rot="5400000">
            <a:off x="5688157" y="2105554"/>
            <a:ext cx="360000" cy="504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endParaRPr lang="ko-KR" altLang="en-US" sz="1200" b="1" spc="-4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13EE4A3-AABA-7EF4-0E6F-D8A9AF27E730}"/>
              </a:ext>
            </a:extLst>
          </p:cNvPr>
          <p:cNvCxnSpPr>
            <a:cxnSpLocks/>
            <a:stCxn id="26" idx="1"/>
            <a:endCxn id="17" idx="3"/>
          </p:cNvCxnSpPr>
          <p:nvPr/>
        </p:nvCxnSpPr>
        <p:spPr>
          <a:xfrm flipH="1">
            <a:off x="2483693" y="3653694"/>
            <a:ext cx="25922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BB1AB6-9BC0-42E6-9F7C-616BAFB34415}"/>
              </a:ext>
            </a:extLst>
          </p:cNvPr>
          <p:cNvSpPr txBox="1"/>
          <p:nvPr/>
        </p:nvSpPr>
        <p:spPr>
          <a:xfrm>
            <a:off x="1547589" y="3111945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모델 보완</a:t>
            </a:r>
          </a:p>
        </p:txBody>
      </p:sp>
      <p:sp>
        <p:nvSpPr>
          <p:cNvPr id="26" name="모서리가 둥근 직사각형 1">
            <a:extLst>
              <a:ext uri="{FF2B5EF4-FFF2-40B4-BE49-F238E27FC236}">
                <a16:creationId xmlns:a16="http://schemas.microsoft.com/office/drawing/2014/main" id="{5EF82462-29F5-3F20-7C06-FED04D70D8DA}"/>
              </a:ext>
            </a:extLst>
          </p:cNvPr>
          <p:cNvSpPr/>
          <p:nvPr/>
        </p:nvSpPr>
        <p:spPr>
          <a:xfrm>
            <a:off x="5075981" y="3437694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준공도면</a:t>
            </a:r>
          </a:p>
        </p:txBody>
      </p:sp>
      <p:sp>
        <p:nvSpPr>
          <p:cNvPr id="28" name="모서리가 둥근 직사각형 1">
            <a:extLst>
              <a:ext uri="{FF2B5EF4-FFF2-40B4-BE49-F238E27FC236}">
                <a16:creationId xmlns:a16="http://schemas.microsoft.com/office/drawing/2014/main" id="{9B71080E-2C5B-68DD-CA1E-DCCCF4146015}"/>
              </a:ext>
            </a:extLst>
          </p:cNvPr>
          <p:cNvSpPr/>
          <p:nvPr/>
        </p:nvSpPr>
        <p:spPr>
          <a:xfrm>
            <a:off x="899517" y="2501542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경로 생성 모델</a:t>
            </a: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C7A4C188-5F9B-BCF2-E59E-AEE1FD5772E4}"/>
              </a:ext>
            </a:extLst>
          </p:cNvPr>
          <p:cNvSpPr/>
          <p:nvPr/>
        </p:nvSpPr>
        <p:spPr>
          <a:xfrm>
            <a:off x="899693" y="6210098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경로 및 설비</a:t>
            </a:r>
          </a:p>
        </p:txBody>
      </p:sp>
      <p:sp>
        <p:nvSpPr>
          <p:cNvPr id="32" name="모서리가 둥근 직사각형 1">
            <a:extLst>
              <a:ext uri="{FF2B5EF4-FFF2-40B4-BE49-F238E27FC236}">
                <a16:creationId xmlns:a16="http://schemas.microsoft.com/office/drawing/2014/main" id="{D4B4402D-37F7-BB16-F9E0-8CD8112C7EC0}"/>
              </a:ext>
            </a:extLst>
          </p:cNvPr>
          <p:cNvSpPr/>
          <p:nvPr/>
        </p:nvSpPr>
        <p:spPr>
          <a:xfrm>
            <a:off x="899693" y="7074146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공사비 예측 모델</a:t>
            </a:r>
          </a:p>
        </p:txBody>
      </p:sp>
      <p:sp>
        <p:nvSpPr>
          <p:cNvPr id="33" name="오른쪽 화살표 13">
            <a:extLst>
              <a:ext uri="{FF2B5EF4-FFF2-40B4-BE49-F238E27FC236}">
                <a16:creationId xmlns:a16="http://schemas.microsoft.com/office/drawing/2014/main" id="{2D3ACD3D-B844-DAEF-718A-5017541FB150}"/>
              </a:ext>
            </a:extLst>
          </p:cNvPr>
          <p:cNvSpPr/>
          <p:nvPr/>
        </p:nvSpPr>
        <p:spPr>
          <a:xfrm rot="5400000">
            <a:off x="1511809" y="6606142"/>
            <a:ext cx="360000" cy="504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endParaRPr lang="ko-KR" altLang="en-US" sz="1200" b="1" spc="-4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4" name="모서리가 둥근 직사각형 1">
            <a:extLst>
              <a:ext uri="{FF2B5EF4-FFF2-40B4-BE49-F238E27FC236}">
                <a16:creationId xmlns:a16="http://schemas.microsoft.com/office/drawing/2014/main" id="{FD5E52CD-F58F-3324-9E8F-10D3F6F58EF8}"/>
              </a:ext>
            </a:extLst>
          </p:cNvPr>
          <p:cNvSpPr/>
          <p:nvPr/>
        </p:nvSpPr>
        <p:spPr>
          <a:xfrm>
            <a:off x="5076157" y="6210050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모바일 설계도면 등록</a:t>
            </a:r>
          </a:p>
        </p:txBody>
      </p:sp>
      <p:sp>
        <p:nvSpPr>
          <p:cNvPr id="35" name="모서리가 둥근 직사각형 1">
            <a:extLst>
              <a:ext uri="{FF2B5EF4-FFF2-40B4-BE49-F238E27FC236}">
                <a16:creationId xmlns:a16="http://schemas.microsoft.com/office/drawing/2014/main" id="{6DFAD71B-64FB-5919-C65B-0AC32A0464FB}"/>
              </a:ext>
            </a:extLst>
          </p:cNvPr>
          <p:cNvSpPr/>
          <p:nvPr/>
        </p:nvSpPr>
        <p:spPr>
          <a:xfrm>
            <a:off x="5075981" y="7074146"/>
            <a:ext cx="1584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모바일 공사비 산출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905C89F-606D-2CF0-9CC3-354EC46A0259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 flipV="1">
            <a:off x="2483693" y="6426050"/>
            <a:ext cx="2592464" cy="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오른쪽 화살표 13">
            <a:extLst>
              <a:ext uri="{FF2B5EF4-FFF2-40B4-BE49-F238E27FC236}">
                <a16:creationId xmlns:a16="http://schemas.microsoft.com/office/drawing/2014/main" id="{B3EF5476-EA7B-F793-B531-B317E8A8F090}"/>
              </a:ext>
            </a:extLst>
          </p:cNvPr>
          <p:cNvSpPr/>
          <p:nvPr/>
        </p:nvSpPr>
        <p:spPr>
          <a:xfrm rot="5400000">
            <a:off x="5688157" y="6606102"/>
            <a:ext cx="360000" cy="504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endParaRPr lang="ko-KR" altLang="en-US" sz="1200" b="1" spc="-4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29B0CBB-C105-A9FF-2C25-5F6D9CAEC05A}"/>
              </a:ext>
            </a:extLst>
          </p:cNvPr>
          <p:cNvCxnSpPr>
            <a:cxnSpLocks/>
            <a:stCxn id="35" idx="1"/>
            <a:endCxn id="32" idx="3"/>
          </p:cNvCxnSpPr>
          <p:nvPr/>
        </p:nvCxnSpPr>
        <p:spPr>
          <a:xfrm flipH="1">
            <a:off x="2483693" y="7290146"/>
            <a:ext cx="25922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3D2346-98A5-4399-B2CC-020C7298EA01}"/>
              </a:ext>
            </a:extLst>
          </p:cNvPr>
          <p:cNvSpPr txBox="1"/>
          <p:nvPr/>
        </p:nvSpPr>
        <p:spPr>
          <a:xfrm>
            <a:off x="3281492" y="7072481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모델 보완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BF0685-C0A5-EFD7-01C9-4F557363AF26}"/>
              </a:ext>
            </a:extLst>
          </p:cNvPr>
          <p:cNvSpPr txBox="1"/>
          <p:nvPr/>
        </p:nvSpPr>
        <p:spPr>
          <a:xfrm>
            <a:off x="3275781" y="6210002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en-US" altLang="ko-KR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API </a:t>
            </a:r>
            <a:r>
              <a:rPr lang="ko-KR" altLang="en-US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연동</a:t>
            </a:r>
          </a:p>
        </p:txBody>
      </p:sp>
      <p:grpSp>
        <p:nvGrpSpPr>
          <p:cNvPr id="41" name="그룹 23">
            <a:extLst>
              <a:ext uri="{FF2B5EF4-FFF2-40B4-BE49-F238E27FC236}">
                <a16:creationId xmlns:a16="http://schemas.microsoft.com/office/drawing/2014/main" id="{2427DF72-7217-3E04-3172-458C0B471FBA}"/>
              </a:ext>
            </a:extLst>
          </p:cNvPr>
          <p:cNvGrpSpPr/>
          <p:nvPr/>
        </p:nvGrpSpPr>
        <p:grpSpPr>
          <a:xfrm>
            <a:off x="539477" y="5632785"/>
            <a:ext cx="6553200" cy="289185"/>
            <a:chOff x="671526" y="2795588"/>
            <a:chExt cx="6270625" cy="215900"/>
          </a:xfrm>
        </p:grpSpPr>
        <p:sp>
          <p:nvSpPr>
            <p:cNvPr id="42" name="모서리가 둥근 직사각형 5">
              <a:extLst>
                <a:ext uri="{FF2B5EF4-FFF2-40B4-BE49-F238E27FC236}">
                  <a16:creationId xmlns:a16="http://schemas.microsoft.com/office/drawing/2014/main" id="{43E1CD99-4411-768E-0C40-B3DAA748EA0E}"/>
                </a:ext>
              </a:extLst>
            </p:cNvPr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2)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공사비 예측 모델</a:t>
              </a:r>
            </a:p>
          </p:txBody>
        </p:sp>
        <p:pic>
          <p:nvPicPr>
            <p:cNvPr id="43" name="Picture 2" descr="C:\Users\wslee\Desktop\Untitled-2.png">
              <a:extLst>
                <a:ext uri="{FF2B5EF4-FFF2-40B4-BE49-F238E27FC236}">
                  <a16:creationId xmlns:a16="http://schemas.microsoft.com/office/drawing/2014/main" id="{74347F76-2C1D-B9EB-1010-E2B407E21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D9183DF-2496-795E-21B6-E6854C26FA21}"/>
              </a:ext>
            </a:extLst>
          </p:cNvPr>
          <p:cNvSpPr/>
          <p:nvPr/>
        </p:nvSpPr>
        <p:spPr>
          <a:xfrm>
            <a:off x="539477" y="4068440"/>
            <a:ext cx="6552000" cy="948978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공사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준공시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협력회사에서 작성한 준공도면 수신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접수한 준공도면의 승인 이후 준공검사보고서 결재 가능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AI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 생성한 설계도면과 최종 준공도면과의 차이점 비교 분석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 위치 및 설비 구성 변경 여부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4C1079B-AE7C-D5D1-6D6D-B7642724AEBB}"/>
              </a:ext>
            </a:extLst>
          </p:cNvPr>
          <p:cNvSpPr/>
          <p:nvPr/>
        </p:nvSpPr>
        <p:spPr>
          <a:xfrm>
            <a:off x="539477" y="7781304"/>
            <a:ext cx="6552000" cy="69249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AI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 추천한 경로를 선택하여 설계도면을 등록한 경우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모바일 배전설계에서 산출한 공사비를 기준으로 예측한 공사비와의 차이를 비교 분석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산출한 공사비와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예측값을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비교 분석하여 예측 모델 보완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797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4773608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2)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경과지 추천 및 공사비 예측 모델 서비스 화면 예시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41" name="그룹 23">
            <a:extLst>
              <a:ext uri="{FF2B5EF4-FFF2-40B4-BE49-F238E27FC236}">
                <a16:creationId xmlns:a16="http://schemas.microsoft.com/office/drawing/2014/main" id="{2427DF72-7217-3E04-3172-458C0B471FBA}"/>
              </a:ext>
            </a:extLst>
          </p:cNvPr>
          <p:cNvGrpSpPr/>
          <p:nvPr/>
        </p:nvGrpSpPr>
        <p:grpSpPr>
          <a:xfrm>
            <a:off x="539477" y="1241425"/>
            <a:ext cx="6553200" cy="289185"/>
            <a:chOff x="671526" y="2795588"/>
            <a:chExt cx="6270625" cy="215900"/>
          </a:xfrm>
        </p:grpSpPr>
        <p:sp>
          <p:nvSpPr>
            <p:cNvPr id="42" name="모서리가 둥근 직사각형 5">
              <a:extLst>
                <a:ext uri="{FF2B5EF4-FFF2-40B4-BE49-F238E27FC236}">
                  <a16:creationId xmlns:a16="http://schemas.microsoft.com/office/drawing/2014/main" id="{43E1CD99-4411-768E-0C40-B3DAA748EA0E}"/>
                </a:ext>
              </a:extLst>
            </p:cNvPr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1)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경과지 추천 및 공사비 예측 모델 서비스 기본 구성</a:t>
              </a:r>
            </a:p>
          </p:txBody>
        </p:sp>
        <p:pic>
          <p:nvPicPr>
            <p:cNvPr id="43" name="Picture 2" descr="C:\Users\wslee\Desktop\Untitled-2.png">
              <a:extLst>
                <a:ext uri="{FF2B5EF4-FFF2-40B4-BE49-F238E27FC236}">
                  <a16:creationId xmlns:a16="http://schemas.microsoft.com/office/drawing/2014/main" id="{74347F76-2C1D-B9EB-1010-E2B407E21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pic>
        <p:nvPicPr>
          <p:cNvPr id="3" name="그림 2"/>
          <p:cNvPicPr preferRelativeResize="0">
            <a:picLocks/>
          </p:cNvPicPr>
          <p:nvPr/>
        </p:nvPicPr>
        <p:blipFill rotWithShape="1">
          <a:blip r:embed="rId3"/>
          <a:srcRect l="6885" t="9261" r="36764" b="10940"/>
          <a:stretch/>
        </p:blipFill>
        <p:spPr>
          <a:xfrm>
            <a:off x="581534" y="5139412"/>
            <a:ext cx="3060000" cy="1980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1534" y="7437904"/>
            <a:ext cx="3060000" cy="19800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58970" y="5139412"/>
            <a:ext cx="3060000" cy="1980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58970" y="7437904"/>
            <a:ext cx="3060000" cy="19800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9183DF-2496-795E-21B6-E6854C26FA21}"/>
              </a:ext>
            </a:extLst>
          </p:cNvPr>
          <p:cNvSpPr/>
          <p:nvPr/>
        </p:nvSpPr>
        <p:spPr>
          <a:xfrm>
            <a:off x="539477" y="1607229"/>
            <a:ext cx="6552000" cy="3180358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사업소별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훈련 데이터 및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학습모델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예측 모델 관리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387450" indent="-171450" eaLnBrk="0" latinLnBrk="0" hangingPunct="0">
              <a:lnSpc>
                <a:spcPts val="1400"/>
              </a:lnSpc>
              <a:spcAft>
                <a:spcPts val="600"/>
              </a:spcAft>
              <a:buFontTx/>
              <a:buChar char="-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사업소별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데이터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예측모델을 모니터링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387450" indent="-171450" eaLnBrk="0" latinLnBrk="0" hangingPunct="0">
              <a:lnSpc>
                <a:spcPts val="1400"/>
              </a:lnSpc>
              <a:spcAft>
                <a:spcPts val="600"/>
              </a:spcAft>
              <a:buFontTx/>
              <a:buChar char="-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예측모델 별로 학습 현황을 모니터링 및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파라미터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관리 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387450" indent="-171450" eaLnBrk="0" latinLnBrk="0" hangingPunct="0">
              <a:lnSpc>
                <a:spcPts val="1400"/>
              </a:lnSpc>
              <a:spcAft>
                <a:spcPts val="600"/>
              </a:spcAft>
              <a:buFontTx/>
              <a:buChar char="-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서비스 사용자 관리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387450" indent="-171450" eaLnBrk="0" latinLnBrk="0" hangingPunct="0">
              <a:lnSpc>
                <a:spcPts val="1400"/>
              </a:lnSpc>
              <a:spcAft>
                <a:spcPts val="600"/>
              </a:spcAft>
              <a:buFontTx/>
              <a:buChar char="-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사용자별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접속 가능한 사업소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관리 가능한 학습 모델 등을 설정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387450" indent="-171450" eaLnBrk="0" latinLnBrk="0" hangingPunct="0">
              <a:lnSpc>
                <a:spcPts val="1400"/>
              </a:lnSpc>
              <a:spcAft>
                <a:spcPts val="600"/>
              </a:spcAft>
              <a:buFontTx/>
              <a:buChar char="-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사용자의 이용 현황 관리 및 조회 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387450" indent="-171450" eaLnBrk="0" latinLnBrk="0" hangingPunct="0">
              <a:lnSpc>
                <a:spcPts val="1400"/>
              </a:lnSpc>
              <a:spcAft>
                <a:spcPts val="600"/>
              </a:spcAft>
              <a:buFontTx/>
              <a:buChar char="-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예측 모델 버전 관리 및 서비스 조작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387450" indent="-171450" eaLnBrk="0" latinLnBrk="0" hangingPunct="0">
              <a:lnSpc>
                <a:spcPts val="1400"/>
              </a:lnSpc>
              <a:spcAft>
                <a:spcPts val="600"/>
              </a:spcAft>
              <a:buFontTx/>
              <a:buChar char="-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공사비 예측 모델의 정확도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훈련 데이터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파라미터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등을 </a:t>
            </a:r>
            <a:r>
              <a:rPr lang="en-US" altLang="ko-KR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Jupyter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와 같은 개발 플랫폼에 연동하여 관리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387450" indent="-171450" eaLnBrk="0" latinLnBrk="0" hangingPunct="0">
              <a:lnSpc>
                <a:spcPts val="1400"/>
              </a:lnSpc>
              <a:spcAft>
                <a:spcPts val="600"/>
              </a:spcAft>
              <a:buFontTx/>
              <a:buChar char="-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각 예측 모델의 버전 관리 및 성능 평가 등을 지원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387450" indent="-171450" eaLnBrk="0" latinLnBrk="0" hangingPunct="0">
              <a:lnSpc>
                <a:spcPts val="1400"/>
              </a:lnSpc>
              <a:spcAft>
                <a:spcPts val="600"/>
              </a:spcAft>
              <a:buFontTx/>
              <a:buChar char="-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C3FC8D-4DA7-EDDB-64ED-2CD9AF8A9309}"/>
              </a:ext>
            </a:extLst>
          </p:cNvPr>
          <p:cNvSpPr txBox="1"/>
          <p:nvPr/>
        </p:nvSpPr>
        <p:spPr>
          <a:xfrm>
            <a:off x="1556327" y="9537077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사업소별</a:t>
            </a: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서비스 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C3FC8D-4DA7-EDDB-64ED-2CD9AF8A9309}"/>
              </a:ext>
            </a:extLst>
          </p:cNvPr>
          <p:cNvSpPr txBox="1"/>
          <p:nvPr/>
        </p:nvSpPr>
        <p:spPr>
          <a:xfrm>
            <a:off x="5133763" y="7196031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예측모델 모니터링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C3FC8D-4DA7-EDDB-64ED-2CD9AF8A9309}"/>
              </a:ext>
            </a:extLst>
          </p:cNvPr>
          <p:cNvSpPr txBox="1"/>
          <p:nvPr/>
        </p:nvSpPr>
        <p:spPr>
          <a:xfrm>
            <a:off x="5141795" y="9537077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학습 모델 버전 관리 및 조정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C3FC8D-4DA7-EDDB-64ED-2CD9AF8A9309}"/>
              </a:ext>
            </a:extLst>
          </p:cNvPr>
          <p:cNvSpPr txBox="1"/>
          <p:nvPr/>
        </p:nvSpPr>
        <p:spPr>
          <a:xfrm>
            <a:off x="1567710" y="7196031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관리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바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 AI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학습모델 관리 및 모니터링 서비스 구성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427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40023" y="2176463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1)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모바일 설계시스템 연동 프로세스 흐름도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8" name="직사각형 17"/>
          <p:cNvSpPr/>
          <p:nvPr/>
        </p:nvSpPr>
        <p:spPr>
          <a:xfrm>
            <a:off x="1583593" y="1261775"/>
            <a:ext cx="536459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 eaLnBrk="0" fontAlgn="base" latinLnBrk="0" hangingPunct="0">
              <a:spcAft>
                <a:spcPts val="3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AI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가 추천한 배전선로 경과지를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사용자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spc="-70" dirty="0" err="1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설계원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가 확인하여 최종 설계도면으로 등록할지 여부를 선택할 수 있는 환경구축을 위해 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API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연동용 프로그램을 개발하여 데이터 누락 없이 모바일 설계시스템에 안정적으로 전송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하고자 합니다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사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모바일 설계시스템과 연동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452A6C4-B4E9-EA4D-B3DA-EF0D98866E2E}"/>
              </a:ext>
            </a:extLst>
          </p:cNvPr>
          <p:cNvSpPr/>
          <p:nvPr/>
        </p:nvSpPr>
        <p:spPr>
          <a:xfrm>
            <a:off x="539477" y="7614158"/>
            <a:ext cx="6553200" cy="2231380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목록 데이터</a:t>
            </a:r>
            <a:endParaRPr lang="en-US" altLang="ko-KR" sz="1200" b="1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공급방식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계약전력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경로 길이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설치 전주 수량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예상 공사비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설계도면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K-GIS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에서 표시할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Tile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이미지</a:t>
            </a:r>
            <a:endParaRPr lang="en-US" altLang="ko-KR" sz="1200" b="1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 데이터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설계설비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 좌표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위도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계통연결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),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장주애자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인입선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지지선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접지 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설계설비별 종류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규격에 대한 주석 정보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설비구성</a:t>
            </a:r>
            <a:r>
              <a:rPr lang="en-US" altLang="ko-KR" sz="12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자재내역</a:t>
            </a:r>
            <a:r>
              <a:rPr lang="en-US" altLang="ko-KR" sz="12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설계설비마다 설치할 주자재 및 부속자재 세부 내역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공사비 예산서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자재비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노무비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기계경비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일반관리비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이윤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066C3005-868B-BE49-1E92-45DD84B6633C}"/>
              </a:ext>
            </a:extLst>
          </p:cNvPr>
          <p:cNvSpPr/>
          <p:nvPr/>
        </p:nvSpPr>
        <p:spPr>
          <a:xfrm>
            <a:off x="1007529" y="5597982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경로 세부 데이터</a:t>
            </a:r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4FAE35AF-5191-77A6-56E7-2EC451F1409F}"/>
              </a:ext>
            </a:extLst>
          </p:cNvPr>
          <p:cNvSpPr/>
          <p:nvPr/>
        </p:nvSpPr>
        <p:spPr>
          <a:xfrm>
            <a:off x="1007529" y="6103655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설비구성 데이터</a:t>
            </a: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3CF11748-4F40-FAAF-1002-470B07BCBA67}"/>
              </a:ext>
            </a:extLst>
          </p:cNvPr>
          <p:cNvSpPr/>
          <p:nvPr/>
        </p:nvSpPr>
        <p:spPr>
          <a:xfrm>
            <a:off x="4463913" y="5597934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설계도면 등록</a:t>
            </a:r>
          </a:p>
        </p:txBody>
      </p:sp>
      <p:sp>
        <p:nvSpPr>
          <p:cNvPr id="9" name="모서리가 둥근 직사각형 1">
            <a:extLst>
              <a:ext uri="{FF2B5EF4-FFF2-40B4-BE49-F238E27FC236}">
                <a16:creationId xmlns:a16="http://schemas.microsoft.com/office/drawing/2014/main" id="{D955B6B7-5E79-B6A9-0C88-18995904CCDC}"/>
              </a:ext>
            </a:extLst>
          </p:cNvPr>
          <p:cNvSpPr/>
          <p:nvPr/>
        </p:nvSpPr>
        <p:spPr>
          <a:xfrm>
            <a:off x="4463913" y="6103655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설비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자재내역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입력</a:t>
            </a:r>
          </a:p>
        </p:txBody>
      </p:sp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C4E04874-1343-4A5B-1454-310A30EE09C1}"/>
              </a:ext>
            </a:extLst>
          </p:cNvPr>
          <p:cNvSpPr/>
          <p:nvPr/>
        </p:nvSpPr>
        <p:spPr>
          <a:xfrm>
            <a:off x="4463913" y="6930130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공사비 산출</a:t>
            </a:r>
          </a:p>
        </p:txBody>
      </p:sp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3DAE4C1E-DB61-3B1D-4DDD-E477AEF8C59C}"/>
              </a:ext>
            </a:extLst>
          </p:cNvPr>
          <p:cNvSpPr/>
          <p:nvPr/>
        </p:nvSpPr>
        <p:spPr>
          <a:xfrm>
            <a:off x="1007529" y="6930130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공사비 예산서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FFB191F-DC86-72C8-BB87-59090051E455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3167529" y="5813934"/>
            <a:ext cx="1296384" cy="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154BD8-F9AF-E88A-C9C5-C1DE30211CBD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167529" y="6319655"/>
            <a:ext cx="129638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AD7DA0-89BA-B00C-6FEA-68B853251093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>
            <a:off x="3167529" y="7146130"/>
            <a:ext cx="129638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양쪽 모서리가 둥근 사각형 164">
            <a:extLst>
              <a:ext uri="{FF2B5EF4-FFF2-40B4-BE49-F238E27FC236}">
                <a16:creationId xmlns:a16="http://schemas.microsoft.com/office/drawing/2014/main" id="{47101E44-6DB6-6E3F-ADEF-D7E1A2F93F4B}"/>
              </a:ext>
            </a:extLst>
          </p:cNvPr>
          <p:cNvSpPr/>
          <p:nvPr/>
        </p:nvSpPr>
        <p:spPr>
          <a:xfrm>
            <a:off x="1007769" y="2645646"/>
            <a:ext cx="2160000" cy="360000"/>
          </a:xfrm>
          <a:prstGeom prst="round2SameRect">
            <a:avLst/>
          </a:prstGeom>
          <a:gradFill>
            <a:gsLst>
              <a:gs pos="50000">
                <a:schemeClr val="accent1">
                  <a:lumMod val="20000"/>
                  <a:lumOff val="80000"/>
                </a:schemeClr>
              </a:gs>
              <a:gs pos="100000">
                <a:srgbClr val="90C8EF"/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dist="127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eaLnBrk="0" fontAlgn="base" latinLnBrk="0" hangingPunct="0"/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설비 경로</a:t>
            </a:r>
            <a:r>
              <a:rPr lang="en-US" altLang="ko-KR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공사비 예측</a:t>
            </a:r>
            <a:endParaRPr lang="en-US" altLang="ko-KR" sz="1400" b="1" spc="-50" dirty="0">
              <a:solidFill>
                <a:schemeClr val="tx1">
                  <a:lumMod val="85000"/>
                  <a:lumOff val="1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23" name="양쪽 모서리가 둥근 사각형 164">
            <a:extLst>
              <a:ext uri="{FF2B5EF4-FFF2-40B4-BE49-F238E27FC236}">
                <a16:creationId xmlns:a16="http://schemas.microsoft.com/office/drawing/2014/main" id="{BC3FAEFE-C810-B6FE-77A7-4F1AC9CDBBE2}"/>
              </a:ext>
            </a:extLst>
          </p:cNvPr>
          <p:cNvSpPr/>
          <p:nvPr/>
        </p:nvSpPr>
        <p:spPr>
          <a:xfrm>
            <a:off x="4500157" y="2645646"/>
            <a:ext cx="2160000" cy="360000"/>
          </a:xfrm>
          <a:prstGeom prst="round2SameRect">
            <a:avLst/>
          </a:prstGeom>
          <a:gradFill>
            <a:gsLst>
              <a:gs pos="50000">
                <a:srgbClr val="E3F1FA"/>
              </a:gs>
              <a:gs pos="100000">
                <a:srgbClr val="90C8EF"/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dist="127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eaLnBrk="0" fontAlgn="base" latinLnBrk="0" hangingPunct="0"/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모바일 설계시스템</a:t>
            </a:r>
            <a:endParaRPr lang="en-US" altLang="ko-KR" sz="1400" b="1" spc="-50" dirty="0">
              <a:solidFill>
                <a:schemeClr val="tx1">
                  <a:lumMod val="85000"/>
                  <a:lumOff val="1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029817-B5B3-B100-4CAC-A9BA738F6708}"/>
              </a:ext>
            </a:extLst>
          </p:cNvPr>
          <p:cNvSpPr txBox="1"/>
          <p:nvPr/>
        </p:nvSpPr>
        <p:spPr>
          <a:xfrm>
            <a:off x="3275781" y="5597934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송신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88DCBD-66A7-238F-A17E-422857CEF948}"/>
              </a:ext>
            </a:extLst>
          </p:cNvPr>
          <p:cNvSpPr txBox="1"/>
          <p:nvPr/>
        </p:nvSpPr>
        <p:spPr>
          <a:xfrm>
            <a:off x="3275781" y="610199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송신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67C0A8-9A35-1E3D-CB7F-5FDD3573E9D1}"/>
              </a:ext>
            </a:extLst>
          </p:cNvPr>
          <p:cNvSpPr txBox="1"/>
          <p:nvPr/>
        </p:nvSpPr>
        <p:spPr>
          <a:xfrm>
            <a:off x="3275781" y="6928417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수신</a:t>
            </a:r>
          </a:p>
        </p:txBody>
      </p:sp>
      <p:sp>
        <p:nvSpPr>
          <p:cNvPr id="34" name="모서리가 둥근 직사각형 1">
            <a:extLst>
              <a:ext uri="{FF2B5EF4-FFF2-40B4-BE49-F238E27FC236}">
                <a16:creationId xmlns:a16="http://schemas.microsoft.com/office/drawing/2014/main" id="{D588A1AE-648C-3282-ABD5-588EC43A8DE8}"/>
              </a:ext>
            </a:extLst>
          </p:cNvPr>
          <p:cNvSpPr/>
          <p:nvPr/>
        </p:nvSpPr>
        <p:spPr>
          <a:xfrm>
            <a:off x="1007529" y="3941798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설계도면 이미지</a:t>
            </a:r>
          </a:p>
        </p:txBody>
      </p:sp>
      <p:sp>
        <p:nvSpPr>
          <p:cNvPr id="35" name="모서리가 둥근 직사각형 1">
            <a:extLst>
              <a:ext uri="{FF2B5EF4-FFF2-40B4-BE49-F238E27FC236}">
                <a16:creationId xmlns:a16="http://schemas.microsoft.com/office/drawing/2014/main" id="{FFC94DC4-57D1-83C0-3F31-8B591C7B8A65}"/>
              </a:ext>
            </a:extLst>
          </p:cNvPr>
          <p:cNvSpPr/>
          <p:nvPr/>
        </p:nvSpPr>
        <p:spPr>
          <a:xfrm>
            <a:off x="4463913" y="3941750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경로별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도면 보기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60AF4FE-EDDE-2DC0-6C1B-D3A4EC558A6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167529" y="4157750"/>
            <a:ext cx="1296384" cy="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71F8EA-7755-FD0F-EBB5-1D43B40DD134}"/>
              </a:ext>
            </a:extLst>
          </p:cNvPr>
          <p:cNvSpPr txBox="1"/>
          <p:nvPr/>
        </p:nvSpPr>
        <p:spPr>
          <a:xfrm>
            <a:off x="3275781" y="3941750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송신</a:t>
            </a:r>
          </a:p>
        </p:txBody>
      </p:sp>
      <p:sp>
        <p:nvSpPr>
          <p:cNvPr id="38" name="모서리가 둥근 직사각형 1">
            <a:extLst>
              <a:ext uri="{FF2B5EF4-FFF2-40B4-BE49-F238E27FC236}">
                <a16:creationId xmlns:a16="http://schemas.microsoft.com/office/drawing/2014/main" id="{D5CBFC34-7922-E5A0-E6F8-2033C9F4CA7A}"/>
              </a:ext>
            </a:extLst>
          </p:cNvPr>
          <p:cNvSpPr/>
          <p:nvPr/>
        </p:nvSpPr>
        <p:spPr>
          <a:xfrm>
            <a:off x="4463913" y="4769890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 대상 경로 확정</a:t>
            </a:r>
          </a:p>
        </p:txBody>
      </p:sp>
      <p:sp>
        <p:nvSpPr>
          <p:cNvPr id="39" name="모서리가 둥근 직사각형 1">
            <a:extLst>
              <a:ext uri="{FF2B5EF4-FFF2-40B4-BE49-F238E27FC236}">
                <a16:creationId xmlns:a16="http://schemas.microsoft.com/office/drawing/2014/main" id="{70C2E5EA-B6CB-1D17-B511-E9D5B6801CFE}"/>
              </a:ext>
            </a:extLst>
          </p:cNvPr>
          <p:cNvSpPr/>
          <p:nvPr/>
        </p:nvSpPr>
        <p:spPr>
          <a:xfrm>
            <a:off x="1007529" y="4769890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선택한 경로 설정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A48BE5-5EE3-4A91-79E4-E8030A7C056B}"/>
              </a:ext>
            </a:extLst>
          </p:cNvPr>
          <p:cNvCxnSpPr>
            <a:cxnSpLocks/>
            <a:stCxn id="38" idx="1"/>
            <a:endCxn id="39" idx="3"/>
          </p:cNvCxnSpPr>
          <p:nvPr/>
        </p:nvCxnSpPr>
        <p:spPr>
          <a:xfrm flipH="1">
            <a:off x="3167529" y="4985890"/>
            <a:ext cx="129638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2119EB7-2AA6-C4BE-C9B3-A2255931F7E3}"/>
              </a:ext>
            </a:extLst>
          </p:cNvPr>
          <p:cNvSpPr txBox="1"/>
          <p:nvPr/>
        </p:nvSpPr>
        <p:spPr>
          <a:xfrm>
            <a:off x="3275781" y="4768177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수신</a:t>
            </a:r>
          </a:p>
        </p:txBody>
      </p:sp>
      <p:sp>
        <p:nvSpPr>
          <p:cNvPr id="42" name="모서리가 둥근 직사각형 1">
            <a:extLst>
              <a:ext uri="{FF2B5EF4-FFF2-40B4-BE49-F238E27FC236}">
                <a16:creationId xmlns:a16="http://schemas.microsoft.com/office/drawing/2014/main" id="{6A03082A-668D-6A7D-DA9C-3143B8CA8802}"/>
              </a:ext>
            </a:extLst>
          </p:cNvPr>
          <p:cNvSpPr/>
          <p:nvPr/>
        </p:nvSpPr>
        <p:spPr>
          <a:xfrm>
            <a:off x="1007529" y="3113706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생성 경로 목록</a:t>
            </a:r>
          </a:p>
        </p:txBody>
      </p:sp>
      <p:sp>
        <p:nvSpPr>
          <p:cNvPr id="43" name="모서리가 둥근 직사각형 1">
            <a:extLst>
              <a:ext uri="{FF2B5EF4-FFF2-40B4-BE49-F238E27FC236}">
                <a16:creationId xmlns:a16="http://schemas.microsoft.com/office/drawing/2014/main" id="{A8443B02-A905-99CB-4A19-C61C57BE3307}"/>
              </a:ext>
            </a:extLst>
          </p:cNvPr>
          <p:cNvSpPr/>
          <p:nvPr/>
        </p:nvSpPr>
        <p:spPr>
          <a:xfrm>
            <a:off x="4463913" y="3113658"/>
            <a:ext cx="2160000" cy="432000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 defTabSz="849121">
              <a:buClr>
                <a:prstClr val="white">
                  <a:lumMod val="65000"/>
                </a:prstClr>
              </a:buClr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추천 경로 목록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3B39B63-20B7-7DC1-A114-E2E493647931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 flipV="1">
            <a:off x="3167529" y="3329658"/>
            <a:ext cx="1296384" cy="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9C7E3D4-642C-86D3-DF66-51A78C3DBC88}"/>
              </a:ext>
            </a:extLst>
          </p:cNvPr>
          <p:cNvSpPr txBox="1"/>
          <p:nvPr/>
        </p:nvSpPr>
        <p:spPr>
          <a:xfrm>
            <a:off x="3275781" y="3113658"/>
            <a:ext cx="1110413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2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송신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8586DE-711F-A75E-D0C8-E46BD6E450C1}"/>
              </a:ext>
            </a:extLst>
          </p:cNvPr>
          <p:cNvCxnSpPr>
            <a:stCxn id="43" idx="2"/>
            <a:endCxn id="35" idx="0"/>
          </p:cNvCxnSpPr>
          <p:nvPr/>
        </p:nvCxnSpPr>
        <p:spPr>
          <a:xfrm>
            <a:off x="5543913" y="3545658"/>
            <a:ext cx="0" cy="39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C9AFBB5-C2E4-6B0C-55E4-CD9C849E4C3E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5543913" y="4373750"/>
            <a:ext cx="0" cy="39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FEAE78D-F338-DC0B-5616-AFDC22CE5BD0}"/>
              </a:ext>
            </a:extLst>
          </p:cNvPr>
          <p:cNvCxnSpPr>
            <a:cxnSpLocks/>
            <a:stCxn id="39" idx="2"/>
            <a:endCxn id="3" idx="0"/>
          </p:cNvCxnSpPr>
          <p:nvPr/>
        </p:nvCxnSpPr>
        <p:spPr>
          <a:xfrm>
            <a:off x="2087529" y="5201890"/>
            <a:ext cx="0" cy="39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86DAB72-B186-B7B3-270D-460DC81B9EE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5543913" y="6535655"/>
            <a:ext cx="0" cy="39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7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34">
            <a:extLst>
              <a:ext uri="{FF2B5EF4-FFF2-40B4-BE49-F238E27FC236}">
                <a16:creationId xmlns:a16="http://schemas.microsoft.com/office/drawing/2014/main" id="{0C2F299B-61D8-D7B6-2BA8-ACB2B4DA0A40}"/>
              </a:ext>
            </a:extLst>
          </p:cNvPr>
          <p:cNvSpPr/>
          <p:nvPr/>
        </p:nvSpPr>
        <p:spPr>
          <a:xfrm>
            <a:off x="1224065" y="6822406"/>
            <a:ext cx="4608000" cy="3024000"/>
          </a:xfrm>
          <a:prstGeom prst="roundRect">
            <a:avLst>
              <a:gd name="adj" fmla="val 5127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altLang="ko-KR" sz="1633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2)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모바일 설계시스템 내 메뉴 구성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75590-0B85-0B9E-C3A7-5C441AFA9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사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모바일 설계시스템과 연동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154E0B20-23F4-462F-FB32-DE94A65B6B4F}"/>
              </a:ext>
            </a:extLst>
          </p:cNvPr>
          <p:cNvGrpSpPr/>
          <p:nvPr/>
        </p:nvGrpSpPr>
        <p:grpSpPr>
          <a:xfrm>
            <a:off x="539477" y="1781510"/>
            <a:ext cx="1763270" cy="184666"/>
            <a:chOff x="876033" y="3318956"/>
            <a:chExt cx="1763270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AE73BE-E721-4D73-1045-068BE79CC4EC}"/>
                </a:ext>
              </a:extLst>
            </p:cNvPr>
            <p:cNvSpPr/>
            <p:nvPr/>
          </p:nvSpPr>
          <p:spPr>
            <a:xfrm>
              <a:off x="1042712" y="3318956"/>
              <a:ext cx="159659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AI 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경과지 보기 메뉴 추가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C2DDC44F-5A00-B15D-BA83-4141DC6D74E7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BFBADBA-6589-73F5-6A98-7A2CE3022CE4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E8C51C59-06D7-4878-7A73-912B0E618617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E245E2E-9004-4CCB-2534-7122BA3D3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4"/>
          <a:stretch/>
        </p:blipFill>
        <p:spPr>
          <a:xfrm>
            <a:off x="460709" y="2141550"/>
            <a:ext cx="6667500" cy="3896017"/>
          </a:xfrm>
          <a:prstGeom prst="rect">
            <a:avLst/>
          </a:prstGeom>
        </p:spPr>
      </p:pic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CC0EE144-9F95-5034-E9CE-DEA18115DCEB}"/>
              </a:ext>
            </a:extLst>
          </p:cNvPr>
          <p:cNvSpPr/>
          <p:nvPr/>
        </p:nvSpPr>
        <p:spPr>
          <a:xfrm>
            <a:off x="575481" y="5345906"/>
            <a:ext cx="1008000" cy="288032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AI </a:t>
            </a:r>
            <a:r>
              <a:rPr lang="ko-KR" altLang="en-US" sz="1200" b="1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경과지</a:t>
            </a:r>
          </a:p>
        </p:txBody>
      </p:sp>
      <p:grpSp>
        <p:nvGrpSpPr>
          <p:cNvPr id="16" name="그룹 29">
            <a:extLst>
              <a:ext uri="{FF2B5EF4-FFF2-40B4-BE49-F238E27FC236}">
                <a16:creationId xmlns:a16="http://schemas.microsoft.com/office/drawing/2014/main" id="{CEF7355F-2B76-7A38-04B1-FEDA50B0107F}"/>
              </a:ext>
            </a:extLst>
          </p:cNvPr>
          <p:cNvGrpSpPr/>
          <p:nvPr/>
        </p:nvGrpSpPr>
        <p:grpSpPr>
          <a:xfrm>
            <a:off x="539477" y="6385376"/>
            <a:ext cx="1888304" cy="184666"/>
            <a:chOff x="876033" y="3318956"/>
            <a:chExt cx="1888304" cy="18466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77363D-A768-6115-90FA-BA8A7D5C0E70}"/>
                </a:ext>
              </a:extLst>
            </p:cNvPr>
            <p:cNvSpPr/>
            <p:nvPr/>
          </p:nvSpPr>
          <p:spPr>
            <a:xfrm>
              <a:off x="1042712" y="3318956"/>
              <a:ext cx="1721625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추천 경과지 목록 보여주기</a:t>
              </a:r>
            </a:p>
          </p:txBody>
        </p:sp>
        <p:grpSp>
          <p:nvGrpSpPr>
            <p:cNvPr id="18" name="그룹 226">
              <a:extLst>
                <a:ext uri="{FF2B5EF4-FFF2-40B4-BE49-F238E27FC236}">
                  <a16:creationId xmlns:a16="http://schemas.microsoft.com/office/drawing/2014/main" id="{ECE08E23-410F-37FA-984C-99144D4DC5B3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40F9F34-95E5-A94D-9953-AC2505EAA988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60D15C8C-A79A-7AE1-05D2-E43ECCE0D5E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D809C1-2FCA-8873-EFD0-9EB8A38091ED}"/>
              </a:ext>
            </a:extLst>
          </p:cNvPr>
          <p:cNvSpPr/>
          <p:nvPr/>
        </p:nvSpPr>
        <p:spPr>
          <a:xfrm>
            <a:off x="1512129" y="7578530"/>
            <a:ext cx="576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순번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FC3DC9-2573-9C18-76F2-C6A90AF0633E}"/>
              </a:ext>
            </a:extLst>
          </p:cNvPr>
          <p:cNvSpPr/>
          <p:nvPr/>
        </p:nvSpPr>
        <p:spPr>
          <a:xfrm>
            <a:off x="1512129" y="7110478"/>
            <a:ext cx="864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공급방식</a:t>
            </a:r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804427-72BD-E405-3D87-CF7458B6FEAE}"/>
              </a:ext>
            </a:extLst>
          </p:cNvPr>
          <p:cNvSpPr/>
          <p:nvPr/>
        </p:nvSpPr>
        <p:spPr>
          <a:xfrm>
            <a:off x="3528417" y="7110438"/>
            <a:ext cx="864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계약전력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2FEB2D-6404-F370-862F-366E907A354C}"/>
              </a:ext>
            </a:extLst>
          </p:cNvPr>
          <p:cNvSpPr/>
          <p:nvPr/>
        </p:nvSpPr>
        <p:spPr>
          <a:xfrm>
            <a:off x="2088193" y="7578530"/>
            <a:ext cx="1152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신설 거리</a:t>
            </a:r>
            <a:r>
              <a:rPr lang="en-US" altLang="ko-KR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(m)</a:t>
            </a:r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1139AD-8C71-D487-6114-3C2BCD16F098}"/>
              </a:ext>
            </a:extLst>
          </p:cNvPr>
          <p:cNvSpPr/>
          <p:nvPr/>
        </p:nvSpPr>
        <p:spPr>
          <a:xfrm>
            <a:off x="3240321" y="7578530"/>
            <a:ext cx="1152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신설 전주</a:t>
            </a:r>
            <a:r>
              <a:rPr lang="en-US" altLang="ko-KR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기</a:t>
            </a:r>
            <a:r>
              <a:rPr lang="en-US" altLang="ko-KR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C77247-8E30-CDE6-0310-EE6E2BF2804D}"/>
              </a:ext>
            </a:extLst>
          </p:cNvPr>
          <p:cNvSpPr/>
          <p:nvPr/>
        </p:nvSpPr>
        <p:spPr>
          <a:xfrm>
            <a:off x="4392545" y="7578530"/>
            <a:ext cx="1152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공사비</a:t>
            </a:r>
            <a:r>
              <a:rPr lang="en-US" altLang="ko-KR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원</a:t>
            </a:r>
            <a:r>
              <a:rPr lang="en-US" altLang="ko-KR" sz="14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D3D03D-F9FC-C1CC-7645-C3E2B808BDEB}"/>
              </a:ext>
            </a:extLst>
          </p:cNvPr>
          <p:cNvSpPr/>
          <p:nvPr/>
        </p:nvSpPr>
        <p:spPr>
          <a:xfrm>
            <a:off x="1512129" y="7938570"/>
            <a:ext cx="576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EC9E2F-D0D9-9267-AFEE-BB8733DBEA2F}"/>
              </a:ext>
            </a:extLst>
          </p:cNvPr>
          <p:cNvSpPr/>
          <p:nvPr/>
        </p:nvSpPr>
        <p:spPr>
          <a:xfrm>
            <a:off x="2376225" y="7110438"/>
            <a:ext cx="72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81CAFD-DAF2-2DE7-8A41-1AF0DEDDE54F}"/>
              </a:ext>
            </a:extLst>
          </p:cNvPr>
          <p:cNvSpPr/>
          <p:nvPr/>
        </p:nvSpPr>
        <p:spPr>
          <a:xfrm>
            <a:off x="4392513" y="7110438"/>
            <a:ext cx="576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A9F8FF-5295-58BA-7306-41A98A4D09B9}"/>
              </a:ext>
            </a:extLst>
          </p:cNvPr>
          <p:cNvSpPr/>
          <p:nvPr/>
        </p:nvSpPr>
        <p:spPr>
          <a:xfrm>
            <a:off x="2088193" y="7938570"/>
            <a:ext cx="1152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A9F66B-9DE4-15A6-86D5-38AC0B5736AC}"/>
              </a:ext>
            </a:extLst>
          </p:cNvPr>
          <p:cNvSpPr/>
          <p:nvPr/>
        </p:nvSpPr>
        <p:spPr>
          <a:xfrm>
            <a:off x="3240321" y="7938570"/>
            <a:ext cx="1152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896A0F0-825D-FC41-7D70-ED452D2D6387}"/>
              </a:ext>
            </a:extLst>
          </p:cNvPr>
          <p:cNvSpPr/>
          <p:nvPr/>
        </p:nvSpPr>
        <p:spPr>
          <a:xfrm>
            <a:off x="4392545" y="7938570"/>
            <a:ext cx="1152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A237DB-5ABD-C3A7-B05A-233AFAAD529A}"/>
              </a:ext>
            </a:extLst>
          </p:cNvPr>
          <p:cNvSpPr/>
          <p:nvPr/>
        </p:nvSpPr>
        <p:spPr>
          <a:xfrm>
            <a:off x="1512129" y="8298650"/>
            <a:ext cx="576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D55F57-6366-EA66-586F-182EAA209038}"/>
              </a:ext>
            </a:extLst>
          </p:cNvPr>
          <p:cNvSpPr/>
          <p:nvPr/>
        </p:nvSpPr>
        <p:spPr>
          <a:xfrm>
            <a:off x="2088193" y="8298650"/>
            <a:ext cx="1152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1713E1-21A9-0BCA-A119-214889088177}"/>
              </a:ext>
            </a:extLst>
          </p:cNvPr>
          <p:cNvSpPr/>
          <p:nvPr/>
        </p:nvSpPr>
        <p:spPr>
          <a:xfrm>
            <a:off x="3240321" y="8298650"/>
            <a:ext cx="1152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0C37D5-217D-308B-830B-4288CF305530}"/>
              </a:ext>
            </a:extLst>
          </p:cNvPr>
          <p:cNvSpPr/>
          <p:nvPr/>
        </p:nvSpPr>
        <p:spPr>
          <a:xfrm>
            <a:off x="4392545" y="8298650"/>
            <a:ext cx="1152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221ABD-DC63-357F-F4D0-90A3CEB393A5}"/>
              </a:ext>
            </a:extLst>
          </p:cNvPr>
          <p:cNvSpPr/>
          <p:nvPr/>
        </p:nvSpPr>
        <p:spPr>
          <a:xfrm>
            <a:off x="1512129" y="8658650"/>
            <a:ext cx="576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E83C4F-9746-B577-474E-8B76DE7C3108}"/>
              </a:ext>
            </a:extLst>
          </p:cNvPr>
          <p:cNvSpPr/>
          <p:nvPr/>
        </p:nvSpPr>
        <p:spPr>
          <a:xfrm>
            <a:off x="2088193" y="8658650"/>
            <a:ext cx="1152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3D8BA7-A0B3-AA3B-4EE9-954B1FD6C516}"/>
              </a:ext>
            </a:extLst>
          </p:cNvPr>
          <p:cNvSpPr/>
          <p:nvPr/>
        </p:nvSpPr>
        <p:spPr>
          <a:xfrm>
            <a:off x="3240321" y="8658650"/>
            <a:ext cx="1152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3F46474-68EF-1547-4E08-B6A9FD71563B}"/>
              </a:ext>
            </a:extLst>
          </p:cNvPr>
          <p:cNvSpPr/>
          <p:nvPr/>
        </p:nvSpPr>
        <p:spPr>
          <a:xfrm>
            <a:off x="4392545" y="8658650"/>
            <a:ext cx="1152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29354616-7825-4F7E-8855-AF63AF5E48A2}"/>
              </a:ext>
            </a:extLst>
          </p:cNvPr>
          <p:cNvSpPr/>
          <p:nvPr/>
        </p:nvSpPr>
        <p:spPr>
          <a:xfrm>
            <a:off x="1836245" y="9270678"/>
            <a:ext cx="1008000" cy="288032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도면 보기</a:t>
            </a:r>
          </a:p>
        </p:txBody>
      </p:sp>
      <p:sp>
        <p:nvSpPr>
          <p:cNvPr id="42" name="순서도: 수행의 시작/종료 41">
            <a:extLst>
              <a:ext uri="{FF2B5EF4-FFF2-40B4-BE49-F238E27FC236}">
                <a16:creationId xmlns:a16="http://schemas.microsoft.com/office/drawing/2014/main" id="{FF7C836A-D3F0-1E99-0482-803CC43ED6D8}"/>
              </a:ext>
            </a:extLst>
          </p:cNvPr>
          <p:cNvSpPr/>
          <p:nvPr/>
        </p:nvSpPr>
        <p:spPr>
          <a:xfrm>
            <a:off x="3060269" y="9270678"/>
            <a:ext cx="1008000" cy="288032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설계 등록</a:t>
            </a:r>
          </a:p>
        </p:txBody>
      </p:sp>
      <p:sp>
        <p:nvSpPr>
          <p:cNvPr id="43" name="순서도: 수행의 시작/종료 42">
            <a:extLst>
              <a:ext uri="{FF2B5EF4-FFF2-40B4-BE49-F238E27FC236}">
                <a16:creationId xmlns:a16="http://schemas.microsoft.com/office/drawing/2014/main" id="{A109E293-EF44-0284-01D4-B1D94414AF7F}"/>
              </a:ext>
            </a:extLst>
          </p:cNvPr>
          <p:cNvSpPr/>
          <p:nvPr/>
        </p:nvSpPr>
        <p:spPr>
          <a:xfrm>
            <a:off x="4284517" y="9270678"/>
            <a:ext cx="1008000" cy="288032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닫기</a:t>
            </a:r>
          </a:p>
        </p:txBody>
      </p:sp>
      <p:sp>
        <p:nvSpPr>
          <p:cNvPr id="46" name="화살표: 왼쪽으로 구부러짐 45">
            <a:extLst>
              <a:ext uri="{FF2B5EF4-FFF2-40B4-BE49-F238E27FC236}">
                <a16:creationId xmlns:a16="http://schemas.microsoft.com/office/drawing/2014/main" id="{D1F251C4-C65F-79B9-7F17-5923F44D3069}"/>
              </a:ext>
            </a:extLst>
          </p:cNvPr>
          <p:cNvSpPr/>
          <p:nvPr/>
        </p:nvSpPr>
        <p:spPr>
          <a:xfrm rot="19863497">
            <a:off x="1948594" y="5241462"/>
            <a:ext cx="432000" cy="1728000"/>
          </a:xfrm>
          <a:prstGeom prst="curvedLef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077F8-7CB3-E9D0-675C-D8351F5AA6C6}"/>
              </a:ext>
            </a:extLst>
          </p:cNvPr>
          <p:cNvSpPr txBox="1"/>
          <p:nvPr/>
        </p:nvSpPr>
        <p:spPr>
          <a:xfrm>
            <a:off x="1043613" y="5093878"/>
            <a:ext cx="720000" cy="2176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fontAlgn="base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defRPr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816"/>
              </a:lnSpc>
            </a:pPr>
            <a:r>
              <a:rPr lang="ko-KR" altLang="en-US" sz="1200" dirty="0">
                <a:solidFill>
                  <a:schemeClr val="tx1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메뉴 추가</a:t>
            </a:r>
          </a:p>
        </p:txBody>
      </p:sp>
    </p:spTree>
    <p:extLst>
      <p:ext uri="{BB962C8B-B14F-4D97-AF65-F5344CB8AC3E}">
        <p14:creationId xmlns:p14="http://schemas.microsoft.com/office/powerpoint/2010/main" val="2561508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2)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모바일 설계시스템 내 메뉴 구성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계속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75590-0B85-0B9E-C3A7-5C441AFA9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사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모바일 설계시스템과 연동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154E0B20-23F4-462F-FB32-DE94A65B6B4F}"/>
              </a:ext>
            </a:extLst>
          </p:cNvPr>
          <p:cNvGrpSpPr/>
          <p:nvPr/>
        </p:nvGrpSpPr>
        <p:grpSpPr>
          <a:xfrm>
            <a:off x="539477" y="1781510"/>
            <a:ext cx="1439143" cy="184666"/>
            <a:chOff x="876033" y="3318956"/>
            <a:chExt cx="1439143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AE73BE-E721-4D73-1045-068BE79CC4EC}"/>
                </a:ext>
              </a:extLst>
            </p:cNvPr>
            <p:cNvSpPr/>
            <p:nvPr/>
          </p:nvSpPr>
          <p:spPr>
            <a:xfrm>
              <a:off x="1042712" y="3318956"/>
              <a:ext cx="127246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AI 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경과지 도면 보기</a:t>
              </a: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C2DDC44F-5A00-B15D-BA83-4141DC6D74E7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BFBADBA-6589-73F5-6A98-7A2CE3022CE4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E8C51C59-06D7-4878-7A73-912B0E618617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pSp>
        <p:nvGrpSpPr>
          <p:cNvPr id="16" name="그룹 29">
            <a:extLst>
              <a:ext uri="{FF2B5EF4-FFF2-40B4-BE49-F238E27FC236}">
                <a16:creationId xmlns:a16="http://schemas.microsoft.com/office/drawing/2014/main" id="{CEF7355F-2B76-7A38-04B1-FEDA50B0107F}"/>
              </a:ext>
            </a:extLst>
          </p:cNvPr>
          <p:cNvGrpSpPr/>
          <p:nvPr/>
        </p:nvGrpSpPr>
        <p:grpSpPr>
          <a:xfrm>
            <a:off x="539477" y="5597934"/>
            <a:ext cx="1057629" cy="184666"/>
            <a:chOff x="876033" y="3318956"/>
            <a:chExt cx="1057629" cy="18466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77363D-A768-6115-90FA-BA8A7D5C0E70}"/>
                </a:ext>
              </a:extLst>
            </p:cNvPr>
            <p:cNvSpPr/>
            <p:nvPr/>
          </p:nvSpPr>
          <p:spPr>
            <a:xfrm>
              <a:off x="1042712" y="3318956"/>
              <a:ext cx="890950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설계도면 등록</a:t>
              </a:r>
            </a:p>
          </p:txBody>
        </p:sp>
        <p:grpSp>
          <p:nvGrpSpPr>
            <p:cNvPr id="18" name="그룹 226">
              <a:extLst>
                <a:ext uri="{FF2B5EF4-FFF2-40B4-BE49-F238E27FC236}">
                  <a16:creationId xmlns:a16="http://schemas.microsoft.com/office/drawing/2014/main" id="{ECE08E23-410F-37FA-984C-99144D4DC5B3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40F9F34-95E5-A94D-9953-AC2505EAA988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60D15C8C-A79A-7AE1-05D2-E43ECCE0D5E4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4D06DB4-0128-24F4-EBE5-612942DFF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73"/>
          <a:stretch/>
        </p:blipFill>
        <p:spPr>
          <a:xfrm>
            <a:off x="619397" y="6246006"/>
            <a:ext cx="6400800" cy="3749829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915217D9-BBE1-56F4-BD0A-1EE0C930D06E}"/>
              </a:ext>
            </a:extLst>
          </p:cNvPr>
          <p:cNvSpPr/>
          <p:nvPr/>
        </p:nvSpPr>
        <p:spPr>
          <a:xfrm>
            <a:off x="539477" y="2092672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보고자 하는 경과지 순번을 선택하고 도면 보기 버튼을 클릭하면 해당 도면 이미지를 표시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1F5887-CE42-E497-B653-240AD622E798}"/>
              </a:ext>
            </a:extLst>
          </p:cNvPr>
          <p:cNvSpPr/>
          <p:nvPr/>
        </p:nvSpPr>
        <p:spPr>
          <a:xfrm>
            <a:off x="539477" y="5886450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경과지를 선택하고 설계 등록 버튼을 클릭하면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AI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 생성한 설계설비를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K-GIS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DB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에 등록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4FE0DF-C900-FF3B-210D-1BE27A543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72" t="15748" r="10947" b="17271"/>
          <a:stretch/>
        </p:blipFill>
        <p:spPr>
          <a:xfrm>
            <a:off x="982051" y="2479484"/>
            <a:ext cx="5426078" cy="279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57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3)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모바일 설계시스템 기반으로 이용자 통계 및 기타 서비스 화면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75590-0B85-0B9E-C3A7-5C441AFA9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기능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사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모바일 설계시스템과 연동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3" name="그룹 29">
            <a:extLst>
              <a:ext uri="{FF2B5EF4-FFF2-40B4-BE49-F238E27FC236}">
                <a16:creationId xmlns:a16="http://schemas.microsoft.com/office/drawing/2014/main" id="{154E0B20-23F4-462F-FB32-DE94A65B6B4F}"/>
              </a:ext>
            </a:extLst>
          </p:cNvPr>
          <p:cNvGrpSpPr/>
          <p:nvPr/>
        </p:nvGrpSpPr>
        <p:grpSpPr>
          <a:xfrm>
            <a:off x="539477" y="1782000"/>
            <a:ext cx="1656189" cy="184666"/>
            <a:chOff x="876033" y="3318956"/>
            <a:chExt cx="1656189" cy="18466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AE73BE-E721-4D73-1045-068BE79CC4EC}"/>
                </a:ext>
              </a:extLst>
            </p:cNvPr>
            <p:cNvSpPr/>
            <p:nvPr/>
          </p:nvSpPr>
          <p:spPr>
            <a:xfrm>
              <a:off x="1042712" y="3318956"/>
              <a:ext cx="1489510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이용자 통계 화면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예시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5" name="그룹 226">
              <a:extLst>
                <a:ext uri="{FF2B5EF4-FFF2-40B4-BE49-F238E27FC236}">
                  <a16:creationId xmlns:a16="http://schemas.microsoft.com/office/drawing/2014/main" id="{C2DDC44F-5A00-B15D-BA83-4141DC6D74E7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BFBADBA-6589-73F5-6A98-7A2CE3022CE4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E8C51C59-06D7-4878-7A73-912B0E618617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15217D9-BBE1-56F4-BD0A-1EE0C930D06E}"/>
              </a:ext>
            </a:extLst>
          </p:cNvPr>
          <p:cNvSpPr/>
          <p:nvPr/>
        </p:nvSpPr>
        <p:spPr>
          <a:xfrm>
            <a:off x="539477" y="2056668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사업소별 이용현황 조회 화면 제공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10" name="그림 9"/>
          <p:cNvPicPr preferRelativeResize="0">
            <a:picLocks/>
          </p:cNvPicPr>
          <p:nvPr/>
        </p:nvPicPr>
        <p:blipFill rotWithShape="1">
          <a:blip r:embed="rId3"/>
          <a:srcRect t="7070" b="12149"/>
          <a:stretch/>
        </p:blipFill>
        <p:spPr>
          <a:xfrm>
            <a:off x="593837" y="2465586"/>
            <a:ext cx="6372000" cy="287519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 rotWithShape="1">
          <a:blip r:embed="rId4"/>
          <a:srcRect t="5770" b="12601"/>
          <a:stretch/>
        </p:blipFill>
        <p:spPr>
          <a:xfrm>
            <a:off x="593837" y="5854120"/>
            <a:ext cx="6372000" cy="30561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7F56EF-6D1E-282F-8994-1F3A23D60BC6}"/>
              </a:ext>
            </a:extLst>
          </p:cNvPr>
          <p:cNvSpPr/>
          <p:nvPr/>
        </p:nvSpPr>
        <p:spPr>
          <a:xfrm>
            <a:off x="539477" y="5494564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기타 서비스 모니터링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및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FAQ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등 다양한 통계 조회화면 제공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979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40023" y="2176463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인공지능 모델학습 최적화를 위한 데이터 아키텍처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8" name="직사각형 17"/>
          <p:cNvSpPr/>
          <p:nvPr/>
        </p:nvSpPr>
        <p:spPr>
          <a:xfrm>
            <a:off x="1583593" y="1261775"/>
            <a:ext cx="536459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 eaLnBrk="0" fontAlgn="base" latinLnBrk="0" hangingPunct="0">
              <a:spcAft>
                <a:spcPts val="300"/>
              </a:spcAft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공간 분석 및 인공지능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모델학습을 위한 </a:t>
            </a:r>
            <a:r>
              <a:rPr lang="ko-KR" altLang="en-US" sz="1200" b="1" spc="-70" dirty="0">
                <a:latin typeface="HY신명조" pitchFamily="18" charset="-127"/>
                <a:ea typeface="HY신명조" pitchFamily="18" charset="-127"/>
              </a:rPr>
              <a:t>데이터 구조를 정의하고</a:t>
            </a:r>
            <a:r>
              <a:rPr lang="en-US" altLang="ko-KR" sz="1200" b="1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70" dirty="0">
                <a:latin typeface="HY신명조" pitchFamily="18" charset="-127"/>
                <a:ea typeface="HY신명조" pitchFamily="18" charset="-127"/>
              </a:rPr>
              <a:t>배전설비 신설 경과지 자동 생성 및 공사비 예측 모델 학습에 필요한 기초 데이터 수집방안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을 정의합니다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데이터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가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데이터 아키텍처 체계 및 모델링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91681" y="2831238"/>
            <a:ext cx="5776312" cy="3267393"/>
            <a:chOff x="656737" y="2831238"/>
            <a:chExt cx="5776312" cy="3267393"/>
          </a:xfrm>
        </p:grpSpPr>
        <p:grpSp>
          <p:nvGrpSpPr>
            <p:cNvPr id="194" name="그룹 193"/>
            <p:cNvGrpSpPr/>
            <p:nvPr/>
          </p:nvGrpSpPr>
          <p:grpSpPr>
            <a:xfrm>
              <a:off x="656737" y="2831238"/>
              <a:ext cx="5776312" cy="1798158"/>
              <a:chOff x="5472025" y="2891447"/>
              <a:chExt cx="5776312" cy="179815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DAB4AB6-3192-45D4-84E7-A1F0CFF93D03}"/>
                  </a:ext>
                </a:extLst>
              </p:cNvPr>
              <p:cNvGrpSpPr/>
              <p:nvPr/>
            </p:nvGrpSpPr>
            <p:grpSpPr>
              <a:xfrm>
                <a:off x="5472025" y="2941437"/>
                <a:ext cx="665235" cy="1698179"/>
                <a:chOff x="735310" y="2795519"/>
                <a:chExt cx="703995" cy="879381"/>
              </a:xfrm>
            </p:grpSpPr>
            <p:sp>
              <p:nvSpPr>
                <p:cNvPr id="12" name="양쪽 모서리가 둥근 사각형 294">
                  <a:extLst>
                    <a:ext uri="{FF2B5EF4-FFF2-40B4-BE49-F238E27FC236}">
                      <a16:creationId xmlns:a16="http://schemas.microsoft.com/office/drawing/2014/main" id="{1AB9E239-53DB-4C1E-8383-2C5DDF6C3BDA}"/>
                    </a:ext>
                  </a:extLst>
                </p:cNvPr>
                <p:cNvSpPr/>
                <p:nvPr/>
              </p:nvSpPr>
              <p:spPr>
                <a:xfrm rot="16200000">
                  <a:off x="647617" y="2883212"/>
                  <a:ext cx="879381" cy="703995"/>
                </a:xfrm>
                <a:prstGeom prst="round2SameRect">
                  <a:avLst>
                    <a:gd name="adj1" fmla="val 9287"/>
                    <a:gd name="adj2" fmla="val 0"/>
                  </a:avLst>
                </a:prstGeom>
                <a:solidFill>
                  <a:srgbClr val="B8DDF6"/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4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  <p:sp>
              <p:nvSpPr>
                <p:cNvPr id="13" name="Rectangle 28">
                  <a:extLst>
                    <a:ext uri="{FF2B5EF4-FFF2-40B4-BE49-F238E27FC236}">
                      <a16:creationId xmlns:a16="http://schemas.microsoft.com/office/drawing/2014/main" id="{C2CB0A5D-AF8C-456F-9B79-0ECFB590C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910" y="3159504"/>
                  <a:ext cx="386780" cy="151410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1019175" eaLnBrk="1" fontAlgn="base" latinLnBrk="0" hangingPunct="1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전환</a:t>
                  </a:r>
                  <a:br>
                    <a:rPr kumimoji="0" lang="en-US" altLang="ko-KR" sz="10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</a:br>
                  <a:r>
                    <a:rPr kumimoji="0" lang="ko-KR" altLang="en-US" sz="10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구성도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63DC54AC-0CB8-47B2-87C7-9C0EF923042D}"/>
                    </a:ext>
                  </a:extLst>
                </p:cNvPr>
                <p:cNvSpPr/>
                <p:nvPr/>
              </p:nvSpPr>
              <p:spPr>
                <a:xfrm>
                  <a:off x="1282980" y="2800008"/>
                  <a:ext cx="57151" cy="874892"/>
                </a:xfrm>
                <a:prstGeom prst="rect">
                  <a:avLst/>
                </a:prstGeom>
                <a:solidFill>
                  <a:srgbClr val="57B2EF">
                    <a:alpha val="34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4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</p:grpSp>
          <p:sp>
            <p:nvSpPr>
              <p:cNvPr id="11" name="양쪽 모서리가 둥근 사각형 292">
                <a:extLst>
                  <a:ext uri="{FF2B5EF4-FFF2-40B4-BE49-F238E27FC236}">
                    <a16:creationId xmlns:a16="http://schemas.microsoft.com/office/drawing/2014/main" id="{B73AEF2A-8E93-4202-8221-5052139DAE23}"/>
                  </a:ext>
                </a:extLst>
              </p:cNvPr>
              <p:cNvSpPr/>
              <p:nvPr/>
            </p:nvSpPr>
            <p:spPr>
              <a:xfrm>
                <a:off x="6045826" y="2891447"/>
                <a:ext cx="5202511" cy="1798158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4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1328537" y="2929906"/>
              <a:ext cx="2314301" cy="1600822"/>
              <a:chOff x="6143825" y="2990115"/>
              <a:chExt cx="2314301" cy="160082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80B8C78-190A-43E0-8327-812BE6FE052A}"/>
                  </a:ext>
                </a:extLst>
              </p:cNvPr>
              <p:cNvSpPr/>
              <p:nvPr/>
            </p:nvSpPr>
            <p:spPr bwMode="auto">
              <a:xfrm>
                <a:off x="6143825" y="2990115"/>
                <a:ext cx="1014220" cy="1600822"/>
              </a:xfrm>
              <a:prstGeom prst="rect">
                <a:avLst/>
              </a:prstGeom>
              <a:solidFill>
                <a:srgbClr val="E3F1FA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Pts val="800"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4D4D4D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  <a:cs typeface="굴림" pitchFamily="50" charset="-127"/>
                </a:endParaRPr>
              </a:p>
            </p:txBody>
          </p:sp>
          <p:grpSp>
            <p:nvGrpSpPr>
              <p:cNvPr id="17" name="그룹 22">
                <a:extLst>
                  <a:ext uri="{FF2B5EF4-FFF2-40B4-BE49-F238E27FC236}">
                    <a16:creationId xmlns:a16="http://schemas.microsoft.com/office/drawing/2014/main" id="{DC0EA4F8-9E95-4B26-8899-095D08E0DA13}"/>
                  </a:ext>
                </a:extLst>
              </p:cNvPr>
              <p:cNvGrpSpPr/>
              <p:nvPr/>
            </p:nvGrpSpPr>
            <p:grpSpPr>
              <a:xfrm>
                <a:off x="6498447" y="4128148"/>
                <a:ext cx="304976" cy="342141"/>
                <a:chOff x="-3267744" y="4124908"/>
                <a:chExt cx="576064" cy="432000"/>
              </a:xfrm>
            </p:grpSpPr>
            <p:sp>
              <p:nvSpPr>
                <p:cNvPr id="46" name="순서도: 처리 45">
                  <a:extLst>
                    <a:ext uri="{FF2B5EF4-FFF2-40B4-BE49-F238E27FC236}">
                      <a16:creationId xmlns:a16="http://schemas.microsoft.com/office/drawing/2014/main" id="{8EE35455-3C87-4973-AC5C-93B7D2B1C5E3}"/>
                    </a:ext>
                  </a:extLst>
                </p:cNvPr>
                <p:cNvSpPr/>
                <p:nvPr/>
              </p:nvSpPr>
              <p:spPr bwMode="auto">
                <a:xfrm>
                  <a:off x="-3267744" y="4124908"/>
                  <a:ext cx="576064" cy="432000"/>
                </a:xfrm>
                <a:prstGeom prst="flowChartProcess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754D5581-175D-4508-8D63-563ECFD7ED38}"/>
                    </a:ext>
                  </a:extLst>
                </p:cNvPr>
                <p:cNvCxnSpPr/>
                <p:nvPr/>
              </p:nvCxnSpPr>
              <p:spPr bwMode="auto">
                <a:xfrm>
                  <a:off x="-3267744" y="4232920"/>
                  <a:ext cx="576064" cy="0"/>
                </a:xfrm>
                <a:prstGeom prst="line">
                  <a:avLst/>
                </a:prstGeom>
                <a:solidFill>
                  <a:srgbClr val="4472C4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E9DDEB7F-C435-4CDF-AF47-A7FCFF59D2DC}"/>
                    </a:ext>
                  </a:extLst>
                </p:cNvPr>
                <p:cNvCxnSpPr/>
                <p:nvPr/>
              </p:nvCxnSpPr>
              <p:spPr bwMode="auto">
                <a:xfrm>
                  <a:off x="-3267744" y="4340932"/>
                  <a:ext cx="576064" cy="0"/>
                </a:xfrm>
                <a:prstGeom prst="line">
                  <a:avLst/>
                </a:prstGeom>
                <a:solidFill>
                  <a:srgbClr val="4472C4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75E04CD5-F603-40BC-A796-EA08ECACE120}"/>
                    </a:ext>
                  </a:extLst>
                </p:cNvPr>
                <p:cNvCxnSpPr/>
                <p:nvPr/>
              </p:nvCxnSpPr>
              <p:spPr bwMode="auto">
                <a:xfrm>
                  <a:off x="-3267744" y="4448944"/>
                  <a:ext cx="576064" cy="0"/>
                </a:xfrm>
                <a:prstGeom prst="line">
                  <a:avLst/>
                </a:prstGeom>
                <a:solidFill>
                  <a:srgbClr val="4472C4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BB6CC66E-4317-453E-9F71-E5C5E8C33B73}"/>
                    </a:ext>
                  </a:extLst>
                </p:cNvPr>
                <p:cNvCxnSpPr/>
                <p:nvPr/>
              </p:nvCxnSpPr>
              <p:spPr bwMode="auto">
                <a:xfrm>
                  <a:off x="-3087724" y="4124908"/>
                  <a:ext cx="0" cy="432000"/>
                </a:xfrm>
                <a:prstGeom prst="line">
                  <a:avLst/>
                </a:prstGeom>
                <a:solidFill>
                  <a:srgbClr val="4472C4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8F862A74-395D-4C5E-A127-EF16C63D9A9B}"/>
                    </a:ext>
                  </a:extLst>
                </p:cNvPr>
                <p:cNvCxnSpPr/>
                <p:nvPr/>
              </p:nvCxnSpPr>
              <p:spPr bwMode="auto">
                <a:xfrm>
                  <a:off x="-2871700" y="4124908"/>
                  <a:ext cx="0" cy="432000"/>
                </a:xfrm>
                <a:prstGeom prst="line">
                  <a:avLst/>
                </a:prstGeom>
                <a:solidFill>
                  <a:srgbClr val="4472C4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EE629E-8D24-4410-A61A-774879E2ABDB}"/>
                  </a:ext>
                </a:extLst>
              </p:cNvPr>
              <p:cNvSpPr txBox="1"/>
              <p:nvPr/>
            </p:nvSpPr>
            <p:spPr>
              <a:xfrm>
                <a:off x="6384834" y="3082316"/>
                <a:ext cx="532198" cy="1461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1019175" eaLnBrk="1" fontAlgn="base" latinLnBrk="0" hangingPunct="1">
                  <a:lnSpc>
                    <a:spcPct val="95000"/>
                  </a:lnSpc>
                  <a:spcBef>
                    <a:spcPts val="5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-5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PDB,  DB</a:t>
                </a:r>
              </a:p>
            </p:txBody>
          </p:sp>
          <p:pic>
            <p:nvPicPr>
              <p:cNvPr id="20" name="Picture 295" descr="20120214145736 (92)">
                <a:extLst>
                  <a:ext uri="{FF2B5EF4-FFF2-40B4-BE49-F238E27FC236}">
                    <a16:creationId xmlns:a16="http://schemas.microsoft.com/office/drawing/2014/main" id="{4E3C08A5-D973-42CF-B8F7-57F7C7A51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297336" y="3280126"/>
                <a:ext cx="707200" cy="4503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1CA7F2D-83AC-4F2C-AB90-82EB51D9FE3A}"/>
                  </a:ext>
                </a:extLst>
              </p:cNvPr>
              <p:cNvSpPr/>
              <p:nvPr/>
            </p:nvSpPr>
            <p:spPr bwMode="auto">
              <a:xfrm>
                <a:off x="7426833" y="2990115"/>
                <a:ext cx="1014220" cy="1600822"/>
              </a:xfrm>
              <a:prstGeom prst="rect">
                <a:avLst/>
              </a:prstGeom>
              <a:solidFill>
                <a:srgbClr val="E3F1FA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Pts val="800"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4D4D4D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  <a:cs typeface="굴림" pitchFamily="50" charset="-127"/>
                </a:endParaRPr>
              </a:p>
            </p:txBody>
          </p:sp>
          <p:grpSp>
            <p:nvGrpSpPr>
              <p:cNvPr id="22" name="그룹 22">
                <a:extLst>
                  <a:ext uri="{FF2B5EF4-FFF2-40B4-BE49-F238E27FC236}">
                    <a16:creationId xmlns:a16="http://schemas.microsoft.com/office/drawing/2014/main" id="{5491B4E9-EE11-416E-9187-B1DE15DBEA87}"/>
                  </a:ext>
                </a:extLst>
              </p:cNvPr>
              <p:cNvGrpSpPr/>
              <p:nvPr/>
            </p:nvGrpSpPr>
            <p:grpSpPr>
              <a:xfrm>
                <a:off x="7781455" y="4128148"/>
                <a:ext cx="304976" cy="342141"/>
                <a:chOff x="-3267744" y="4124908"/>
                <a:chExt cx="576064" cy="432000"/>
              </a:xfrm>
            </p:grpSpPr>
            <p:sp>
              <p:nvSpPr>
                <p:cNvPr id="40" name="순서도: 처리 39">
                  <a:extLst>
                    <a:ext uri="{FF2B5EF4-FFF2-40B4-BE49-F238E27FC236}">
                      <a16:creationId xmlns:a16="http://schemas.microsoft.com/office/drawing/2014/main" id="{55CC85F6-2DA6-44F4-869E-8DE2DB8858B8}"/>
                    </a:ext>
                  </a:extLst>
                </p:cNvPr>
                <p:cNvSpPr/>
                <p:nvPr/>
              </p:nvSpPr>
              <p:spPr bwMode="auto">
                <a:xfrm>
                  <a:off x="-3267744" y="4124908"/>
                  <a:ext cx="576064" cy="432000"/>
                </a:xfrm>
                <a:prstGeom prst="flowChartProcess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D74B5DE-5F3A-46F4-8065-F8FD8122D0BD}"/>
                    </a:ext>
                  </a:extLst>
                </p:cNvPr>
                <p:cNvCxnSpPr/>
                <p:nvPr/>
              </p:nvCxnSpPr>
              <p:spPr bwMode="auto">
                <a:xfrm>
                  <a:off x="-3267744" y="4232920"/>
                  <a:ext cx="576064" cy="0"/>
                </a:xfrm>
                <a:prstGeom prst="line">
                  <a:avLst/>
                </a:prstGeom>
                <a:solidFill>
                  <a:srgbClr val="4472C4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A4A0AE96-2DF8-44D2-8F80-65E42714D5A0}"/>
                    </a:ext>
                  </a:extLst>
                </p:cNvPr>
                <p:cNvCxnSpPr/>
                <p:nvPr/>
              </p:nvCxnSpPr>
              <p:spPr bwMode="auto">
                <a:xfrm>
                  <a:off x="-3267744" y="4340932"/>
                  <a:ext cx="576064" cy="0"/>
                </a:xfrm>
                <a:prstGeom prst="line">
                  <a:avLst/>
                </a:prstGeom>
                <a:solidFill>
                  <a:srgbClr val="4472C4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4F84F77B-BC16-4CDE-8431-78D02144077B}"/>
                    </a:ext>
                  </a:extLst>
                </p:cNvPr>
                <p:cNvCxnSpPr/>
                <p:nvPr/>
              </p:nvCxnSpPr>
              <p:spPr bwMode="auto">
                <a:xfrm>
                  <a:off x="-3267744" y="4448944"/>
                  <a:ext cx="576064" cy="0"/>
                </a:xfrm>
                <a:prstGeom prst="line">
                  <a:avLst/>
                </a:prstGeom>
                <a:solidFill>
                  <a:srgbClr val="4472C4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2DCE7F11-3783-4BA7-B567-CD3E65219CD7}"/>
                    </a:ext>
                  </a:extLst>
                </p:cNvPr>
                <p:cNvCxnSpPr/>
                <p:nvPr/>
              </p:nvCxnSpPr>
              <p:spPr bwMode="auto">
                <a:xfrm>
                  <a:off x="-3087724" y="4124908"/>
                  <a:ext cx="0" cy="432000"/>
                </a:xfrm>
                <a:prstGeom prst="line">
                  <a:avLst/>
                </a:prstGeom>
                <a:solidFill>
                  <a:srgbClr val="4472C4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62F1DE17-734E-4564-9CE8-2636F4410F90}"/>
                    </a:ext>
                  </a:extLst>
                </p:cNvPr>
                <p:cNvCxnSpPr/>
                <p:nvPr/>
              </p:nvCxnSpPr>
              <p:spPr bwMode="auto">
                <a:xfrm>
                  <a:off x="-2871700" y="4124908"/>
                  <a:ext cx="0" cy="432000"/>
                </a:xfrm>
                <a:prstGeom prst="line">
                  <a:avLst/>
                </a:prstGeom>
                <a:solidFill>
                  <a:srgbClr val="4472C4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03C6F6-2278-47C8-91BC-1F2F1EF7BB7D}"/>
                  </a:ext>
                </a:extLst>
              </p:cNvPr>
              <p:cNvSpPr txBox="1"/>
              <p:nvPr/>
            </p:nvSpPr>
            <p:spPr>
              <a:xfrm>
                <a:off x="7409761" y="3082316"/>
                <a:ext cx="1048365" cy="1461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1019175" eaLnBrk="1" fontAlgn="base" latinLnBrk="0" hangingPunct="1">
                  <a:lnSpc>
                    <a:spcPct val="95000"/>
                  </a:lnSpc>
                  <a:spcBef>
                    <a:spcPts val="5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5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분석 데이터 저장소</a:t>
                </a:r>
                <a:endParaRPr kumimoji="0" lang="en-US" altLang="ko-KR" sz="1000" b="0" i="0" u="none" strike="noStrike" kern="0" cap="none" spc="-5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pic>
            <p:nvPicPr>
              <p:cNvPr id="24" name="Picture 295" descr="20120214145736 (92)">
                <a:extLst>
                  <a:ext uri="{FF2B5EF4-FFF2-40B4-BE49-F238E27FC236}">
                    <a16:creationId xmlns:a16="http://schemas.microsoft.com/office/drawing/2014/main" id="{69157BE9-00CA-4F96-91BF-4F30D3224F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580344" y="3280126"/>
                <a:ext cx="707200" cy="45031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6CEE4C3-F84E-4785-8C66-1100762CAE57}"/>
                  </a:ext>
                </a:extLst>
              </p:cNvPr>
              <p:cNvCxnSpPr/>
              <p:nvPr/>
            </p:nvCxnSpPr>
            <p:spPr>
              <a:xfrm>
                <a:off x="6808629" y="4299219"/>
                <a:ext cx="97721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969696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EBF9C79-BEDF-4B1F-B11E-C0D34EC99BA9}"/>
                  </a:ext>
                </a:extLst>
              </p:cNvPr>
              <p:cNvGrpSpPr/>
              <p:nvPr/>
            </p:nvGrpSpPr>
            <p:grpSpPr>
              <a:xfrm>
                <a:off x="6162132" y="3824117"/>
                <a:ext cx="966497" cy="131574"/>
                <a:chOff x="1456146" y="3836216"/>
                <a:chExt cx="1022810" cy="152401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5F6A26A-ECA0-4682-A44E-8BCC26F16148}"/>
                    </a:ext>
                  </a:extLst>
                </p:cNvPr>
                <p:cNvSpPr txBox="1"/>
                <p:nvPr/>
              </p:nvSpPr>
              <p:spPr>
                <a:xfrm>
                  <a:off x="1603612" y="3836216"/>
                  <a:ext cx="875344" cy="15240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en-US"/>
                  </a:defPPr>
                  <a:lvl1pPr lvl="0" algn="ctr" defTabSz="1019175" fontAlgn="base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defRPr sz="1000" kern="0" spc="-5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1pPr>
                </a:lstStyle>
                <a:p>
                  <a:pPr marL="0" marR="0" lvl="0" indent="0" algn="ctr" defTabSz="1019175" eaLnBrk="1" fontAlgn="base" latinLnBrk="0" hangingPunct="1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변경 데이터</a:t>
                  </a:r>
                  <a:r>
                    <a:rPr kumimoji="0" lang="en-US" altLang="ko-KR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 </a:t>
                  </a:r>
                  <a:r>
                    <a:rPr kumimoji="0" lang="ko-KR" altLang="en-US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추출</a:t>
                  </a:r>
                </a:p>
              </p:txBody>
            </p:sp>
            <p:sp>
              <p:nvSpPr>
                <p:cNvPr id="39" name="모서리가 둥근 직사각형 538">
                  <a:extLst>
                    <a:ext uri="{FF2B5EF4-FFF2-40B4-BE49-F238E27FC236}">
                      <a16:creationId xmlns:a16="http://schemas.microsoft.com/office/drawing/2014/main" id="{D12F8D75-7280-4B2B-A2A9-4EAF69A42E0E}"/>
                    </a:ext>
                  </a:extLst>
                </p:cNvPr>
                <p:cNvSpPr/>
                <p:nvPr/>
              </p:nvSpPr>
              <p:spPr>
                <a:xfrm>
                  <a:off x="1456146" y="3844610"/>
                  <a:ext cx="129399" cy="136144"/>
                </a:xfrm>
                <a:prstGeom prst="roundRect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63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1</a:t>
                  </a:r>
                  <a:endParaRPr kumimoji="0" lang="ko-KR" altLang="en-US" sz="8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</p:grpSp>
          <p:pic>
            <p:nvPicPr>
              <p:cNvPr id="27" name="Picture 4" descr="C:\Users\hipt3\Desktop\rgererga.png">
                <a:extLst>
                  <a:ext uri="{FF2B5EF4-FFF2-40B4-BE49-F238E27FC236}">
                    <a16:creationId xmlns:a16="http://schemas.microsoft.com/office/drawing/2014/main" id="{79713A99-C2E9-4FBB-AECB-01713408F3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 rot="16200000">
                <a:off x="6546239" y="3518062"/>
                <a:ext cx="209392" cy="438828"/>
              </a:xfrm>
              <a:prstGeom prst="rect">
                <a:avLst/>
              </a:prstGeom>
              <a:noFill/>
            </p:spPr>
          </p:pic>
          <p:pic>
            <p:nvPicPr>
              <p:cNvPr id="28" name="Picture 4" descr="C:\Users\hipt3\Desktop\rgererga.png">
                <a:extLst>
                  <a:ext uri="{FF2B5EF4-FFF2-40B4-BE49-F238E27FC236}">
                    <a16:creationId xmlns:a16="http://schemas.microsoft.com/office/drawing/2014/main" id="{6ECCCC07-1D38-4ADC-96E6-246C73A290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 rot="5400000" flipV="1">
                <a:off x="7829249" y="3742437"/>
                <a:ext cx="209392" cy="438828"/>
              </a:xfrm>
              <a:prstGeom prst="rect">
                <a:avLst/>
              </a:prstGeom>
              <a:noFill/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DD1C440-192D-4FCE-843D-1EBE0DDA32B2}"/>
                  </a:ext>
                </a:extLst>
              </p:cNvPr>
              <p:cNvGrpSpPr/>
              <p:nvPr/>
            </p:nvGrpSpPr>
            <p:grpSpPr>
              <a:xfrm>
                <a:off x="7452447" y="3736731"/>
                <a:ext cx="969706" cy="131574"/>
                <a:chOff x="2835068" y="3734997"/>
                <a:chExt cx="1026207" cy="15240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4E0C8AF-2C24-4900-9D1F-743FADCD741F}"/>
                    </a:ext>
                  </a:extLst>
                </p:cNvPr>
                <p:cNvSpPr txBox="1"/>
                <p:nvPr/>
              </p:nvSpPr>
              <p:spPr>
                <a:xfrm>
                  <a:off x="2985931" y="3734997"/>
                  <a:ext cx="875344" cy="15240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en-US"/>
                  </a:defPPr>
                  <a:lvl1pPr lvl="0" algn="ctr" defTabSz="1019175" fontAlgn="base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defRPr sz="1000" kern="0" spc="-5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1pPr>
                </a:lstStyle>
                <a:p>
                  <a:pPr marL="0" marR="0" lvl="0" indent="0" algn="l" defTabSz="1019175" eaLnBrk="1" fontAlgn="base" latinLnBrk="0" hangingPunct="1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변경 데이터</a:t>
                  </a:r>
                  <a:r>
                    <a:rPr kumimoji="0" lang="en-US" altLang="ko-KR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 </a:t>
                  </a:r>
                  <a:r>
                    <a:rPr kumimoji="0" lang="ko-KR" altLang="en-US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적재</a:t>
                  </a:r>
                </a:p>
              </p:txBody>
            </p:sp>
            <p:sp>
              <p:nvSpPr>
                <p:cNvPr id="37" name="모서리가 둥근 직사각형 536">
                  <a:extLst>
                    <a:ext uri="{FF2B5EF4-FFF2-40B4-BE49-F238E27FC236}">
                      <a16:creationId xmlns:a16="http://schemas.microsoft.com/office/drawing/2014/main" id="{B7868C2D-A9A7-46A4-99B2-83CE29BE3F58}"/>
                    </a:ext>
                  </a:extLst>
                </p:cNvPr>
                <p:cNvSpPr/>
                <p:nvPr/>
              </p:nvSpPr>
              <p:spPr>
                <a:xfrm>
                  <a:off x="2835068" y="3743125"/>
                  <a:ext cx="129400" cy="136144"/>
                </a:xfrm>
                <a:prstGeom prst="roundRect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63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4</a:t>
                  </a:r>
                  <a:endParaRPr kumimoji="0" lang="ko-KR" altLang="en-US" sz="8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1626040-8EA1-47D6-8357-225DE1C88E34}"/>
                  </a:ext>
                </a:extLst>
              </p:cNvPr>
              <p:cNvGrpSpPr/>
              <p:nvPr/>
            </p:nvGrpSpPr>
            <p:grpSpPr>
              <a:xfrm>
                <a:off x="7063221" y="4154493"/>
                <a:ext cx="360566" cy="131574"/>
                <a:chOff x="2924540" y="3725472"/>
                <a:chExt cx="381575" cy="152401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B5AAF37-0686-431F-ADE6-54637E7C0AC0}"/>
                    </a:ext>
                  </a:extLst>
                </p:cNvPr>
                <p:cNvSpPr txBox="1"/>
                <p:nvPr/>
              </p:nvSpPr>
              <p:spPr>
                <a:xfrm>
                  <a:off x="3075404" y="3725472"/>
                  <a:ext cx="230711" cy="15240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en-US"/>
                  </a:defPPr>
                  <a:lvl1pPr lvl="0" algn="ctr" defTabSz="1019175" fontAlgn="base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defRPr sz="1000" kern="0" spc="-5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1pPr>
                </a:lstStyle>
                <a:p>
                  <a:pPr marL="0" marR="0" lvl="0" indent="0" algn="l" defTabSz="1019175" eaLnBrk="1" fontAlgn="base" latinLnBrk="0" hangingPunct="1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이관</a:t>
                  </a:r>
                </a:p>
              </p:txBody>
            </p:sp>
            <p:sp>
              <p:nvSpPr>
                <p:cNvPr id="35" name="모서리가 둥근 직사각형 534">
                  <a:extLst>
                    <a:ext uri="{FF2B5EF4-FFF2-40B4-BE49-F238E27FC236}">
                      <a16:creationId xmlns:a16="http://schemas.microsoft.com/office/drawing/2014/main" id="{7EB5B0F7-FFCD-47A9-922A-8615601FBD65}"/>
                    </a:ext>
                  </a:extLst>
                </p:cNvPr>
                <p:cNvSpPr/>
                <p:nvPr/>
              </p:nvSpPr>
              <p:spPr>
                <a:xfrm>
                  <a:off x="2924540" y="3733600"/>
                  <a:ext cx="129399" cy="136144"/>
                </a:xfrm>
                <a:prstGeom prst="roundRect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63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2</a:t>
                  </a:r>
                  <a:endParaRPr kumimoji="0" lang="ko-KR" altLang="en-US" sz="8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2D6E63E-2B3D-4ADB-8EB8-DF738C2D756B}"/>
                  </a:ext>
                </a:extLst>
              </p:cNvPr>
              <p:cNvGrpSpPr/>
              <p:nvPr/>
            </p:nvGrpSpPr>
            <p:grpSpPr>
              <a:xfrm>
                <a:off x="8021088" y="4397963"/>
                <a:ext cx="360566" cy="131574"/>
                <a:chOff x="2924540" y="3725472"/>
                <a:chExt cx="381575" cy="152401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0CA31B-5E3A-4499-959C-0C2ADAC83BD1}"/>
                    </a:ext>
                  </a:extLst>
                </p:cNvPr>
                <p:cNvSpPr txBox="1"/>
                <p:nvPr/>
              </p:nvSpPr>
              <p:spPr>
                <a:xfrm>
                  <a:off x="3075404" y="3725472"/>
                  <a:ext cx="230711" cy="15240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en-US"/>
                  </a:defPPr>
                  <a:lvl1pPr lvl="0" algn="ctr" defTabSz="1019175" fontAlgn="base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defRPr sz="1000" kern="0" spc="-5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1pPr>
                </a:lstStyle>
                <a:p>
                  <a:pPr marL="0" marR="0" lvl="0" indent="0" algn="l" defTabSz="1019175" eaLnBrk="1" fontAlgn="base" latinLnBrk="0" hangingPunct="1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검증</a:t>
                  </a:r>
                </a:p>
              </p:txBody>
            </p:sp>
            <p:sp>
              <p:nvSpPr>
                <p:cNvPr id="33" name="모서리가 둥근 직사각형 532">
                  <a:extLst>
                    <a:ext uri="{FF2B5EF4-FFF2-40B4-BE49-F238E27FC236}">
                      <a16:creationId xmlns:a16="http://schemas.microsoft.com/office/drawing/2014/main" id="{EF59AB26-6F9F-4D8E-AFF3-388E96ACE327}"/>
                    </a:ext>
                  </a:extLst>
                </p:cNvPr>
                <p:cNvSpPr/>
                <p:nvPr/>
              </p:nvSpPr>
              <p:spPr>
                <a:xfrm>
                  <a:off x="2924540" y="3733600"/>
                  <a:ext cx="129399" cy="136144"/>
                </a:xfrm>
                <a:prstGeom prst="roundRect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63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3</a:t>
                  </a:r>
                  <a:endParaRPr kumimoji="0" lang="ko-KR" altLang="en-US" sz="8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</p:grpSp>
        </p:grpSp>
        <p:grpSp>
          <p:nvGrpSpPr>
            <p:cNvPr id="192" name="그룹 191"/>
            <p:cNvGrpSpPr/>
            <p:nvPr/>
          </p:nvGrpSpPr>
          <p:grpSpPr>
            <a:xfrm>
              <a:off x="3681925" y="2897088"/>
              <a:ext cx="1099023" cy="1606229"/>
              <a:chOff x="8497213" y="2957297"/>
              <a:chExt cx="1099023" cy="1606229"/>
            </a:xfrm>
          </p:grpSpPr>
          <p:sp>
            <p:nvSpPr>
              <p:cNvPr id="55" name="AutoShape 99" descr="채우기1-01">
                <a:extLst>
                  <a:ext uri="{FF2B5EF4-FFF2-40B4-BE49-F238E27FC236}">
                    <a16:creationId xmlns:a16="http://schemas.microsoft.com/office/drawing/2014/main" id="{516ED44F-C028-4DCC-AFAC-368DEC4D1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3839" y="2999977"/>
                <a:ext cx="1042397" cy="287737"/>
              </a:xfrm>
              <a:prstGeom prst="bevel">
                <a:avLst>
                  <a:gd name="adj" fmla="val 0"/>
                </a:avLst>
              </a:prstGeom>
              <a:solidFill>
                <a:sysClr val="window" lastClr="FFFFFF"/>
              </a:solidFill>
              <a:ln w="6350" algn="ctr">
                <a:solidFill>
                  <a:srgbClr val="CDD1CF"/>
                </a:solidFill>
                <a:round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1019175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-5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데이터 변경 분을 </a:t>
                </a:r>
              </a:p>
              <a:p>
                <a:pPr marL="0" marR="0" lvl="0" indent="0" algn="ctr" defTabSz="1019175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-5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임시 영역으로 추출</a:t>
                </a:r>
              </a:p>
            </p:txBody>
          </p:sp>
          <p:sp>
            <p:nvSpPr>
              <p:cNvPr id="56" name="AutoShape 99" descr="채우기1-01">
                <a:extLst>
                  <a:ext uri="{FF2B5EF4-FFF2-40B4-BE49-F238E27FC236}">
                    <a16:creationId xmlns:a16="http://schemas.microsoft.com/office/drawing/2014/main" id="{5C0F70C2-3E3D-49EE-9F10-7CA3C3CE1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3839" y="3425248"/>
                <a:ext cx="1042397" cy="287737"/>
              </a:xfrm>
              <a:prstGeom prst="bevel">
                <a:avLst>
                  <a:gd name="adj" fmla="val 0"/>
                </a:avLst>
              </a:prstGeom>
              <a:solidFill>
                <a:sysClr val="window" lastClr="FFFFFF"/>
              </a:solidFill>
              <a:ln w="6350" algn="ctr">
                <a:solidFill>
                  <a:srgbClr val="CDD1CF"/>
                </a:solidFill>
                <a:round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1019175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-15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분석 데이터 저장소로 </a:t>
                </a:r>
              </a:p>
              <a:p>
                <a:pPr marL="0" marR="0" lvl="0" indent="0" algn="ctr" defTabSz="1019175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-15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데이터 이관</a:t>
                </a:r>
              </a:p>
            </p:txBody>
          </p:sp>
          <p:sp>
            <p:nvSpPr>
              <p:cNvPr id="57" name="AutoShape 99" descr="채우기1-01">
                <a:extLst>
                  <a:ext uri="{FF2B5EF4-FFF2-40B4-BE49-F238E27FC236}">
                    <a16:creationId xmlns:a16="http://schemas.microsoft.com/office/drawing/2014/main" id="{AD4280E9-D0C6-4414-9B28-EA57C3EE7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3839" y="3850518"/>
                <a:ext cx="1042397" cy="287737"/>
              </a:xfrm>
              <a:prstGeom prst="bevel">
                <a:avLst>
                  <a:gd name="adj" fmla="val 0"/>
                </a:avLst>
              </a:prstGeom>
              <a:solidFill>
                <a:sysClr val="window" lastClr="FFFFFF"/>
              </a:solidFill>
              <a:ln w="6350" algn="ctr">
                <a:solidFill>
                  <a:srgbClr val="CDD1CF"/>
                </a:solidFill>
                <a:round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1019175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-5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데이터 변경 분 검증</a:t>
                </a:r>
              </a:p>
            </p:txBody>
          </p:sp>
          <p:sp>
            <p:nvSpPr>
              <p:cNvPr id="58" name="AutoShape 99" descr="채우기1-01">
                <a:extLst>
                  <a:ext uri="{FF2B5EF4-FFF2-40B4-BE49-F238E27FC236}">
                    <a16:creationId xmlns:a16="http://schemas.microsoft.com/office/drawing/2014/main" id="{507E299B-4C78-4741-99D8-4619A6339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3839" y="4275789"/>
                <a:ext cx="1042397" cy="287737"/>
              </a:xfrm>
              <a:prstGeom prst="bevel">
                <a:avLst>
                  <a:gd name="adj" fmla="val 0"/>
                </a:avLst>
              </a:prstGeom>
              <a:solidFill>
                <a:sysClr val="window" lastClr="FFFFFF"/>
              </a:solidFill>
              <a:ln w="6350" algn="ctr">
                <a:solidFill>
                  <a:srgbClr val="CDD1CF"/>
                </a:solidFill>
                <a:round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1019175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-5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변경 데이터를</a:t>
                </a:r>
              </a:p>
              <a:p>
                <a:pPr marL="0" marR="0" lvl="0" indent="0" algn="ctr" defTabSz="1019175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-5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목적 테이블로 적재</a:t>
                </a:r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BCFF6D2C-E942-4FC8-81B3-2EFD374EA18B}"/>
                  </a:ext>
                </a:extLst>
              </p:cNvPr>
              <p:cNvCxnSpPr/>
              <p:nvPr/>
            </p:nvCxnSpPr>
            <p:spPr>
              <a:xfrm>
                <a:off x="9075037" y="3286425"/>
                <a:ext cx="0" cy="147717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969696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F9205C4-B229-4592-BCA3-792BE3CFDA7B}"/>
                  </a:ext>
                </a:extLst>
              </p:cNvPr>
              <p:cNvCxnSpPr/>
              <p:nvPr/>
            </p:nvCxnSpPr>
            <p:spPr>
              <a:xfrm>
                <a:off x="9075037" y="3707625"/>
                <a:ext cx="0" cy="147717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969696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DF049D3A-69F7-4A83-8F59-B2B8F8C9DC2E}"/>
                  </a:ext>
                </a:extLst>
              </p:cNvPr>
              <p:cNvCxnSpPr/>
              <p:nvPr/>
            </p:nvCxnSpPr>
            <p:spPr>
              <a:xfrm>
                <a:off x="9075037" y="4135219"/>
                <a:ext cx="0" cy="147717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969696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2" name="모서리가 둥근 직사각형 512">
                <a:extLst>
                  <a:ext uri="{FF2B5EF4-FFF2-40B4-BE49-F238E27FC236}">
                    <a16:creationId xmlns:a16="http://schemas.microsoft.com/office/drawing/2014/main" id="{01C17EBD-5B66-4857-9084-714AA1A21997}"/>
                  </a:ext>
                </a:extLst>
              </p:cNvPr>
              <p:cNvSpPr/>
              <p:nvPr/>
            </p:nvSpPr>
            <p:spPr>
              <a:xfrm>
                <a:off x="8497213" y="2957297"/>
                <a:ext cx="122275" cy="117539"/>
              </a:xfrm>
              <a:prstGeom prst="roundRect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1</a:t>
                </a:r>
                <a:endParaRPr kumimoji="0" lang="ko-KR" altLang="en-US" sz="8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63" name="모서리가 둥근 직사각형 513">
                <a:extLst>
                  <a:ext uri="{FF2B5EF4-FFF2-40B4-BE49-F238E27FC236}">
                    <a16:creationId xmlns:a16="http://schemas.microsoft.com/office/drawing/2014/main" id="{027A3F57-E202-4541-8EB5-87100C76E869}"/>
                  </a:ext>
                </a:extLst>
              </p:cNvPr>
              <p:cNvSpPr/>
              <p:nvPr/>
            </p:nvSpPr>
            <p:spPr>
              <a:xfrm>
                <a:off x="8497213" y="3379428"/>
                <a:ext cx="122275" cy="117539"/>
              </a:xfrm>
              <a:prstGeom prst="roundRect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2</a:t>
                </a:r>
                <a:endParaRPr kumimoji="0" lang="ko-KR" altLang="en-US" sz="8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64" name="모서리가 둥근 직사각형 514">
                <a:extLst>
                  <a:ext uri="{FF2B5EF4-FFF2-40B4-BE49-F238E27FC236}">
                    <a16:creationId xmlns:a16="http://schemas.microsoft.com/office/drawing/2014/main" id="{A00CD2C1-0711-474A-9787-F1715EF1975A}"/>
                  </a:ext>
                </a:extLst>
              </p:cNvPr>
              <p:cNvSpPr/>
              <p:nvPr/>
            </p:nvSpPr>
            <p:spPr>
              <a:xfrm>
                <a:off x="8497213" y="3801560"/>
                <a:ext cx="122275" cy="117539"/>
              </a:xfrm>
              <a:prstGeom prst="roundRect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3</a:t>
                </a:r>
                <a:endParaRPr kumimoji="0" lang="ko-KR" altLang="en-US" sz="8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65" name="모서리가 둥근 직사각형 515">
                <a:extLst>
                  <a:ext uri="{FF2B5EF4-FFF2-40B4-BE49-F238E27FC236}">
                    <a16:creationId xmlns:a16="http://schemas.microsoft.com/office/drawing/2014/main" id="{F35D5B87-F396-4DED-965D-8106A265FC03}"/>
                  </a:ext>
                </a:extLst>
              </p:cNvPr>
              <p:cNvSpPr/>
              <p:nvPr/>
            </p:nvSpPr>
            <p:spPr>
              <a:xfrm>
                <a:off x="8497213" y="4223691"/>
                <a:ext cx="122275" cy="117539"/>
              </a:xfrm>
              <a:prstGeom prst="roundRect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4</a:t>
                </a:r>
                <a:endParaRPr kumimoji="0" lang="ko-KR" altLang="en-US" sz="8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4863673" y="3014627"/>
              <a:ext cx="1494650" cy="662903"/>
              <a:chOff x="9678961" y="3128359"/>
              <a:chExt cx="1494650" cy="579085"/>
            </a:xfrm>
            <a:solidFill>
              <a:srgbClr val="E3F1FA"/>
            </a:solidFill>
          </p:grpSpPr>
          <p:sp>
            <p:nvSpPr>
              <p:cNvPr id="67" name="직사각형 184">
                <a:extLst>
                  <a:ext uri="{FF2B5EF4-FFF2-40B4-BE49-F238E27FC236}">
                    <a16:creationId xmlns:a16="http://schemas.microsoft.com/office/drawing/2014/main" id="{ED7B2D54-8206-4747-8697-75274D7F0604}"/>
                  </a:ext>
                </a:extLst>
              </p:cNvPr>
              <p:cNvSpPr/>
              <p:nvPr/>
            </p:nvSpPr>
            <p:spPr>
              <a:xfrm>
                <a:off x="9678961" y="3128359"/>
                <a:ext cx="1494650" cy="57908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34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0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195E8B0-17CE-4398-8C69-F7B9171E2D16}"/>
                  </a:ext>
                </a:extLst>
              </p:cNvPr>
              <p:cNvCxnSpPr/>
              <p:nvPr/>
            </p:nvCxnSpPr>
            <p:spPr>
              <a:xfrm>
                <a:off x="9678961" y="3128361"/>
                <a:ext cx="1494650" cy="0"/>
              </a:xfrm>
              <a:prstGeom prst="line">
                <a:avLst/>
              </a:prstGeom>
              <a:grpFill/>
              <a:ln w="254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90" name="그룹 189"/>
            <p:cNvGrpSpPr/>
            <p:nvPr/>
          </p:nvGrpSpPr>
          <p:grpSpPr>
            <a:xfrm>
              <a:off x="4997352" y="2897634"/>
              <a:ext cx="1224937" cy="211100"/>
              <a:chOff x="9812640" y="3013690"/>
              <a:chExt cx="1224937" cy="239528"/>
            </a:xfrm>
          </p:grpSpPr>
          <p:sp>
            <p:nvSpPr>
              <p:cNvPr id="70" name="사각형: 둥근 모서리 103">
                <a:extLst>
                  <a:ext uri="{FF2B5EF4-FFF2-40B4-BE49-F238E27FC236}">
                    <a16:creationId xmlns:a16="http://schemas.microsoft.com/office/drawing/2014/main" id="{386EA3C3-8976-480C-8B8C-4919F414FEFB}"/>
                  </a:ext>
                </a:extLst>
              </p:cNvPr>
              <p:cNvSpPr/>
              <p:nvPr/>
            </p:nvSpPr>
            <p:spPr>
              <a:xfrm>
                <a:off x="9812640" y="3013690"/>
                <a:ext cx="1224937" cy="239528"/>
              </a:xfrm>
              <a:prstGeom prst="roundRect">
                <a:avLst/>
              </a:prstGeom>
              <a:solidFill>
                <a:sysClr val="window" lastClr="FFFFFF"/>
              </a:solidFill>
              <a:ln w="31750" cap="flat" cmpd="sng" algn="ctr">
                <a:gradFill>
                  <a:gsLst>
                    <a:gs pos="50000">
                      <a:sysClr val="windowText" lastClr="000000">
                        <a:lumMod val="65000"/>
                        <a:lumOff val="35000"/>
                      </a:sysClr>
                    </a:gs>
                    <a:gs pos="51000">
                      <a:sysClr val="window" lastClr="FFFFFF">
                        <a:lumMod val="6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4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0F7D93-8EE8-4160-BD9C-1C865A710C7D}"/>
                  </a:ext>
                </a:extLst>
              </p:cNvPr>
              <p:cNvSpPr txBox="1"/>
              <p:nvPr/>
            </p:nvSpPr>
            <p:spPr bwMode="auto">
              <a:xfrm>
                <a:off x="9846562" y="3064205"/>
                <a:ext cx="1158972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spAutoFit/>
              </a:bodyPr>
              <a:lstStyle/>
              <a:p>
                <a:pPr marL="0" marR="0" lvl="0" indent="0" algn="ctr" defTabSz="10430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데이터 추출</a:t>
                </a:r>
                <a:r>
                  <a:rPr kumimoji="0" lang="en-US" altLang="ko-KR" sz="900" b="0" i="0" u="none" strike="noStrike" kern="0" cap="none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/</a:t>
                </a:r>
                <a:r>
                  <a:rPr kumimoji="0" lang="ko-KR" altLang="en-US" sz="900" b="0" i="0" u="none" strike="noStrike" kern="0" cap="none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적재 방안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8F593-08A0-4E0C-9C16-AAAD030A875C}"/>
                </a:ext>
              </a:extLst>
            </p:cNvPr>
            <p:cNvSpPr txBox="1"/>
            <p:nvPr/>
          </p:nvSpPr>
          <p:spPr bwMode="auto">
            <a:xfrm>
              <a:off x="4895961" y="3189392"/>
              <a:ext cx="1494650" cy="42832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SQL *Loader </a:t>
              </a:r>
              <a: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이용</a:t>
              </a:r>
            </a:p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External Table/ Temporary Table</a:t>
              </a:r>
              <a: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을 이용</a:t>
              </a:r>
            </a:p>
          </p:txBody>
        </p:sp>
        <p:grpSp>
          <p:nvGrpSpPr>
            <p:cNvPr id="189" name="그룹 188"/>
            <p:cNvGrpSpPr/>
            <p:nvPr/>
          </p:nvGrpSpPr>
          <p:grpSpPr>
            <a:xfrm>
              <a:off x="4862490" y="3790309"/>
              <a:ext cx="1494650" cy="731211"/>
              <a:chOff x="9678960" y="3859727"/>
              <a:chExt cx="1494650" cy="731211"/>
            </a:xfrm>
          </p:grpSpPr>
          <p:sp>
            <p:nvSpPr>
              <p:cNvPr id="74" name="직사각형 184">
                <a:extLst>
                  <a:ext uri="{FF2B5EF4-FFF2-40B4-BE49-F238E27FC236}">
                    <a16:creationId xmlns:a16="http://schemas.microsoft.com/office/drawing/2014/main" id="{527E3210-3531-4232-A2D8-EFA255E8656F}"/>
                  </a:ext>
                </a:extLst>
              </p:cNvPr>
              <p:cNvSpPr/>
              <p:nvPr/>
            </p:nvSpPr>
            <p:spPr>
              <a:xfrm>
                <a:off x="9678960" y="3859727"/>
                <a:ext cx="1494650" cy="731211"/>
              </a:xfrm>
              <a:prstGeom prst="rect">
                <a:avLst/>
              </a:prstGeom>
              <a:pattFill prst="ltUpDiag">
                <a:fgClr>
                  <a:srgbClr val="F8F8F8"/>
                </a:fgClr>
                <a:bgClr>
                  <a:sysClr val="window" lastClr="FFFFFF">
                    <a:lumMod val="95000"/>
                  </a:sysClr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34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0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F4A2663-0A14-4F74-B450-D70F03A7F266}"/>
                  </a:ext>
                </a:extLst>
              </p:cNvPr>
              <p:cNvCxnSpPr/>
              <p:nvPr/>
            </p:nvCxnSpPr>
            <p:spPr>
              <a:xfrm>
                <a:off x="9678960" y="3867152"/>
                <a:ext cx="149465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88" name="그룹 187"/>
            <p:cNvGrpSpPr/>
            <p:nvPr/>
          </p:nvGrpSpPr>
          <p:grpSpPr>
            <a:xfrm>
              <a:off x="4997351" y="3724414"/>
              <a:ext cx="1224937" cy="181332"/>
              <a:chOff x="9812639" y="3770140"/>
              <a:chExt cx="1224937" cy="239528"/>
            </a:xfrm>
          </p:grpSpPr>
          <p:sp>
            <p:nvSpPr>
              <p:cNvPr id="77" name="사각형: 둥근 모서리 103">
                <a:extLst>
                  <a:ext uri="{FF2B5EF4-FFF2-40B4-BE49-F238E27FC236}">
                    <a16:creationId xmlns:a16="http://schemas.microsoft.com/office/drawing/2014/main" id="{9CD6DDD2-2C0A-4F03-806C-CC3C6E57069A}"/>
                  </a:ext>
                </a:extLst>
              </p:cNvPr>
              <p:cNvSpPr/>
              <p:nvPr/>
            </p:nvSpPr>
            <p:spPr>
              <a:xfrm>
                <a:off x="9812639" y="3770140"/>
                <a:ext cx="1224937" cy="239528"/>
              </a:xfrm>
              <a:prstGeom prst="roundRect">
                <a:avLst/>
              </a:prstGeom>
              <a:solidFill>
                <a:sysClr val="window" lastClr="FFFFFF"/>
              </a:solidFill>
              <a:ln w="31750" cap="flat" cmpd="sng" algn="ctr">
                <a:gradFill>
                  <a:gsLst>
                    <a:gs pos="50000">
                      <a:sysClr val="windowText" lastClr="000000">
                        <a:lumMod val="65000"/>
                        <a:lumOff val="35000"/>
                      </a:sysClr>
                    </a:gs>
                    <a:gs pos="51000">
                      <a:sysClr val="window" lastClr="FFFFFF">
                        <a:lumMod val="6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4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5682F66-57C9-4168-9EB6-92372D4960D8}"/>
                  </a:ext>
                </a:extLst>
              </p:cNvPr>
              <p:cNvSpPr txBox="1"/>
              <p:nvPr/>
            </p:nvSpPr>
            <p:spPr bwMode="auto">
              <a:xfrm>
                <a:off x="9983619" y="3820655"/>
                <a:ext cx="884858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spAutoFit/>
              </a:bodyPr>
              <a:lstStyle/>
              <a:p>
                <a:pPr marL="0" marR="0" lvl="0" indent="0" algn="ctr" defTabSz="10430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데이터 검증 방안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DBD0563-FC42-4365-82E2-C0D3167D3ED8}"/>
                </a:ext>
              </a:extLst>
            </p:cNvPr>
            <p:cNvSpPr txBox="1"/>
            <p:nvPr/>
          </p:nvSpPr>
          <p:spPr bwMode="auto">
            <a:xfrm>
              <a:off x="4916295" y="3938168"/>
              <a:ext cx="1387041" cy="579646"/>
            </a:xfrm>
            <a:prstGeom prst="rect">
              <a:avLst/>
            </a:prstGeom>
            <a:solidFill>
              <a:srgbClr val="E3F1FA"/>
            </a:solidFill>
          </p:spPr>
          <p:txBody>
            <a:bodyPr wrap="square" lIns="0" tIns="0" rIns="0" bIns="0" anchor="t">
              <a:spAutoFit/>
            </a:bodyPr>
            <a:lstStyle/>
            <a:p>
              <a:pPr marL="88882" marR="0" lvl="0" indent="-88882" defTabSz="914347" eaLnBrk="1" fontAlgn="base" latinLnBrk="0" hangingPunct="1"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데이터 스키마 점검</a:t>
              </a:r>
            </a:p>
            <a:p>
              <a:pPr marL="88882" marR="0" lvl="0" indent="-88882" defTabSz="914347" eaLnBrk="1" fontAlgn="base" latinLnBrk="0" hangingPunct="1"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데이터 정합성 검증</a:t>
              </a:r>
              <a:b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</a:br>
              <a:r>
                <a:rPr kumimoji="0" lang="en-US" altLang="ko-KR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코드</a:t>
              </a:r>
              <a:r>
                <a:rPr kumimoji="0" lang="en-US" altLang="ko-KR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/RI/</a:t>
              </a:r>
              <a: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계수 검증</a:t>
              </a:r>
              <a:r>
                <a:rPr kumimoji="0" lang="en-US" altLang="ko-KR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</a:p>
            <a:p>
              <a:pPr marL="88882" marR="0" lvl="0" indent="-88882" defTabSz="914347" eaLnBrk="1" fontAlgn="base" latinLnBrk="0" hangingPunct="1"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데이터 건수 검증</a:t>
              </a:r>
            </a:p>
          </p:txBody>
        </p:sp>
        <p:grpSp>
          <p:nvGrpSpPr>
            <p:cNvPr id="187" name="그룹 186"/>
            <p:cNvGrpSpPr/>
            <p:nvPr/>
          </p:nvGrpSpPr>
          <p:grpSpPr>
            <a:xfrm>
              <a:off x="656738" y="4695194"/>
              <a:ext cx="5776311" cy="1403437"/>
              <a:chOff x="5472026" y="4755403"/>
              <a:chExt cx="5776311" cy="1403437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A23FB513-DD0E-4F66-9665-9D3E332E1C4D}"/>
                  </a:ext>
                </a:extLst>
              </p:cNvPr>
              <p:cNvGrpSpPr/>
              <p:nvPr/>
            </p:nvGrpSpPr>
            <p:grpSpPr>
              <a:xfrm>
                <a:off x="5472026" y="4794420"/>
                <a:ext cx="665235" cy="1325404"/>
                <a:chOff x="735311" y="2795519"/>
                <a:chExt cx="703995" cy="879381"/>
              </a:xfrm>
            </p:grpSpPr>
            <p:sp>
              <p:nvSpPr>
                <p:cNvPr id="83" name="양쪽 모서리가 둥근 사각형 294">
                  <a:extLst>
                    <a:ext uri="{FF2B5EF4-FFF2-40B4-BE49-F238E27FC236}">
                      <a16:creationId xmlns:a16="http://schemas.microsoft.com/office/drawing/2014/main" id="{4B1894C1-FE73-4515-A43D-87F72C805EEE}"/>
                    </a:ext>
                  </a:extLst>
                </p:cNvPr>
                <p:cNvSpPr/>
                <p:nvPr/>
              </p:nvSpPr>
              <p:spPr>
                <a:xfrm rot="16200000">
                  <a:off x="647618" y="2883212"/>
                  <a:ext cx="879381" cy="703995"/>
                </a:xfrm>
                <a:prstGeom prst="round2SameRect">
                  <a:avLst>
                    <a:gd name="adj1" fmla="val 9287"/>
                    <a:gd name="adj2" fmla="val 0"/>
                  </a:avLst>
                </a:prstGeom>
                <a:solidFill>
                  <a:srgbClr val="B8DDF6"/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4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  <p:sp>
              <p:nvSpPr>
                <p:cNvPr id="84" name="Rectangle 28">
                  <a:extLst>
                    <a:ext uri="{FF2B5EF4-FFF2-40B4-BE49-F238E27FC236}">
                      <a16:creationId xmlns:a16="http://schemas.microsoft.com/office/drawing/2014/main" id="{D44C9D2B-C575-4D7E-99A5-3BF28A54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122" y="3138212"/>
                  <a:ext cx="257854" cy="19399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1019175" eaLnBrk="1" fontAlgn="base" latinLnBrk="0" hangingPunct="1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수행</a:t>
                  </a:r>
                  <a:br>
                    <a:rPr kumimoji="0" lang="en-US" altLang="ko-KR" sz="10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</a:br>
                  <a:r>
                    <a:rPr kumimoji="0" lang="ko-KR" altLang="en-US" sz="10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방식</a:t>
                  </a: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2723DAB2-1AA9-4ACA-B5A1-0D40958184B1}"/>
                    </a:ext>
                  </a:extLst>
                </p:cNvPr>
                <p:cNvSpPr/>
                <p:nvPr/>
              </p:nvSpPr>
              <p:spPr>
                <a:xfrm>
                  <a:off x="1282980" y="2800008"/>
                  <a:ext cx="57151" cy="874892"/>
                </a:xfrm>
                <a:prstGeom prst="rect">
                  <a:avLst/>
                </a:prstGeom>
                <a:solidFill>
                  <a:srgbClr val="57B2EF">
                    <a:alpha val="34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4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</p:grpSp>
          <p:sp>
            <p:nvSpPr>
              <p:cNvPr id="82" name="양쪽 모서리가 둥근 사각형 292">
                <a:extLst>
                  <a:ext uri="{FF2B5EF4-FFF2-40B4-BE49-F238E27FC236}">
                    <a16:creationId xmlns:a16="http://schemas.microsoft.com/office/drawing/2014/main" id="{F70567C9-93B3-4A00-AAD4-33F5FE548DC8}"/>
                  </a:ext>
                </a:extLst>
              </p:cNvPr>
              <p:cNvSpPr/>
              <p:nvPr/>
            </p:nvSpPr>
            <p:spPr>
              <a:xfrm>
                <a:off x="6045826" y="4755403"/>
                <a:ext cx="5202511" cy="1403437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4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  <p:grpSp>
          <p:nvGrpSpPr>
            <p:cNvPr id="186" name="그룹 185"/>
            <p:cNvGrpSpPr/>
            <p:nvPr/>
          </p:nvGrpSpPr>
          <p:grpSpPr>
            <a:xfrm>
              <a:off x="1325500" y="4787538"/>
              <a:ext cx="5032823" cy="1218751"/>
              <a:chOff x="6140788" y="4847747"/>
              <a:chExt cx="5032823" cy="1218751"/>
            </a:xfrm>
          </p:grpSpPr>
          <p:grpSp>
            <p:nvGrpSpPr>
              <p:cNvPr id="87" name="그룹 3">
                <a:extLst>
                  <a:ext uri="{FF2B5EF4-FFF2-40B4-BE49-F238E27FC236}">
                    <a16:creationId xmlns:a16="http://schemas.microsoft.com/office/drawing/2014/main" id="{A0CEBD31-668B-4503-BB31-EBA9029DEFF3}"/>
                  </a:ext>
                </a:extLst>
              </p:cNvPr>
              <p:cNvGrpSpPr/>
              <p:nvPr/>
            </p:nvGrpSpPr>
            <p:grpSpPr>
              <a:xfrm>
                <a:off x="8302207" y="5824801"/>
                <a:ext cx="739988" cy="162667"/>
                <a:chOff x="3689809" y="6120372"/>
                <a:chExt cx="783104" cy="188415"/>
              </a:xfrm>
            </p:grpSpPr>
            <p:cxnSp>
              <p:nvCxnSpPr>
                <p:cNvPr id="151" name="직선 화살표 연결선 69">
                  <a:extLst>
                    <a:ext uri="{FF2B5EF4-FFF2-40B4-BE49-F238E27FC236}">
                      <a16:creationId xmlns:a16="http://schemas.microsoft.com/office/drawing/2014/main" id="{13D6729C-2CE4-4C8B-8B4E-E9A3494F00C2}"/>
                    </a:ext>
                  </a:extLst>
                </p:cNvPr>
                <p:cNvCxnSpPr/>
                <p:nvPr/>
              </p:nvCxnSpPr>
              <p:spPr>
                <a:xfrm>
                  <a:off x="3689809" y="6120372"/>
                  <a:ext cx="783104" cy="275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969696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52" name="TextBox 70">
                  <a:extLst>
                    <a:ext uri="{FF2B5EF4-FFF2-40B4-BE49-F238E27FC236}">
                      <a16:creationId xmlns:a16="http://schemas.microsoft.com/office/drawing/2014/main" id="{35518D5A-BB68-4279-85E8-C7F4422CF7AD}"/>
                    </a:ext>
                  </a:extLst>
                </p:cNvPr>
                <p:cNvSpPr txBox="1"/>
                <p:nvPr/>
              </p:nvSpPr>
              <p:spPr>
                <a:xfrm>
                  <a:off x="3809089" y="6156386"/>
                  <a:ext cx="544545" cy="15240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en-US"/>
                  </a:defPPr>
                  <a:lvl1pPr lvl="0" defTabSz="1019175" fontAlgn="base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defRPr sz="900" kern="0" spc="-5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defRPr>
                  </a:lvl1pPr>
                </a:lstStyle>
                <a:p>
                  <a:pPr marL="0" marR="0" lvl="0" indent="0" algn="ctr" defTabSz="1019175" eaLnBrk="1" fontAlgn="base" latinLnBrk="0" hangingPunct="1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  <a:sym typeface="Monotype Sorts" pitchFamily="2" charset="2"/>
                    </a:rPr>
                    <a:t>Streaming</a:t>
                  </a:r>
                </a:p>
              </p:txBody>
            </p:sp>
          </p:grpSp>
          <p:grpSp>
            <p:nvGrpSpPr>
              <p:cNvPr id="88" name="그룹 4">
                <a:extLst>
                  <a:ext uri="{FF2B5EF4-FFF2-40B4-BE49-F238E27FC236}">
                    <a16:creationId xmlns:a16="http://schemas.microsoft.com/office/drawing/2014/main" id="{FAC3C6B3-CB91-4BD3-89B5-F95257ECBB5F}"/>
                  </a:ext>
                </a:extLst>
              </p:cNvPr>
              <p:cNvGrpSpPr/>
              <p:nvPr/>
            </p:nvGrpSpPr>
            <p:grpSpPr>
              <a:xfrm>
                <a:off x="6192428" y="5141077"/>
                <a:ext cx="1049850" cy="869390"/>
                <a:chOff x="1497688" y="5118883"/>
                <a:chExt cx="1111020" cy="1007005"/>
              </a:xfrm>
            </p:grpSpPr>
            <p:grpSp>
              <p:nvGrpSpPr>
                <p:cNvPr id="139" name="그룹 57">
                  <a:extLst>
                    <a:ext uri="{FF2B5EF4-FFF2-40B4-BE49-F238E27FC236}">
                      <a16:creationId xmlns:a16="http://schemas.microsoft.com/office/drawing/2014/main" id="{B432D1AD-1CC8-4695-8AFF-677A0F5FDBBC}"/>
                    </a:ext>
                  </a:extLst>
                </p:cNvPr>
                <p:cNvGrpSpPr/>
                <p:nvPr/>
              </p:nvGrpSpPr>
              <p:grpSpPr>
                <a:xfrm>
                  <a:off x="1497688" y="5626032"/>
                  <a:ext cx="546731" cy="489198"/>
                  <a:chOff x="1016668" y="4687614"/>
                  <a:chExt cx="660945" cy="438398"/>
                </a:xfrm>
              </p:grpSpPr>
              <p:pic>
                <p:nvPicPr>
                  <p:cNvPr id="149" name="Picture 295" descr="20120214145736 (92)">
                    <a:extLst>
                      <a:ext uri="{FF2B5EF4-FFF2-40B4-BE49-F238E27FC236}">
                        <a16:creationId xmlns:a16="http://schemas.microsoft.com/office/drawing/2014/main" id="{B8D6F2B3-AAB5-4E97-B90E-B6428A3D38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grayscl/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6668" y="4687614"/>
                    <a:ext cx="660945" cy="4383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50" name="Rectangle 84">
                    <a:extLst>
                      <a:ext uri="{FF2B5EF4-FFF2-40B4-BE49-F238E27FC236}">
                        <a16:creationId xmlns:a16="http://schemas.microsoft.com/office/drawing/2014/main" id="{FFB37B2F-ECC8-4DB0-80E5-2573C1F57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05636" y="4897935"/>
                    <a:ext cx="283008" cy="1277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1019175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271AA"/>
                      </a:buClr>
                      <a:buSzPct val="140000"/>
                      <a:buFontTx/>
                      <a:buNone/>
                      <a:tabLst>
                        <a:tab pos="5778845" algn="l"/>
                      </a:tabLst>
                      <a:defRPr/>
                    </a:pPr>
                    <a:r>
                      <a:rPr kumimoji="0" lang="en-US" altLang="ko-KR" sz="800" kern="0" spc="-50" dirty="0">
                        <a:ln w="1270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5400000" scaled="1"/>
                        </a:gradFill>
                        <a:latin typeface="HY신명조" panose="02030600000101010101" pitchFamily="18" charset="-127"/>
                        <a:ea typeface="HY신명조" panose="02030600000101010101" pitchFamily="18" charset="-127"/>
                        <a:sym typeface="Monotype Sorts"/>
                      </a:rPr>
                      <a:t>KDN</a:t>
                    </a:r>
                    <a:endParaRPr kumimoji="0" lang="en-US" altLang="ko-KR" sz="8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  <a:sym typeface="Monotype Sorts"/>
                    </a:endParaRPr>
                  </a:p>
                </p:txBody>
              </p:sp>
            </p:grpSp>
            <p:grpSp>
              <p:nvGrpSpPr>
                <p:cNvPr id="140" name="그룹 58">
                  <a:extLst>
                    <a:ext uri="{FF2B5EF4-FFF2-40B4-BE49-F238E27FC236}">
                      <a16:creationId xmlns:a16="http://schemas.microsoft.com/office/drawing/2014/main" id="{FB6B554B-B99D-4A9C-B18D-1A3A4AF31F7B}"/>
                    </a:ext>
                  </a:extLst>
                </p:cNvPr>
                <p:cNvGrpSpPr/>
                <p:nvPr/>
              </p:nvGrpSpPr>
              <p:grpSpPr>
                <a:xfrm>
                  <a:off x="1497689" y="5118883"/>
                  <a:ext cx="546731" cy="489198"/>
                  <a:chOff x="1016668" y="4522587"/>
                  <a:chExt cx="660945" cy="438398"/>
                </a:xfrm>
              </p:grpSpPr>
              <p:pic>
                <p:nvPicPr>
                  <p:cNvPr id="147" name="Picture 295" descr="20120214145736 (92)">
                    <a:extLst>
                      <a:ext uri="{FF2B5EF4-FFF2-40B4-BE49-F238E27FC236}">
                        <a16:creationId xmlns:a16="http://schemas.microsoft.com/office/drawing/2014/main" id="{AB047388-10E9-452B-949F-D57241530E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grayscl/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6668" y="4522587"/>
                    <a:ext cx="660945" cy="4383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48" name="Rectangle 84">
                    <a:extLst>
                      <a:ext uri="{FF2B5EF4-FFF2-40B4-BE49-F238E27FC236}">
                        <a16:creationId xmlns:a16="http://schemas.microsoft.com/office/drawing/2014/main" id="{5A958929-E573-4720-B9BF-49D68B4FF7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83616" y="4613938"/>
                    <a:ext cx="527052" cy="2555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1019175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271AA"/>
                      </a:buClr>
                      <a:buSzPct val="140000"/>
                      <a:buFontTx/>
                      <a:buNone/>
                      <a:tabLst>
                        <a:tab pos="5778845" algn="l"/>
                      </a:tabLst>
                      <a:defRPr/>
                    </a:pPr>
                    <a:r>
                      <a:rPr kumimoji="0" lang="ko-KR" altLang="en-US" sz="800" b="0" i="0" u="none" strike="noStrike" kern="0" cap="none" spc="-50" normalizeH="0" baseline="0" noProof="0" dirty="0">
                        <a:ln w="1270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sym typeface="Monotype Sorts"/>
                      </a:rPr>
                      <a:t>표준 제어</a:t>
                    </a:r>
                    <a:endParaRPr kumimoji="0" lang="en-US" altLang="ko-KR" sz="8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  <a:sym typeface="Monotype Sorts"/>
                    </a:endParaRPr>
                  </a:p>
                  <a:p>
                    <a:pPr marL="0" marR="0" lvl="0" indent="0" algn="ctr" defTabSz="1019175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271AA"/>
                      </a:buClr>
                      <a:buSzPct val="140000"/>
                      <a:buFontTx/>
                      <a:buNone/>
                      <a:tabLst>
                        <a:tab pos="5778845" algn="l"/>
                      </a:tabLst>
                      <a:defRPr/>
                    </a:pPr>
                    <a:r>
                      <a:rPr kumimoji="0" lang="en-US" altLang="ko-KR" sz="800" b="0" i="0" u="none" strike="noStrike" kern="0" cap="none" spc="-50" normalizeH="0" baseline="0" noProof="0" dirty="0">
                        <a:ln w="1270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sym typeface="Monotype Sorts"/>
                      </a:rPr>
                      <a:t>Logic</a:t>
                    </a:r>
                  </a:p>
                </p:txBody>
              </p:sp>
            </p:grpSp>
            <p:grpSp>
              <p:nvGrpSpPr>
                <p:cNvPr id="141" name="그룹 59">
                  <a:extLst>
                    <a:ext uri="{FF2B5EF4-FFF2-40B4-BE49-F238E27FC236}">
                      <a16:creationId xmlns:a16="http://schemas.microsoft.com/office/drawing/2014/main" id="{7983AC74-7F14-4CC3-82F1-C07ECAF10E12}"/>
                    </a:ext>
                  </a:extLst>
                </p:cNvPr>
                <p:cNvGrpSpPr/>
                <p:nvPr/>
              </p:nvGrpSpPr>
              <p:grpSpPr>
                <a:xfrm>
                  <a:off x="2061976" y="5636690"/>
                  <a:ext cx="546731" cy="489198"/>
                  <a:chOff x="1016668" y="4687614"/>
                  <a:chExt cx="660945" cy="438398"/>
                </a:xfrm>
              </p:grpSpPr>
              <p:pic>
                <p:nvPicPr>
                  <p:cNvPr id="145" name="Picture 295" descr="20120214145736 (92)">
                    <a:extLst>
                      <a:ext uri="{FF2B5EF4-FFF2-40B4-BE49-F238E27FC236}">
                        <a16:creationId xmlns:a16="http://schemas.microsoft.com/office/drawing/2014/main" id="{83C6811F-C4B3-4909-B9A2-24BE96749FD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grayscl/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6668" y="4687614"/>
                    <a:ext cx="660945" cy="4383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46" name="Rectangle 84">
                    <a:extLst>
                      <a:ext uri="{FF2B5EF4-FFF2-40B4-BE49-F238E27FC236}">
                        <a16:creationId xmlns:a16="http://schemas.microsoft.com/office/drawing/2014/main" id="{BCFAE506-D6C3-46E8-8604-5EEA2E9A12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1047" y="4888385"/>
                    <a:ext cx="492190" cy="1277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1019175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271AA"/>
                      </a:buClr>
                      <a:buSzPct val="140000"/>
                      <a:buFontTx/>
                      <a:buNone/>
                      <a:tabLst>
                        <a:tab pos="5778845" algn="l"/>
                      </a:tabLst>
                      <a:defRPr/>
                    </a:pPr>
                    <a:r>
                      <a:rPr kumimoji="0" lang="ko-KR" altLang="en-US" sz="800" b="0" i="0" u="none" strike="noStrike" kern="0" cap="none" spc="-50" normalizeH="0" baseline="0" noProof="0" dirty="0">
                        <a:ln w="1270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sym typeface="Monotype Sorts"/>
                      </a:rPr>
                      <a:t>운영관리</a:t>
                    </a:r>
                    <a:endParaRPr kumimoji="0" lang="en-US" altLang="ko-KR" sz="8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  <a:sym typeface="Monotype Sorts"/>
                    </a:endParaRPr>
                  </a:p>
                </p:txBody>
              </p:sp>
            </p:grpSp>
            <p:grpSp>
              <p:nvGrpSpPr>
                <p:cNvPr id="142" name="그룹 60">
                  <a:extLst>
                    <a:ext uri="{FF2B5EF4-FFF2-40B4-BE49-F238E27FC236}">
                      <a16:creationId xmlns:a16="http://schemas.microsoft.com/office/drawing/2014/main" id="{FE79A778-DBFA-40EE-9DCA-349E0BE9CA12}"/>
                    </a:ext>
                  </a:extLst>
                </p:cNvPr>
                <p:cNvGrpSpPr/>
                <p:nvPr/>
              </p:nvGrpSpPr>
              <p:grpSpPr>
                <a:xfrm>
                  <a:off x="2061977" y="5129540"/>
                  <a:ext cx="546731" cy="489198"/>
                  <a:chOff x="1016668" y="4522587"/>
                  <a:chExt cx="660945" cy="438398"/>
                </a:xfrm>
              </p:grpSpPr>
              <p:pic>
                <p:nvPicPr>
                  <p:cNvPr id="143" name="Picture 295" descr="20120214145736 (92)">
                    <a:extLst>
                      <a:ext uri="{FF2B5EF4-FFF2-40B4-BE49-F238E27FC236}">
                        <a16:creationId xmlns:a16="http://schemas.microsoft.com/office/drawing/2014/main" id="{1748BD91-03A3-4076-92F4-8DE61CF1A9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grayscl/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6668" y="4522587"/>
                    <a:ext cx="660945" cy="4383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44" name="Rectangle 84">
                    <a:extLst>
                      <a:ext uri="{FF2B5EF4-FFF2-40B4-BE49-F238E27FC236}">
                        <a16:creationId xmlns:a16="http://schemas.microsoft.com/office/drawing/2014/main" id="{783A5502-4088-48F6-B941-79AFB15D22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1047" y="4677833"/>
                    <a:ext cx="492190" cy="1277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1019175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271AA"/>
                      </a:buClr>
                      <a:buSzPct val="140000"/>
                      <a:buFontTx/>
                      <a:buNone/>
                      <a:tabLst>
                        <a:tab pos="5778845" algn="l"/>
                      </a:tabLst>
                      <a:defRPr/>
                    </a:pPr>
                    <a:r>
                      <a:rPr kumimoji="0" lang="ko-KR" altLang="en-US" sz="800" b="0" i="0" u="none" strike="noStrike" kern="0" cap="none" spc="-50" normalizeH="0" baseline="0" noProof="0" dirty="0">
                        <a:ln w="1270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sym typeface="Monotype Sorts"/>
                      </a:rPr>
                      <a:t>공정관리</a:t>
                    </a:r>
                    <a:endParaRPr kumimoji="0" lang="en-US" altLang="ko-KR" sz="8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  <a:sym typeface="Monotype Sorts"/>
                    </a:endParaRPr>
                  </a:p>
                </p:txBody>
              </p:sp>
            </p:grpSp>
          </p:grpSp>
          <p:grpSp>
            <p:nvGrpSpPr>
              <p:cNvPr id="89" name="그룹 6">
                <a:extLst>
                  <a:ext uri="{FF2B5EF4-FFF2-40B4-BE49-F238E27FC236}">
                    <a16:creationId xmlns:a16="http://schemas.microsoft.com/office/drawing/2014/main" id="{235125F2-C481-4C77-81DB-AB79A987CC09}"/>
                  </a:ext>
                </a:extLst>
              </p:cNvPr>
              <p:cNvGrpSpPr/>
              <p:nvPr/>
            </p:nvGrpSpPr>
            <p:grpSpPr>
              <a:xfrm>
                <a:off x="10115173" y="5119291"/>
                <a:ext cx="968113" cy="862889"/>
                <a:chOff x="5555051" y="7907280"/>
                <a:chExt cx="1115228" cy="999475"/>
              </a:xfrm>
            </p:grpSpPr>
            <p:sp>
              <p:nvSpPr>
                <p:cNvPr id="132" name="Rectangle 136">
                  <a:extLst>
                    <a:ext uri="{FF2B5EF4-FFF2-40B4-BE49-F238E27FC236}">
                      <a16:creationId xmlns:a16="http://schemas.microsoft.com/office/drawing/2014/main" id="{0E64F00C-FFAF-482F-8CFE-69414FCBA7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55051" y="7907280"/>
                  <a:ext cx="1115228" cy="185623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  <a:effectLst>
                  <a:outerShdw dist="25400" dir="5400000" algn="ctr" rotWithShape="0">
                    <a:schemeClr val="bg1">
                      <a:lumMod val="85000"/>
                    </a:schemeClr>
                  </a:outerShdw>
                </a:effectLst>
              </p:spPr>
              <p:txBody>
                <a:bodyPr lIns="0" tIns="0" rIns="0" bIns="0" anchor="ctr"/>
                <a:lstStyle/>
                <a:p>
                  <a:pPr marL="0" marR="0" lvl="0" indent="0" algn="ctr" defTabSz="1019175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969696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  <a:sym typeface="Monotype Sorts" pitchFamily="2" charset="2"/>
                    </a:rPr>
                    <a:t>정형 데이터</a:t>
                  </a:r>
                </a:p>
              </p:txBody>
            </p:sp>
            <p:sp>
              <p:nvSpPr>
                <p:cNvPr id="133" name="Rectangle 136">
                  <a:extLst>
                    <a:ext uri="{FF2B5EF4-FFF2-40B4-BE49-F238E27FC236}">
                      <a16:creationId xmlns:a16="http://schemas.microsoft.com/office/drawing/2014/main" id="{D7AABA6D-4652-4AA8-8E80-76630B280E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55051" y="8721132"/>
                  <a:ext cx="1115228" cy="185623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  <a:effectLst>
                  <a:outerShdw dist="25400" dir="5400000" algn="ctr" rotWithShape="0">
                    <a:schemeClr val="bg1">
                      <a:lumMod val="85000"/>
                    </a:schemeClr>
                  </a:outerShdw>
                </a:effectLst>
              </p:spPr>
              <p:txBody>
                <a:bodyPr lIns="0" tIns="0" rIns="0" bIns="0" anchor="ctr"/>
                <a:lstStyle/>
                <a:p>
                  <a:pPr algn="ctr" defTabSz="1019175" fontAlgn="base" latinLnBrk="0">
                    <a:buClr>
                      <a:srgbClr val="969696"/>
                    </a:buClr>
                    <a:buSzPct val="80000"/>
                  </a:pPr>
                  <a:r>
                    <a:rPr lang="en-US" altLang="ko-KR" sz="900" kern="0" spc="-5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HY신명조" panose="02030600000101010101" pitchFamily="18" charset="-127"/>
                      <a:ea typeface="HY신명조" panose="02030600000101010101" pitchFamily="18" charset="-127"/>
                      <a:sym typeface="Monotype Sorts" pitchFamily="2" charset="2"/>
                    </a:rPr>
                    <a:t>RDBMS</a:t>
                  </a:r>
                  <a:endParaRPr lang="ko-KR" altLang="en-US" sz="900" kern="0" spc="-5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latin typeface="HY신명조" panose="02030600000101010101" pitchFamily="18" charset="-127"/>
                    <a:ea typeface="HY신명조" panose="02030600000101010101" pitchFamily="18" charset="-127"/>
                    <a:sym typeface="Monotype Sorts" pitchFamily="2" charset="2"/>
                  </a:endParaRPr>
                </a:p>
              </p:txBody>
            </p:sp>
            <p:sp>
              <p:nvSpPr>
                <p:cNvPr id="134" name="Rectangle 136">
                  <a:extLst>
                    <a:ext uri="{FF2B5EF4-FFF2-40B4-BE49-F238E27FC236}">
                      <a16:creationId xmlns:a16="http://schemas.microsoft.com/office/drawing/2014/main" id="{108B9D2B-C918-4121-9C70-54B8855E0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55051" y="8304101"/>
                  <a:ext cx="1115228" cy="185623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  <a:effectLst>
                  <a:outerShdw dist="25400" dir="5400000" algn="ctr" rotWithShape="0">
                    <a:schemeClr val="bg1">
                      <a:lumMod val="85000"/>
                    </a:schemeClr>
                  </a:outerShdw>
                </a:effectLst>
              </p:spPr>
              <p:txBody>
                <a:bodyPr lIns="0" tIns="0" rIns="0" bIns="0" anchor="ctr"/>
                <a:lstStyle/>
                <a:p>
                  <a:pPr algn="ctr" defTabSz="1019175" fontAlgn="base" latinLnBrk="0">
                    <a:buClr>
                      <a:srgbClr val="969696"/>
                    </a:buClr>
                    <a:buSzPct val="80000"/>
                  </a:pPr>
                  <a:r>
                    <a:rPr lang="ko-KR" altLang="en-US" sz="900" kern="0" spc="-5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HY신명조" panose="02030600000101010101" pitchFamily="18" charset="-127"/>
                      <a:ea typeface="HY신명조" panose="02030600000101010101" pitchFamily="18" charset="-127"/>
                      <a:sym typeface="Monotype Sorts" pitchFamily="2" charset="2"/>
                    </a:rPr>
                    <a:t>비정형</a:t>
                  </a:r>
                  <a:r>
                    <a:rPr lang="en-US" altLang="ko-KR" sz="900" kern="0" spc="-5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HY신명조" panose="02030600000101010101" pitchFamily="18" charset="-127"/>
                      <a:ea typeface="HY신명조" panose="02030600000101010101" pitchFamily="18" charset="-127"/>
                      <a:sym typeface="Monotype Sorts" pitchFamily="2" charset="2"/>
                    </a:rPr>
                    <a:t> Data</a:t>
                  </a:r>
                  <a:endParaRPr lang="ko-KR" altLang="en-US" sz="900" kern="0" spc="-5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latin typeface="HY신명조" panose="02030600000101010101" pitchFamily="18" charset="-127"/>
                    <a:ea typeface="HY신명조" panose="02030600000101010101" pitchFamily="18" charset="-127"/>
                    <a:sym typeface="Monotype Sorts" pitchFamily="2" charset="2"/>
                  </a:endParaRPr>
                </a:p>
              </p:txBody>
            </p:sp>
            <p:grpSp>
              <p:nvGrpSpPr>
                <p:cNvPr id="136" name="그룹 54">
                  <a:extLst>
                    <a:ext uri="{FF2B5EF4-FFF2-40B4-BE49-F238E27FC236}">
                      <a16:creationId xmlns:a16="http://schemas.microsoft.com/office/drawing/2014/main" id="{51964984-E827-4613-8259-6E73C415734B}"/>
                    </a:ext>
                  </a:extLst>
                </p:cNvPr>
                <p:cNvGrpSpPr/>
                <p:nvPr/>
              </p:nvGrpSpPr>
              <p:grpSpPr>
                <a:xfrm>
                  <a:off x="5706476" y="8006381"/>
                  <a:ext cx="812379" cy="815979"/>
                  <a:chOff x="5707141" y="8006381"/>
                  <a:chExt cx="812379" cy="815979"/>
                </a:xfrm>
              </p:grpSpPr>
              <p:cxnSp>
                <p:nvCxnSpPr>
                  <p:cNvPr id="137" name="직선 화살표 연결선 55">
                    <a:extLst>
                      <a:ext uri="{FF2B5EF4-FFF2-40B4-BE49-F238E27FC236}">
                        <a16:creationId xmlns:a16="http://schemas.microsoft.com/office/drawing/2014/main" id="{1D89538D-CEAD-4B4B-910D-04E5E0EF8623}"/>
                      </a:ext>
                    </a:extLst>
                  </p:cNvPr>
                  <p:cNvCxnSpPr/>
                  <p:nvPr/>
                </p:nvCxnSpPr>
                <p:spPr>
                  <a:xfrm>
                    <a:off x="5707141" y="8006381"/>
                    <a:ext cx="0" cy="814021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969696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138" name="직선 화살표 연결선 56">
                    <a:extLst>
                      <a:ext uri="{FF2B5EF4-FFF2-40B4-BE49-F238E27FC236}">
                        <a16:creationId xmlns:a16="http://schemas.microsoft.com/office/drawing/2014/main" id="{94480238-64CC-4950-8DFA-F6C1AC07C21C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19520" y="8008339"/>
                    <a:ext cx="0" cy="814021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969696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</p:grpSp>
          <p:grpSp>
            <p:nvGrpSpPr>
              <p:cNvPr id="90" name="그룹 7">
                <a:extLst>
                  <a:ext uri="{FF2B5EF4-FFF2-40B4-BE49-F238E27FC236}">
                    <a16:creationId xmlns:a16="http://schemas.microsoft.com/office/drawing/2014/main" id="{5409AB74-137C-47B4-9B2A-AFC8C3FF4831}"/>
                  </a:ext>
                </a:extLst>
              </p:cNvPr>
              <p:cNvGrpSpPr/>
              <p:nvPr/>
            </p:nvGrpSpPr>
            <p:grpSpPr>
              <a:xfrm>
                <a:off x="6140788" y="4847747"/>
                <a:ext cx="1148762" cy="1218751"/>
                <a:chOff x="1443039" y="4988672"/>
                <a:chExt cx="1215695" cy="1411666"/>
              </a:xfrm>
            </p:grpSpPr>
            <p:cxnSp>
              <p:nvCxnSpPr>
                <p:cNvPr id="126" name="직선 연결선 44">
                  <a:extLst>
                    <a:ext uri="{FF2B5EF4-FFF2-40B4-BE49-F238E27FC236}">
                      <a16:creationId xmlns:a16="http://schemas.microsoft.com/office/drawing/2014/main" id="{E7D4EA06-2D21-4683-A843-1D1795362FFB}"/>
                    </a:ext>
                  </a:extLst>
                </p:cNvPr>
                <p:cNvCxnSpPr/>
                <p:nvPr/>
              </p:nvCxnSpPr>
              <p:spPr bwMode="auto">
                <a:xfrm>
                  <a:off x="1443628" y="5230287"/>
                  <a:ext cx="1215106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cxnSp>
            <p:grpSp>
              <p:nvGrpSpPr>
                <p:cNvPr id="127" name="그룹 45">
                  <a:extLst>
                    <a:ext uri="{FF2B5EF4-FFF2-40B4-BE49-F238E27FC236}">
                      <a16:creationId xmlns:a16="http://schemas.microsoft.com/office/drawing/2014/main" id="{01E642CA-9B85-4195-A50C-5617395C92F6}"/>
                    </a:ext>
                  </a:extLst>
                </p:cNvPr>
                <p:cNvGrpSpPr/>
                <p:nvPr/>
              </p:nvGrpSpPr>
              <p:grpSpPr>
                <a:xfrm>
                  <a:off x="1443039" y="4988672"/>
                  <a:ext cx="1215695" cy="1411666"/>
                  <a:chOff x="1443039" y="4988672"/>
                  <a:chExt cx="1215695" cy="1411666"/>
                </a:xfrm>
              </p:grpSpPr>
              <p:sp>
                <p:nvSpPr>
                  <p:cNvPr id="128" name="자유형 75">
                    <a:extLst>
                      <a:ext uri="{FF2B5EF4-FFF2-40B4-BE49-F238E27FC236}">
                        <a16:creationId xmlns:a16="http://schemas.microsoft.com/office/drawing/2014/main" id="{FA4348CF-570B-4281-9BEE-62A23108BD6B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443627" y="6255809"/>
                    <a:ext cx="1215106" cy="144529"/>
                  </a:xfrm>
                  <a:custGeom>
                    <a:avLst/>
                    <a:gdLst>
                      <a:gd name="connsiteX0" fmla="*/ 0 w 2990850"/>
                      <a:gd name="connsiteY0" fmla="*/ 285750 h 285750"/>
                      <a:gd name="connsiteX1" fmla="*/ 0 w 2990850"/>
                      <a:gd name="connsiteY1" fmla="*/ 0 h 285750"/>
                      <a:gd name="connsiteX2" fmla="*/ 2990850 w 2990850"/>
                      <a:gd name="connsiteY2" fmla="*/ 0 h 285750"/>
                      <a:gd name="connsiteX3" fmla="*/ 2990850 w 2990850"/>
                      <a:gd name="connsiteY3" fmla="*/ 28575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90850" h="285750">
                        <a:moveTo>
                          <a:pt x="0" y="285750"/>
                        </a:moveTo>
                        <a:lnTo>
                          <a:pt x="0" y="0"/>
                        </a:lnTo>
                        <a:lnTo>
                          <a:pt x="2990850" y="0"/>
                        </a:lnTo>
                        <a:lnTo>
                          <a:pt x="2990850" y="285750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vert="horz" wrap="square" lIns="35988" tIns="35988" rIns="35988" bIns="3598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47" fontAlgn="base" latinLnBrk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ko-KR" altLang="en-US" sz="1799" kern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HY신명조" panose="02030600000101010101" pitchFamily="18" charset="-127"/>
                      <a:ea typeface="HY신명조" panose="02030600000101010101" pitchFamily="18" charset="-127"/>
                    </a:endParaRPr>
                  </a:p>
                </p:txBody>
              </p:sp>
              <p:grpSp>
                <p:nvGrpSpPr>
                  <p:cNvPr id="129" name="그룹 47">
                    <a:extLst>
                      <a:ext uri="{FF2B5EF4-FFF2-40B4-BE49-F238E27FC236}">
                        <a16:creationId xmlns:a16="http://schemas.microsoft.com/office/drawing/2014/main" id="{8A438C7D-3D2C-4819-A572-C02552CC3458}"/>
                      </a:ext>
                    </a:extLst>
                  </p:cNvPr>
                  <p:cNvGrpSpPr/>
                  <p:nvPr/>
                </p:nvGrpSpPr>
                <p:grpSpPr>
                  <a:xfrm>
                    <a:off x="1443039" y="4988672"/>
                    <a:ext cx="1215695" cy="211715"/>
                    <a:chOff x="1443039" y="4988672"/>
                    <a:chExt cx="1215695" cy="211715"/>
                  </a:xfrm>
                </p:grpSpPr>
                <p:sp>
                  <p:nvSpPr>
                    <p:cNvPr id="130" name="직사각형 48">
                      <a:extLst>
                        <a:ext uri="{FF2B5EF4-FFF2-40B4-BE49-F238E27FC236}">
                          <a16:creationId xmlns:a16="http://schemas.microsoft.com/office/drawing/2014/main" id="{9B4CB9A5-6D3A-4A28-A584-F2E46D62CB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443039" y="4988672"/>
                      <a:ext cx="1215695" cy="208935"/>
                    </a:xfrm>
                    <a:prstGeom prst="rect">
                      <a:avLst/>
                    </a:prstGeom>
                    <a:solidFill>
                      <a:srgbClr val="B8DDF6"/>
                    </a:solidFill>
                    <a:ln w="3175" cap="flat" cmpd="sng" algn="ctr">
                      <a:noFill/>
                      <a:prstDash val="solid"/>
                    </a:ln>
                    <a:effectLst/>
                  </p:spPr>
                  <p:txBody>
                    <a:bodyPr lIns="35988" tIns="35988" rIns="35988" bIns="35988" anchor="ctr">
                      <a:scene3d>
                        <a:camera prst="orthographicFront"/>
                        <a:lightRig rig="threePt" dir="t"/>
                      </a:scene3d>
                      <a:sp3d>
                        <a:bevelT w="0" h="0"/>
                        <a:contourClr>
                          <a:schemeClr val="bg1"/>
                        </a:contourClr>
                      </a:sp3d>
                    </a:bodyPr>
                    <a:lstStyle/>
                    <a:p>
                      <a:pPr marL="0" marR="0" lvl="0" indent="0" algn="ctr" defTabSz="1329926" eaLnBrk="0" fontAlgn="auto" latinLnBrk="0" hangingPunct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3271AA"/>
                        </a:buClr>
                        <a:buSzPct val="140000"/>
                        <a:buFontTx/>
                        <a:buNone/>
                        <a:tabLst>
                          <a:tab pos="5646631" algn="l"/>
                        </a:tabLst>
                        <a:defRPr/>
                      </a:pPr>
                      <a:endParaRPr kumimoji="0" lang="ko-KR" altLang="en-US" sz="800" b="0" i="0" u="none" strike="noStrike" kern="0" cap="none" spc="-50" normalizeH="0" baseline="0" noProof="0" dirty="0">
                        <a:ln w="1270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p:txBody>
                </p:sp>
                <p:sp>
                  <p:nvSpPr>
                    <p:cNvPr id="131" name="Rectangle 193">
                      <a:extLst>
                        <a:ext uri="{FF2B5EF4-FFF2-40B4-BE49-F238E27FC236}">
                          <a16:creationId xmlns:a16="http://schemas.microsoft.com/office/drawing/2014/main" id="{798AC2D9-F6AF-42DC-A851-FA0FB03C81B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525261" y="5022140"/>
                      <a:ext cx="1051252" cy="1782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anchor="t">
                      <a:spAutoFit/>
                      <a:scene3d>
                        <a:camera prst="orthographicFront"/>
                        <a:lightRig rig="threePt" dir="t"/>
                      </a:scene3d>
                      <a:sp3d>
                        <a:bevelT w="0" h="0"/>
                      </a:sp3d>
                    </a:bodyPr>
                    <a:lstStyle/>
                    <a:p>
                      <a:pPr marL="0" marR="0" lvl="0" indent="0" algn="ctr" defTabSz="941106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0" cap="none" spc="0" normalizeH="0" baseline="0" noProof="0" dirty="0">
                          <a:ln w="1270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업무시스템</a:t>
                      </a:r>
                    </a:p>
                  </p:txBody>
                </p:sp>
              </p:grpSp>
            </p:grpSp>
          </p:grpSp>
          <p:grpSp>
            <p:nvGrpSpPr>
              <p:cNvPr id="91" name="그룹 8">
                <a:extLst>
                  <a:ext uri="{FF2B5EF4-FFF2-40B4-BE49-F238E27FC236}">
                    <a16:creationId xmlns:a16="http://schemas.microsoft.com/office/drawing/2014/main" id="{CFE614AD-A8A5-47FF-8571-E93A6E243FF7}"/>
                  </a:ext>
                </a:extLst>
              </p:cNvPr>
              <p:cNvGrpSpPr/>
              <p:nvPr/>
            </p:nvGrpSpPr>
            <p:grpSpPr>
              <a:xfrm>
                <a:off x="7378368" y="4847747"/>
                <a:ext cx="948834" cy="1218751"/>
                <a:chOff x="2752727" y="4988672"/>
                <a:chExt cx="1004118" cy="1411666"/>
              </a:xfrm>
            </p:grpSpPr>
            <p:sp>
              <p:nvSpPr>
                <p:cNvPr id="113" name="Rectangle 376">
                  <a:extLst>
                    <a:ext uri="{FF2B5EF4-FFF2-40B4-BE49-F238E27FC236}">
                      <a16:creationId xmlns:a16="http://schemas.microsoft.com/office/drawing/2014/main" id="{56A00CCE-7BCD-4D5F-9314-C2153A682A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789840" y="5304801"/>
                  <a:ext cx="921136" cy="310295"/>
                </a:xfrm>
                <a:prstGeom prst="rect">
                  <a:avLst/>
                </a:prstGeom>
                <a:gradFill>
                  <a:gsLst>
                    <a:gs pos="35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62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marL="0" marR="0" lvl="0" indent="0" algn="ctr" defTabSz="1019175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969696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SQL Canvas ILM</a:t>
                  </a:r>
                </a:p>
                <a:p>
                  <a:pPr marL="0" marR="0" lvl="0" indent="0" algn="ctr" defTabSz="1019175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969696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추출 </a:t>
                  </a:r>
                  <a:r>
                    <a:rPr kumimoji="0" lang="en-US" altLang="ko-KR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agent</a:t>
                  </a:r>
                  <a:endParaRPr kumimoji="0" lang="ko-KR" altLang="en-US" sz="900" b="0" i="0" u="none" strike="noStrike" kern="0" cap="none" spc="-50" normalizeH="0" baseline="0" noProof="0" dirty="0">
                    <a:ln w="12700">
                      <a:solidFill>
                        <a:prstClr val="black">
                          <a:alpha val="0"/>
                        </a:prst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  <p:cxnSp>
              <p:nvCxnSpPr>
                <p:cNvPr id="114" name="직선 화살표 연결선 32">
                  <a:extLst>
                    <a:ext uri="{FF2B5EF4-FFF2-40B4-BE49-F238E27FC236}">
                      <a16:creationId xmlns:a16="http://schemas.microsoft.com/office/drawing/2014/main" id="{2D25568D-211E-48EE-87A2-C1A7ED44907B}"/>
                    </a:ext>
                  </a:extLst>
                </p:cNvPr>
                <p:cNvCxnSpPr>
                  <a:stCxn id="113" idx="2"/>
                </p:cNvCxnSpPr>
                <p:nvPr/>
              </p:nvCxnSpPr>
              <p:spPr>
                <a:xfrm>
                  <a:off x="3250409" y="5615097"/>
                  <a:ext cx="0" cy="34120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969696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grpSp>
              <p:nvGrpSpPr>
                <p:cNvPr id="115" name="그룹 33">
                  <a:extLst>
                    <a:ext uri="{FF2B5EF4-FFF2-40B4-BE49-F238E27FC236}">
                      <a16:creationId xmlns:a16="http://schemas.microsoft.com/office/drawing/2014/main" id="{F39DCD2C-796D-42FC-A633-AA9944E6F691}"/>
                    </a:ext>
                  </a:extLst>
                </p:cNvPr>
                <p:cNvGrpSpPr/>
                <p:nvPr/>
              </p:nvGrpSpPr>
              <p:grpSpPr>
                <a:xfrm>
                  <a:off x="2752727" y="4988672"/>
                  <a:ext cx="995362" cy="1411666"/>
                  <a:chOff x="1443039" y="4988672"/>
                  <a:chExt cx="1215695" cy="1411666"/>
                </a:xfrm>
              </p:grpSpPr>
              <p:cxnSp>
                <p:nvCxnSpPr>
                  <p:cNvPr id="120" name="직선 연결선 38">
                    <a:extLst>
                      <a:ext uri="{FF2B5EF4-FFF2-40B4-BE49-F238E27FC236}">
                        <a16:creationId xmlns:a16="http://schemas.microsoft.com/office/drawing/2014/main" id="{A4C44050-63E7-40DA-AF31-3AFF7C97FB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443628" y="5230287"/>
                    <a:ext cx="1215106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cxnSp>
              <p:grpSp>
                <p:nvGrpSpPr>
                  <p:cNvPr id="121" name="그룹 39">
                    <a:extLst>
                      <a:ext uri="{FF2B5EF4-FFF2-40B4-BE49-F238E27FC236}">
                        <a16:creationId xmlns:a16="http://schemas.microsoft.com/office/drawing/2014/main" id="{0C857766-3FFA-416E-A403-F16E85DA07A0}"/>
                      </a:ext>
                    </a:extLst>
                  </p:cNvPr>
                  <p:cNvGrpSpPr/>
                  <p:nvPr/>
                </p:nvGrpSpPr>
                <p:grpSpPr>
                  <a:xfrm>
                    <a:off x="1443039" y="4988672"/>
                    <a:ext cx="1215695" cy="1411666"/>
                    <a:chOff x="1443039" y="4988672"/>
                    <a:chExt cx="1215695" cy="1411666"/>
                  </a:xfrm>
                </p:grpSpPr>
                <p:sp>
                  <p:nvSpPr>
                    <p:cNvPr id="122" name="자유형 75">
                      <a:extLst>
                        <a:ext uri="{FF2B5EF4-FFF2-40B4-BE49-F238E27FC236}">
                          <a16:creationId xmlns:a16="http://schemas.microsoft.com/office/drawing/2014/main" id="{6FB83A00-FF2F-470A-AD7E-4BA0186ADE0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443627" y="6255809"/>
                      <a:ext cx="1215106" cy="144529"/>
                    </a:xfrm>
                    <a:custGeom>
                      <a:avLst/>
                      <a:gdLst>
                        <a:gd name="connsiteX0" fmla="*/ 0 w 2990850"/>
                        <a:gd name="connsiteY0" fmla="*/ 285750 h 285750"/>
                        <a:gd name="connsiteX1" fmla="*/ 0 w 2990850"/>
                        <a:gd name="connsiteY1" fmla="*/ 0 h 285750"/>
                        <a:gd name="connsiteX2" fmla="*/ 2990850 w 2990850"/>
                        <a:gd name="connsiteY2" fmla="*/ 0 h 285750"/>
                        <a:gd name="connsiteX3" fmla="*/ 2990850 w 2990850"/>
                        <a:gd name="connsiteY3" fmla="*/ 285750 h 285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90850" h="285750">
                          <a:moveTo>
                            <a:pt x="0" y="285750"/>
                          </a:moveTo>
                          <a:lnTo>
                            <a:pt x="0" y="0"/>
                          </a:lnTo>
                          <a:lnTo>
                            <a:pt x="2990850" y="0"/>
                          </a:lnTo>
                          <a:lnTo>
                            <a:pt x="2990850" y="285750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 vert="horz" wrap="square" lIns="35988" tIns="35988" rIns="35988" bIns="3598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347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799" b="0" i="0" u="none" strike="noStrike" kern="0" cap="none" spc="0" normalizeH="0" baseline="0" noProof="0" dirty="0">
                        <a:ln w="1270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p:txBody>
                </p:sp>
                <p:grpSp>
                  <p:nvGrpSpPr>
                    <p:cNvPr id="123" name="그룹 41">
                      <a:extLst>
                        <a:ext uri="{FF2B5EF4-FFF2-40B4-BE49-F238E27FC236}">
                          <a16:creationId xmlns:a16="http://schemas.microsoft.com/office/drawing/2014/main" id="{32BCB125-298C-4F1E-A56B-9DDD722C5E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3039" y="4988672"/>
                      <a:ext cx="1215695" cy="211715"/>
                      <a:chOff x="1443039" y="4988672"/>
                      <a:chExt cx="1215695" cy="211715"/>
                    </a:xfrm>
                  </p:grpSpPr>
                  <p:sp>
                    <p:nvSpPr>
                      <p:cNvPr id="124" name="직사각형 42">
                        <a:extLst>
                          <a:ext uri="{FF2B5EF4-FFF2-40B4-BE49-F238E27FC236}">
                            <a16:creationId xmlns:a16="http://schemas.microsoft.com/office/drawing/2014/main" id="{6EBBFC36-B5A2-4902-BB5F-98CD53684CC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443039" y="4988672"/>
                        <a:ext cx="1215695" cy="208935"/>
                      </a:xfrm>
                      <a:prstGeom prst="rect">
                        <a:avLst/>
                      </a:prstGeom>
                      <a:solidFill>
                        <a:srgbClr val="B8DDF6"/>
                      </a:solidFill>
                      <a:ln w="3175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lIns="35988" tIns="35988" rIns="35988" bIns="35988" anchor="ctr">
                        <a:scene3d>
                          <a:camera prst="orthographicFront"/>
                          <a:lightRig rig="threePt" dir="t"/>
                        </a:scene3d>
                        <a:sp3d>
                          <a:bevelT w="0" h="0"/>
                          <a:contourClr>
                            <a:schemeClr val="bg1"/>
                          </a:contourClr>
                        </a:sp3d>
                      </a:bodyPr>
                      <a:lstStyle/>
                      <a:p>
                        <a:pPr algn="ctr" defTabSz="1329926" eaLnBrk="0" latinLnBrk="0" hangingPunct="0">
                          <a:lnSpc>
                            <a:spcPct val="110000"/>
                          </a:lnSpc>
                          <a:spcAft>
                            <a:spcPts val="200"/>
                          </a:spcAft>
                          <a:buClr>
                            <a:srgbClr val="3271AA"/>
                          </a:buClr>
                          <a:buSzPct val="140000"/>
                          <a:tabLst>
                            <a:tab pos="5646631" algn="l"/>
                          </a:tabLst>
                        </a:pPr>
                        <a:endParaRPr lang="ko-KR" altLang="en-US" sz="800" kern="0" spc="-50" dirty="0">
                          <a:ln w="1270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5400000" scaled="1"/>
                          </a:gradFill>
                          <a:latin typeface="HY신명조" panose="02030600000101010101" pitchFamily="18" charset="-127"/>
                          <a:ea typeface="HY신명조" panose="02030600000101010101" pitchFamily="18" charset="-127"/>
                        </a:endParaRPr>
                      </a:p>
                    </p:txBody>
                  </p:sp>
                  <p:sp>
                    <p:nvSpPr>
                      <p:cNvPr id="125" name="Rectangle 193">
                        <a:extLst>
                          <a:ext uri="{FF2B5EF4-FFF2-40B4-BE49-F238E27FC236}">
                            <a16:creationId xmlns:a16="http://schemas.microsoft.com/office/drawing/2014/main" id="{2CD3ED0E-5CB4-465B-AF57-B221BF9CE6E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525262" y="5022140"/>
                        <a:ext cx="1051253" cy="178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0" tIns="0" rIns="0" bIns="0" anchor="t">
                        <a:spAutoFit/>
                        <a:scene3d>
                          <a:camera prst="orthographicFront"/>
                          <a:lightRig rig="threePt" dir="t"/>
                        </a:scene3d>
                        <a:sp3d>
                          <a:bevelT w="0" h="0"/>
                        </a:sp3d>
                      </a:bodyPr>
                      <a:lstStyle/>
                      <a:p>
                        <a:pPr marL="0" marR="0" lvl="0" indent="0" algn="ctr" defTabSz="941106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ko-KR" altLang="en-US" sz="1000" b="0" i="0" u="none" strike="noStrike" kern="0" cap="none" spc="0" normalizeH="0" baseline="0" noProof="0" dirty="0">
                            <a:ln w="12700">
                              <a:solidFill>
                                <a:prstClr val="black">
                                  <a:alpha val="0"/>
                                </a:prstClr>
                              </a:solidFill>
                            </a:ln>
                            <a:gradFill>
                              <a:gsLst>
                                <a:gs pos="0">
                                  <a:prstClr val="black">
                                    <a:lumMod val="85000"/>
                                    <a:lumOff val="15000"/>
                                  </a:prstClr>
                                </a:gs>
                                <a:gs pos="100000">
                                  <a:prstClr val="black">
                                    <a:lumMod val="85000"/>
                                    <a:lumOff val="15000"/>
                                  </a:prstClr>
                                </a:gs>
                              </a:gsLst>
                              <a:lin ang="5400000" scaled="1"/>
                            </a:gradFill>
                            <a:effectLst/>
                            <a:uLnTx/>
                            <a:uFillTx/>
                            <a:latin typeface="HY신명조" panose="02030600000101010101" pitchFamily="18" charset="-127"/>
                            <a:ea typeface="HY신명조" panose="02030600000101010101" pitchFamily="18" charset="-127"/>
                          </a:rPr>
                          <a:t>추출 서버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16" name="그룹 34">
                  <a:extLst>
                    <a:ext uri="{FF2B5EF4-FFF2-40B4-BE49-F238E27FC236}">
                      <a16:creationId xmlns:a16="http://schemas.microsoft.com/office/drawing/2014/main" id="{F65784FC-C75F-4FF2-BC39-AE610E20313A}"/>
                    </a:ext>
                  </a:extLst>
                </p:cNvPr>
                <p:cNvGrpSpPr/>
                <p:nvPr/>
              </p:nvGrpSpPr>
              <p:grpSpPr>
                <a:xfrm>
                  <a:off x="2838926" y="5971945"/>
                  <a:ext cx="871637" cy="359005"/>
                  <a:chOff x="2846710" y="5971945"/>
                  <a:chExt cx="871637" cy="359005"/>
                </a:xfrm>
              </p:grpSpPr>
              <p:sp>
                <p:nvSpPr>
                  <p:cNvPr id="118" name="순서도: 다중 문서 36">
                    <a:extLst>
                      <a:ext uri="{FF2B5EF4-FFF2-40B4-BE49-F238E27FC236}">
                        <a16:creationId xmlns:a16="http://schemas.microsoft.com/office/drawing/2014/main" id="{7F098630-F144-4BA7-B1CE-FEDA068E76D9}"/>
                      </a:ext>
                    </a:extLst>
                  </p:cNvPr>
                  <p:cNvSpPr/>
                  <p:nvPr/>
                </p:nvSpPr>
                <p:spPr>
                  <a:xfrm>
                    <a:off x="2846710" y="5971945"/>
                    <a:ext cx="871637" cy="359005"/>
                  </a:xfrm>
                  <a:prstGeom prst="flowChartMultidocument">
                    <a:avLst/>
                  </a:prstGeom>
                  <a:gradFill>
                    <a:gsLst>
                      <a:gs pos="35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6200000" scaled="1"/>
                  </a:gradFill>
                  <a:ln w="6350">
                    <a:solidFill>
                      <a:sysClr val="window" lastClr="FFFFFF">
                        <a:lumMod val="50000"/>
                      </a:sysClr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/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endParaRPr>
                  </a:p>
                </p:txBody>
              </p:sp>
              <p:sp>
                <p:nvSpPr>
                  <p:cNvPr id="119" name="TextBox 37">
                    <a:extLst>
                      <a:ext uri="{FF2B5EF4-FFF2-40B4-BE49-F238E27FC236}">
                        <a16:creationId xmlns:a16="http://schemas.microsoft.com/office/drawing/2014/main" id="{EA76E688-65F4-457D-8412-19E2FF167A86}"/>
                      </a:ext>
                    </a:extLst>
                  </p:cNvPr>
                  <p:cNvSpPr txBox="1"/>
                  <p:nvPr/>
                </p:nvSpPr>
                <p:spPr>
                  <a:xfrm>
                    <a:off x="2927123" y="6085172"/>
                    <a:ext cx="644633" cy="15240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>
                    <a:spAutoFit/>
                  </a:bodyPr>
                  <a:lstStyle>
                    <a:defPPr>
                      <a:defRPr lang="en-US"/>
                    </a:defPPr>
                    <a:lvl1pPr lvl="0" defTabSz="1019175" fontAlgn="base">
                      <a:lnSpc>
                        <a:spcPct val="95000"/>
                      </a:lnSpc>
                      <a:spcBef>
                        <a:spcPts val="500"/>
                      </a:spcBef>
                      <a:spcAft>
                        <a:spcPts val="300"/>
                      </a:spcAft>
                      <a:defRPr sz="900" kern="0" spc="-50"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5400000" scaled="1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defRPr>
                    </a:lvl1pPr>
                  </a:lstStyle>
                  <a:p>
                    <a:pPr marL="0" marR="0" lvl="0" indent="0" defTabSz="1019175" eaLnBrk="1" fontAlgn="base" latinLnBrk="0" hangingPunct="1">
                      <a:lnSpc>
                        <a:spcPct val="95000"/>
                      </a:lnSpc>
                      <a:spcBef>
                        <a:spcPts val="50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0" i="0" u="none" strike="noStrike" kern="0" cap="none" spc="-50" normalizeH="0" baseline="0" noProof="0" dirty="0">
                        <a:ln w="1270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sym typeface="Monotype Sorts" pitchFamily="2" charset="2"/>
                      </a:rPr>
                      <a:t>Named Pipe</a:t>
                    </a:r>
                  </a:p>
                </p:txBody>
              </p:sp>
            </p:grpSp>
            <p:sp>
              <p:nvSpPr>
                <p:cNvPr id="117" name="TextBox 35">
                  <a:extLst>
                    <a:ext uri="{FF2B5EF4-FFF2-40B4-BE49-F238E27FC236}">
                      <a16:creationId xmlns:a16="http://schemas.microsoft.com/office/drawing/2014/main" id="{F5DE7F6D-0280-42DF-B091-6AB169FC9E9B}"/>
                    </a:ext>
                  </a:extLst>
                </p:cNvPr>
                <p:cNvSpPr txBox="1"/>
                <p:nvPr/>
              </p:nvSpPr>
              <p:spPr>
                <a:xfrm>
                  <a:off x="3295423" y="5723223"/>
                  <a:ext cx="461422" cy="15240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en-US"/>
                  </a:defPPr>
                  <a:lvl1pPr lvl="0" defTabSz="1019175" fontAlgn="base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defRPr sz="900" kern="0" spc="-5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defRPr>
                  </a:lvl1pPr>
                </a:lstStyle>
                <a:p>
                  <a:pPr marL="0" marR="0" lvl="0" indent="0" defTabSz="1019175" eaLnBrk="1" fontAlgn="base" latinLnBrk="0" hangingPunct="1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  <a:sym typeface="Monotype Sorts" pitchFamily="2" charset="2"/>
                    </a:rPr>
                    <a:t>로컬추출</a:t>
                  </a:r>
                </a:p>
              </p:txBody>
            </p:sp>
          </p:grpSp>
          <p:grpSp>
            <p:nvGrpSpPr>
              <p:cNvPr id="92" name="그룹 9">
                <a:extLst>
                  <a:ext uri="{FF2B5EF4-FFF2-40B4-BE49-F238E27FC236}">
                    <a16:creationId xmlns:a16="http://schemas.microsoft.com/office/drawing/2014/main" id="{A8B86AA5-F8B9-4511-AD3A-228BB174B740}"/>
                  </a:ext>
                </a:extLst>
              </p:cNvPr>
              <p:cNvGrpSpPr/>
              <p:nvPr/>
            </p:nvGrpSpPr>
            <p:grpSpPr>
              <a:xfrm>
                <a:off x="9025474" y="4847747"/>
                <a:ext cx="980894" cy="1218751"/>
                <a:chOff x="2752727" y="4988672"/>
                <a:chExt cx="1038046" cy="1411666"/>
              </a:xfrm>
            </p:grpSpPr>
            <p:sp>
              <p:nvSpPr>
                <p:cNvPr id="100" name="Rectangle 376">
                  <a:extLst>
                    <a:ext uri="{FF2B5EF4-FFF2-40B4-BE49-F238E27FC236}">
                      <a16:creationId xmlns:a16="http://schemas.microsoft.com/office/drawing/2014/main" id="{6AA46547-DD3A-48C5-B5FA-47F25DBC8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752727" y="5304802"/>
                  <a:ext cx="995362" cy="355446"/>
                </a:xfrm>
                <a:prstGeom prst="rect">
                  <a:avLst/>
                </a:prstGeom>
                <a:gradFill>
                  <a:gsLst>
                    <a:gs pos="35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62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marL="0" marR="0" lvl="0" indent="0" algn="ctr" defTabSz="1019175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969696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SQL Canvas ILM</a:t>
                  </a:r>
                </a:p>
                <a:p>
                  <a:pPr marL="0" marR="0" lvl="0" indent="0" algn="ctr" defTabSz="1019175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969696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적재 </a:t>
                  </a:r>
                  <a:r>
                    <a:rPr kumimoji="0" lang="en-US" altLang="ko-KR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agent</a:t>
                  </a:r>
                </a:p>
              </p:txBody>
            </p:sp>
            <p:cxnSp>
              <p:nvCxnSpPr>
                <p:cNvPr id="101" name="직선 화살표 연결선 19">
                  <a:extLst>
                    <a:ext uri="{FF2B5EF4-FFF2-40B4-BE49-F238E27FC236}">
                      <a16:creationId xmlns:a16="http://schemas.microsoft.com/office/drawing/2014/main" id="{A7B9944B-B788-46BF-8C2B-7E3838B021EA}"/>
                    </a:ext>
                  </a:extLst>
                </p:cNvPr>
                <p:cNvCxnSpPr>
                  <a:stCxn id="100" idx="2"/>
                </p:cNvCxnSpPr>
                <p:nvPr/>
              </p:nvCxnSpPr>
              <p:spPr>
                <a:xfrm>
                  <a:off x="3250408" y="5660248"/>
                  <a:ext cx="1" cy="296052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969696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grpSp>
              <p:nvGrpSpPr>
                <p:cNvPr id="102" name="그룹 20">
                  <a:extLst>
                    <a:ext uri="{FF2B5EF4-FFF2-40B4-BE49-F238E27FC236}">
                      <a16:creationId xmlns:a16="http://schemas.microsoft.com/office/drawing/2014/main" id="{695D5B80-697A-4243-A733-E637ADF89785}"/>
                    </a:ext>
                  </a:extLst>
                </p:cNvPr>
                <p:cNvGrpSpPr/>
                <p:nvPr/>
              </p:nvGrpSpPr>
              <p:grpSpPr>
                <a:xfrm>
                  <a:off x="2752727" y="4988672"/>
                  <a:ext cx="995362" cy="1411666"/>
                  <a:chOff x="1443039" y="4988672"/>
                  <a:chExt cx="1215695" cy="1411666"/>
                </a:xfrm>
              </p:grpSpPr>
              <p:cxnSp>
                <p:nvCxnSpPr>
                  <p:cNvPr id="107" name="직선 연결선 25">
                    <a:extLst>
                      <a:ext uri="{FF2B5EF4-FFF2-40B4-BE49-F238E27FC236}">
                        <a16:creationId xmlns:a16="http://schemas.microsoft.com/office/drawing/2014/main" id="{BAE029BA-5F89-4D08-8C6F-28AB4B73953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443628" y="5230287"/>
                    <a:ext cx="1215106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cxnSp>
              <p:grpSp>
                <p:nvGrpSpPr>
                  <p:cNvPr id="108" name="그룹 26">
                    <a:extLst>
                      <a:ext uri="{FF2B5EF4-FFF2-40B4-BE49-F238E27FC236}">
                        <a16:creationId xmlns:a16="http://schemas.microsoft.com/office/drawing/2014/main" id="{2749B4CD-5942-436A-986B-9E2CE029675F}"/>
                      </a:ext>
                    </a:extLst>
                  </p:cNvPr>
                  <p:cNvGrpSpPr/>
                  <p:nvPr/>
                </p:nvGrpSpPr>
                <p:grpSpPr>
                  <a:xfrm>
                    <a:off x="1443039" y="4988672"/>
                    <a:ext cx="1215695" cy="1411666"/>
                    <a:chOff x="1443039" y="4988672"/>
                    <a:chExt cx="1215695" cy="1411666"/>
                  </a:xfrm>
                </p:grpSpPr>
                <p:sp>
                  <p:nvSpPr>
                    <p:cNvPr id="109" name="자유형 75">
                      <a:extLst>
                        <a:ext uri="{FF2B5EF4-FFF2-40B4-BE49-F238E27FC236}">
                          <a16:creationId xmlns:a16="http://schemas.microsoft.com/office/drawing/2014/main" id="{867C4EA7-9DF0-432A-98EE-39A8B1D673A3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443627" y="6255809"/>
                      <a:ext cx="1215106" cy="144529"/>
                    </a:xfrm>
                    <a:custGeom>
                      <a:avLst/>
                      <a:gdLst>
                        <a:gd name="connsiteX0" fmla="*/ 0 w 2990850"/>
                        <a:gd name="connsiteY0" fmla="*/ 285750 h 285750"/>
                        <a:gd name="connsiteX1" fmla="*/ 0 w 2990850"/>
                        <a:gd name="connsiteY1" fmla="*/ 0 h 285750"/>
                        <a:gd name="connsiteX2" fmla="*/ 2990850 w 2990850"/>
                        <a:gd name="connsiteY2" fmla="*/ 0 h 285750"/>
                        <a:gd name="connsiteX3" fmla="*/ 2990850 w 2990850"/>
                        <a:gd name="connsiteY3" fmla="*/ 285750 h 285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90850" h="285750">
                          <a:moveTo>
                            <a:pt x="0" y="285750"/>
                          </a:moveTo>
                          <a:lnTo>
                            <a:pt x="0" y="0"/>
                          </a:lnTo>
                          <a:lnTo>
                            <a:pt x="2990850" y="0"/>
                          </a:lnTo>
                          <a:lnTo>
                            <a:pt x="2990850" y="285750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 vert="horz" wrap="square" lIns="35988" tIns="35988" rIns="35988" bIns="3598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47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ko-KR" altLang="en-US" sz="1799" kern="0" dirty="0">
                        <a:ln w="1270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5400000" scaled="1"/>
                        </a:gradFill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p:txBody>
                </p:sp>
                <p:grpSp>
                  <p:nvGrpSpPr>
                    <p:cNvPr id="110" name="그룹 28">
                      <a:extLst>
                        <a:ext uri="{FF2B5EF4-FFF2-40B4-BE49-F238E27FC236}">
                          <a16:creationId xmlns:a16="http://schemas.microsoft.com/office/drawing/2014/main" id="{2B4B0C36-3AE7-4C2C-9B2C-3F6AD148C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3039" y="4988672"/>
                      <a:ext cx="1215695" cy="211715"/>
                      <a:chOff x="1443039" y="4988672"/>
                      <a:chExt cx="1215695" cy="211715"/>
                    </a:xfrm>
                  </p:grpSpPr>
                  <p:sp>
                    <p:nvSpPr>
                      <p:cNvPr id="111" name="직사각형 29">
                        <a:extLst>
                          <a:ext uri="{FF2B5EF4-FFF2-40B4-BE49-F238E27FC236}">
                            <a16:creationId xmlns:a16="http://schemas.microsoft.com/office/drawing/2014/main" id="{6C92CB46-A679-41D1-8B3F-93FD6D2944D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443039" y="4988672"/>
                        <a:ext cx="1215695" cy="208935"/>
                      </a:xfrm>
                      <a:prstGeom prst="rect">
                        <a:avLst/>
                      </a:prstGeom>
                      <a:solidFill>
                        <a:srgbClr val="B8DDF6"/>
                      </a:solidFill>
                      <a:ln w="3175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lIns="35988" tIns="35988" rIns="35988" bIns="35988" anchor="ctr">
                        <a:scene3d>
                          <a:camera prst="orthographicFront"/>
                          <a:lightRig rig="threePt" dir="t"/>
                        </a:scene3d>
                        <a:sp3d>
                          <a:bevelT w="0" h="0"/>
                          <a:contourClr>
                            <a:schemeClr val="bg1"/>
                          </a:contourClr>
                        </a:sp3d>
                      </a:bodyPr>
                      <a:lstStyle/>
                      <a:p>
                        <a:pPr algn="ctr" defTabSz="1329926" eaLnBrk="0" latinLnBrk="0" hangingPunct="0">
                          <a:lnSpc>
                            <a:spcPct val="110000"/>
                          </a:lnSpc>
                          <a:spcAft>
                            <a:spcPts val="200"/>
                          </a:spcAft>
                          <a:buClr>
                            <a:srgbClr val="3271AA"/>
                          </a:buClr>
                          <a:buSzPct val="140000"/>
                          <a:tabLst>
                            <a:tab pos="5646631" algn="l"/>
                          </a:tabLst>
                        </a:pPr>
                        <a:endParaRPr lang="ko-KR" altLang="en-US" sz="800" kern="0" spc="-50" dirty="0">
                          <a:ln w="1270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5400000" scaled="1"/>
                          </a:gradFill>
                          <a:latin typeface="HY신명조" panose="02030600000101010101" pitchFamily="18" charset="-127"/>
                          <a:ea typeface="HY신명조" panose="02030600000101010101" pitchFamily="18" charset="-127"/>
                        </a:endParaRPr>
                      </a:p>
                    </p:txBody>
                  </p:sp>
                  <p:sp>
                    <p:nvSpPr>
                      <p:cNvPr id="112" name="Rectangle 193">
                        <a:extLst>
                          <a:ext uri="{FF2B5EF4-FFF2-40B4-BE49-F238E27FC236}">
                            <a16:creationId xmlns:a16="http://schemas.microsoft.com/office/drawing/2014/main" id="{B1917D45-867C-4013-8CC1-D56E6EB134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525262" y="5022140"/>
                        <a:ext cx="1051253" cy="178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0" tIns="0" rIns="0" bIns="0" anchor="t">
                        <a:spAutoFit/>
                        <a:scene3d>
                          <a:camera prst="orthographicFront"/>
                          <a:lightRig rig="threePt" dir="t"/>
                        </a:scene3d>
                        <a:sp3d>
                          <a:bevelT w="0" h="0"/>
                        </a:sp3d>
                      </a:bodyPr>
                      <a:lstStyle/>
                      <a:p>
                        <a:pPr marL="0" marR="0" lvl="0" indent="0" algn="ctr" defTabSz="941106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ko-KR" altLang="en-US" sz="1000" b="0" i="0" u="none" strike="noStrike" kern="0" cap="none" spc="0" normalizeH="0" baseline="0" noProof="0" dirty="0">
                            <a:ln w="12700">
                              <a:solidFill>
                                <a:prstClr val="black">
                                  <a:alpha val="0"/>
                                </a:prstClr>
                              </a:solidFill>
                            </a:ln>
                            <a:gradFill>
                              <a:gsLst>
                                <a:gs pos="0">
                                  <a:prstClr val="black">
                                    <a:lumMod val="85000"/>
                                    <a:lumOff val="15000"/>
                                  </a:prstClr>
                                </a:gs>
                                <a:gs pos="100000">
                                  <a:prstClr val="black">
                                    <a:lumMod val="85000"/>
                                    <a:lumOff val="15000"/>
                                  </a:prstClr>
                                </a:gs>
                              </a:gsLst>
                              <a:lin ang="5400000" scaled="1"/>
                            </a:gradFill>
                            <a:effectLst/>
                            <a:uLnTx/>
                            <a:uFillTx/>
                            <a:latin typeface="HY신명조" panose="02030600000101010101" pitchFamily="18" charset="-127"/>
                            <a:ea typeface="HY신명조" panose="02030600000101010101" pitchFamily="18" charset="-127"/>
                          </a:rPr>
                          <a:t>적재 서버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03" name="그룹 21">
                  <a:extLst>
                    <a:ext uri="{FF2B5EF4-FFF2-40B4-BE49-F238E27FC236}">
                      <a16:creationId xmlns:a16="http://schemas.microsoft.com/office/drawing/2014/main" id="{E038E33E-683A-4891-A60F-03949F424E97}"/>
                    </a:ext>
                  </a:extLst>
                </p:cNvPr>
                <p:cNvGrpSpPr/>
                <p:nvPr/>
              </p:nvGrpSpPr>
              <p:grpSpPr>
                <a:xfrm>
                  <a:off x="2838927" y="5971945"/>
                  <a:ext cx="876404" cy="359005"/>
                  <a:chOff x="2846711" y="5971945"/>
                  <a:chExt cx="876404" cy="359005"/>
                </a:xfrm>
              </p:grpSpPr>
              <p:sp>
                <p:nvSpPr>
                  <p:cNvPr id="105" name="순서도: 다중 문서 23">
                    <a:extLst>
                      <a:ext uri="{FF2B5EF4-FFF2-40B4-BE49-F238E27FC236}">
                        <a16:creationId xmlns:a16="http://schemas.microsoft.com/office/drawing/2014/main" id="{87DD7D2E-CD24-4F2A-8FDB-E5DA4FFC6502}"/>
                      </a:ext>
                    </a:extLst>
                  </p:cNvPr>
                  <p:cNvSpPr/>
                  <p:nvPr/>
                </p:nvSpPr>
                <p:spPr>
                  <a:xfrm>
                    <a:off x="2846711" y="5971945"/>
                    <a:ext cx="876404" cy="359005"/>
                  </a:xfrm>
                  <a:prstGeom prst="flowChartMultidocument">
                    <a:avLst/>
                  </a:prstGeom>
                  <a:gradFill>
                    <a:gsLst>
                      <a:gs pos="35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6200000" scaled="1"/>
                  </a:gradFill>
                  <a:ln w="6350">
                    <a:solidFill>
                      <a:sysClr val="window" lastClr="FFFFFF">
                        <a:lumMod val="50000"/>
                      </a:sysClr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/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</a:endParaRPr>
                  </a:p>
                </p:txBody>
              </p:sp>
              <p:sp>
                <p:nvSpPr>
                  <p:cNvPr id="106" name="TextBox 24">
                    <a:extLst>
                      <a:ext uri="{FF2B5EF4-FFF2-40B4-BE49-F238E27FC236}">
                        <a16:creationId xmlns:a16="http://schemas.microsoft.com/office/drawing/2014/main" id="{DA80E086-2AE1-4534-99D8-290D496E7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927123" y="6085172"/>
                    <a:ext cx="644633" cy="15240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>
                    <a:spAutoFit/>
                  </a:bodyPr>
                  <a:lstStyle>
                    <a:defPPr>
                      <a:defRPr lang="en-US"/>
                    </a:defPPr>
                    <a:lvl1pPr lvl="0" defTabSz="1019175" fontAlgn="base">
                      <a:lnSpc>
                        <a:spcPct val="95000"/>
                      </a:lnSpc>
                      <a:spcBef>
                        <a:spcPts val="500"/>
                      </a:spcBef>
                      <a:spcAft>
                        <a:spcPts val="300"/>
                      </a:spcAft>
                      <a:defRPr sz="900" kern="0" spc="-50"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5400000" scaled="1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defRPr>
                    </a:lvl1pPr>
                  </a:lstStyle>
                  <a:p>
                    <a:pPr marL="0" marR="0" lvl="0" indent="0" defTabSz="1019175" eaLnBrk="1" fontAlgn="base" latinLnBrk="0" hangingPunct="1">
                      <a:lnSpc>
                        <a:spcPct val="95000"/>
                      </a:lnSpc>
                      <a:spcBef>
                        <a:spcPts val="50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0" i="0" u="none" strike="noStrike" kern="0" cap="none" spc="-50" normalizeH="0" baseline="0" noProof="0" dirty="0">
                        <a:ln w="1270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신명조" panose="02030600000101010101" pitchFamily="18" charset="-127"/>
                        <a:ea typeface="HY신명조" panose="02030600000101010101" pitchFamily="18" charset="-127"/>
                        <a:sym typeface="Monotype Sorts" pitchFamily="2" charset="2"/>
                      </a:rPr>
                      <a:t>Named Pipe</a:t>
                    </a:r>
                  </a:p>
                </p:txBody>
              </p:sp>
            </p:grpSp>
            <p:sp>
              <p:nvSpPr>
                <p:cNvPr id="104" name="TextBox 22">
                  <a:extLst>
                    <a:ext uri="{FF2B5EF4-FFF2-40B4-BE49-F238E27FC236}">
                      <a16:creationId xmlns:a16="http://schemas.microsoft.com/office/drawing/2014/main" id="{484EE4B9-FE6E-404E-8B8D-7203173CCF35}"/>
                    </a:ext>
                  </a:extLst>
                </p:cNvPr>
                <p:cNvSpPr txBox="1"/>
                <p:nvPr/>
              </p:nvSpPr>
              <p:spPr>
                <a:xfrm>
                  <a:off x="3295423" y="5723223"/>
                  <a:ext cx="495350" cy="15240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en-US"/>
                  </a:defPPr>
                  <a:lvl1pPr lvl="0" defTabSz="1019175" fontAlgn="base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defRPr sz="900" kern="0" spc="-5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defRPr>
                  </a:lvl1pPr>
                </a:lstStyle>
                <a:p>
                  <a:pPr marL="0" marR="0" lvl="0" indent="0" defTabSz="1019175" eaLnBrk="1" fontAlgn="base" latinLnBrk="0" hangingPunct="1">
                    <a:lnSpc>
                      <a:spcPct val="95000"/>
                    </a:lnSpc>
                    <a:spcBef>
                      <a:spcPts val="5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0" cap="none" spc="-50" normalizeH="0" baseline="0" noProof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HY신명조" panose="02030600000101010101" pitchFamily="18" charset="-127"/>
                      <a:ea typeface="HY신명조" panose="02030600000101010101" pitchFamily="18" charset="-127"/>
                      <a:sym typeface="Monotype Sorts" pitchFamily="2" charset="2"/>
                    </a:rPr>
                    <a:t>로컬 적재</a:t>
                  </a:r>
                </a:p>
              </p:txBody>
            </p:sp>
          </p:grpSp>
          <p:grpSp>
            <p:nvGrpSpPr>
              <p:cNvPr id="93" name="그룹 10">
                <a:extLst>
                  <a:ext uri="{FF2B5EF4-FFF2-40B4-BE49-F238E27FC236}">
                    <a16:creationId xmlns:a16="http://schemas.microsoft.com/office/drawing/2014/main" id="{78CF7BE9-827B-48F6-A281-369A58419E33}"/>
                  </a:ext>
                </a:extLst>
              </p:cNvPr>
              <p:cNvGrpSpPr/>
              <p:nvPr/>
            </p:nvGrpSpPr>
            <p:grpSpPr>
              <a:xfrm>
                <a:off x="10024849" y="4847747"/>
                <a:ext cx="1148762" cy="1218751"/>
                <a:chOff x="1443039" y="4988672"/>
                <a:chExt cx="1215695" cy="1411666"/>
              </a:xfrm>
            </p:grpSpPr>
            <p:cxnSp>
              <p:nvCxnSpPr>
                <p:cNvPr id="94" name="직선 연결선 11">
                  <a:extLst>
                    <a:ext uri="{FF2B5EF4-FFF2-40B4-BE49-F238E27FC236}">
                      <a16:creationId xmlns:a16="http://schemas.microsoft.com/office/drawing/2014/main" id="{219F6387-3AA3-407A-9BF7-1BF3D5ACECE6}"/>
                    </a:ext>
                  </a:extLst>
                </p:cNvPr>
                <p:cNvCxnSpPr/>
                <p:nvPr/>
              </p:nvCxnSpPr>
              <p:spPr bwMode="auto">
                <a:xfrm>
                  <a:off x="1443628" y="5230287"/>
                  <a:ext cx="1215106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cxnSp>
            <p:grpSp>
              <p:nvGrpSpPr>
                <p:cNvPr id="95" name="그룹 13">
                  <a:extLst>
                    <a:ext uri="{FF2B5EF4-FFF2-40B4-BE49-F238E27FC236}">
                      <a16:creationId xmlns:a16="http://schemas.microsoft.com/office/drawing/2014/main" id="{A8509393-D5DB-44E1-90A6-84931F2D234A}"/>
                    </a:ext>
                  </a:extLst>
                </p:cNvPr>
                <p:cNvGrpSpPr/>
                <p:nvPr/>
              </p:nvGrpSpPr>
              <p:grpSpPr>
                <a:xfrm>
                  <a:off x="1443039" y="4988672"/>
                  <a:ext cx="1215695" cy="1411666"/>
                  <a:chOff x="1443039" y="4988672"/>
                  <a:chExt cx="1215695" cy="1411666"/>
                </a:xfrm>
              </p:grpSpPr>
              <p:sp>
                <p:nvSpPr>
                  <p:cNvPr id="96" name="자유형 75">
                    <a:extLst>
                      <a:ext uri="{FF2B5EF4-FFF2-40B4-BE49-F238E27FC236}">
                        <a16:creationId xmlns:a16="http://schemas.microsoft.com/office/drawing/2014/main" id="{7CAC7523-6401-4245-90AE-292B3AE6B1A9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443627" y="6255809"/>
                    <a:ext cx="1215106" cy="144529"/>
                  </a:xfrm>
                  <a:custGeom>
                    <a:avLst/>
                    <a:gdLst>
                      <a:gd name="connsiteX0" fmla="*/ 0 w 2990850"/>
                      <a:gd name="connsiteY0" fmla="*/ 285750 h 285750"/>
                      <a:gd name="connsiteX1" fmla="*/ 0 w 2990850"/>
                      <a:gd name="connsiteY1" fmla="*/ 0 h 285750"/>
                      <a:gd name="connsiteX2" fmla="*/ 2990850 w 2990850"/>
                      <a:gd name="connsiteY2" fmla="*/ 0 h 285750"/>
                      <a:gd name="connsiteX3" fmla="*/ 2990850 w 2990850"/>
                      <a:gd name="connsiteY3" fmla="*/ 28575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90850" h="285750">
                        <a:moveTo>
                          <a:pt x="0" y="285750"/>
                        </a:moveTo>
                        <a:lnTo>
                          <a:pt x="0" y="0"/>
                        </a:lnTo>
                        <a:lnTo>
                          <a:pt x="2990850" y="0"/>
                        </a:lnTo>
                        <a:lnTo>
                          <a:pt x="2990850" y="285750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vert="horz" wrap="square" lIns="35988" tIns="35988" rIns="35988" bIns="3598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47" fontAlgn="base" latinLnBrk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ko-KR" altLang="en-US" sz="1799" kern="0" dirty="0">
                      <a:ln w="12700">
                        <a:solidFill>
                          <a:prstClr val="black">
                            <a:alpha val="0"/>
                          </a:prst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1"/>
                      </a:gradFill>
                      <a:latin typeface="HY신명조" panose="02030600000101010101" pitchFamily="18" charset="-127"/>
                      <a:ea typeface="HY신명조" panose="02030600000101010101" pitchFamily="18" charset="-127"/>
                    </a:endParaRPr>
                  </a:p>
                </p:txBody>
              </p:sp>
              <p:grpSp>
                <p:nvGrpSpPr>
                  <p:cNvPr id="97" name="그룹 15">
                    <a:extLst>
                      <a:ext uri="{FF2B5EF4-FFF2-40B4-BE49-F238E27FC236}">
                        <a16:creationId xmlns:a16="http://schemas.microsoft.com/office/drawing/2014/main" id="{9CD8A4F8-99A8-452F-AEA6-15570168E4F6}"/>
                      </a:ext>
                    </a:extLst>
                  </p:cNvPr>
                  <p:cNvGrpSpPr/>
                  <p:nvPr/>
                </p:nvGrpSpPr>
                <p:grpSpPr>
                  <a:xfrm>
                    <a:off x="1443039" y="4988672"/>
                    <a:ext cx="1215695" cy="211715"/>
                    <a:chOff x="1443039" y="4988672"/>
                    <a:chExt cx="1215695" cy="211715"/>
                  </a:xfrm>
                </p:grpSpPr>
                <p:sp>
                  <p:nvSpPr>
                    <p:cNvPr id="98" name="직사각형 16">
                      <a:extLst>
                        <a:ext uri="{FF2B5EF4-FFF2-40B4-BE49-F238E27FC236}">
                          <a16:creationId xmlns:a16="http://schemas.microsoft.com/office/drawing/2014/main" id="{2FF12CAF-301D-4402-8715-758E0EC6D2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443039" y="4988672"/>
                      <a:ext cx="1215695" cy="20893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 cap="flat" cmpd="sng" algn="ctr">
                      <a:noFill/>
                      <a:prstDash val="solid"/>
                    </a:ln>
                    <a:effectLst/>
                  </p:spPr>
                  <p:txBody>
                    <a:bodyPr lIns="35988" tIns="35988" rIns="35988" bIns="35988" anchor="ctr">
                      <a:scene3d>
                        <a:camera prst="orthographicFront"/>
                        <a:lightRig rig="threePt" dir="t"/>
                      </a:scene3d>
                      <a:sp3d>
                        <a:bevelT w="0" h="0"/>
                        <a:contourClr>
                          <a:schemeClr val="bg1"/>
                        </a:contourClr>
                      </a:sp3d>
                    </a:bodyPr>
                    <a:lstStyle/>
                    <a:p>
                      <a:pPr algn="ctr" defTabSz="1329926" eaLnBrk="0" latinLnBrk="0" hangingPunct="0">
                        <a:lnSpc>
                          <a:spcPct val="110000"/>
                        </a:lnSpc>
                        <a:spcAft>
                          <a:spcPts val="200"/>
                        </a:spcAft>
                        <a:buClr>
                          <a:srgbClr val="3271AA"/>
                        </a:buClr>
                        <a:buSzPct val="140000"/>
                        <a:tabLst>
                          <a:tab pos="5646631" algn="l"/>
                        </a:tabLst>
                      </a:pPr>
                      <a:endParaRPr lang="ko-KR" altLang="en-US" dirty="0"/>
                    </a:p>
                  </p:txBody>
                </p:sp>
                <p:sp>
                  <p:nvSpPr>
                    <p:cNvPr id="99" name="Rectangle 193">
                      <a:extLst>
                        <a:ext uri="{FF2B5EF4-FFF2-40B4-BE49-F238E27FC236}">
                          <a16:creationId xmlns:a16="http://schemas.microsoft.com/office/drawing/2014/main" id="{0A2875AC-E6AF-4429-8FD7-03F018EE318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449391" y="5022140"/>
                      <a:ext cx="1202992" cy="1782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anchor="t">
                      <a:spAutoFit/>
                      <a:scene3d>
                        <a:camera prst="orthographicFront"/>
                        <a:lightRig rig="threePt" dir="t"/>
                      </a:scene3d>
                      <a:sp3d>
                        <a:bevelT w="0" h="0"/>
                      </a:sp3d>
                    </a:bodyPr>
                    <a:lstStyle/>
                    <a:p>
                      <a:pPr marL="0" marR="0" lvl="0" indent="0" algn="ctr" defTabSz="941106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0" cap="none" spc="0" normalizeH="0" baseline="0" noProof="0" dirty="0">
                          <a:ln w="1270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분석 데이터 저장소</a:t>
                      </a:r>
                    </a:p>
                  </p:txBody>
                </p:sp>
              </p:grpSp>
            </p:grpSp>
          </p:grpSp>
        </p:grpSp>
      </p:grpSp>
      <p:graphicFrame>
        <p:nvGraphicFramePr>
          <p:cNvPr id="166" name="Group 21">
            <a:extLst>
              <a:ext uri="{FF2B5EF4-FFF2-40B4-BE49-F238E27FC236}">
                <a16:creationId xmlns:a16="http://schemas.microsoft.com/office/drawing/2014/main" id="{7F93086E-18D6-4577-9ADB-A0C105046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159593"/>
              </p:ext>
            </p:extLst>
          </p:nvPr>
        </p:nvGraphicFramePr>
        <p:xfrm>
          <a:off x="864816" y="8455491"/>
          <a:ext cx="5830042" cy="1282903"/>
        </p:xfrm>
        <a:graphic>
          <a:graphicData uri="http://schemas.openxmlformats.org/drawingml/2006/table">
            <a:tbl>
              <a:tblPr/>
              <a:tblGrid>
                <a:gridCol w="81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19">
                  <a:extLst>
                    <a:ext uri="{9D8B030D-6E8A-4147-A177-3AD203B41FA5}">
                      <a16:colId xmlns:a16="http://schemas.microsoft.com/office/drawing/2014/main" val="2029675243"/>
                    </a:ext>
                  </a:extLst>
                </a:gridCol>
                <a:gridCol w="1260119">
                  <a:extLst>
                    <a:ext uri="{9D8B030D-6E8A-4147-A177-3AD203B41FA5}">
                      <a16:colId xmlns:a16="http://schemas.microsoft.com/office/drawing/2014/main" val="452390264"/>
                    </a:ext>
                  </a:extLst>
                </a:gridCol>
                <a:gridCol w="1260119">
                  <a:extLst>
                    <a:ext uri="{9D8B030D-6E8A-4147-A177-3AD203B41FA5}">
                      <a16:colId xmlns:a16="http://schemas.microsoft.com/office/drawing/2014/main" val="1640074300"/>
                    </a:ext>
                  </a:extLst>
                </a:gridCol>
              </a:tblGrid>
              <a:tr h="256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9pPr>
                    </a:lstStyle>
                    <a:p>
                      <a:pPr marL="0" marR="0" lvl="0" indent="0" algn="ctr" defTabSz="1001908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Arial" pitchFamily="34" charset="0"/>
                        </a:rPr>
                        <a:t>구분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C63A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Rix모던고딕 L"/>
                          <a:ea typeface="Rix모던고딕 L"/>
                        </a:defRPr>
                      </a:lvl9pPr>
                    </a:lstStyle>
                    <a:p>
                      <a:pPr marL="0" marR="0" lvl="0" indent="0" algn="ctr" defTabSz="1001908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Arial" pitchFamily="34" charset="0"/>
                        </a:rPr>
                        <a:t>분석 및 설계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C63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Arial" pitchFamily="34" charset="0"/>
                        </a:rPr>
                        <a:t>이행 구축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C63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Arial" pitchFamily="34" charset="0"/>
                        </a:rPr>
                        <a:t>이행 테스트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C63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Arial" pitchFamily="34" charset="0"/>
                        </a:rPr>
                        <a:t>최종 이행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C63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583">
                <a:tc>
                  <a:txBody>
                    <a:bodyPr/>
                    <a:lstStyle/>
                    <a:p>
                      <a:pPr marL="0" marR="0" lvl="0" indent="0" algn="ctr" defTabSz="1001908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Arial" pitchFamily="34" charset="0"/>
                        </a:rPr>
                        <a:t>주관기관 담당자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Monotype Sorts"/>
                        </a:rPr>
                        <a:t>데이터이관 표준안 승인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Monotype Sorts"/>
                        </a:rPr>
                        <a:t>데이터이관 주요 이슈해결</a:t>
                      </a:r>
                    </a:p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Monotype Sorts"/>
                        </a:rPr>
                        <a:t>및 의사결정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Monotype Sorts"/>
                        </a:rPr>
                        <a:t>데이터이관 주요 이슈해결</a:t>
                      </a:r>
                    </a:p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Monotype Sorts"/>
                        </a:rPr>
                        <a:t>및 의사결정</a:t>
                      </a:r>
                      <a:endParaRPr kumimoji="0" lang="en-US" altLang="ko-KR" sz="800" b="0" i="0" u="none" strike="noStrike" kern="1200" cap="none" spc="-30" normalizeH="0" baseline="0" noProof="0" dirty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Monotype Sorts"/>
                        </a:rPr>
                        <a:t>데이터이관 주요 이슈해결</a:t>
                      </a:r>
                    </a:p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Monotype Sorts"/>
                        </a:rPr>
                        <a:t>및 의사결정</a:t>
                      </a:r>
                      <a:endParaRPr kumimoji="0" lang="en-US" altLang="ko-KR" sz="800" b="0" i="0" u="none" strike="noStrike" kern="1200" cap="none" spc="-30" normalizeH="0" baseline="0" noProof="0" dirty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107272"/>
                  </a:ext>
                </a:extLst>
              </a:tr>
              <a:tr h="214583">
                <a:tc>
                  <a:txBody>
                    <a:bodyPr/>
                    <a:lstStyle/>
                    <a:p>
                      <a:pPr marL="0" marR="0" lvl="0" indent="0" algn="ctr" defTabSz="1001908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Arial" pitchFamily="34" charset="0"/>
                        </a:rPr>
                        <a:t>모델링파트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 매핑</a:t>
                      </a:r>
                      <a:r>
                        <a:rPr lang="en-US" altLang="ko-KR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검증 설계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데이터이관표준안</a:t>
                      </a: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제공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매핑 정의서 변경 관리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검증 요건 변경 관리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매핑</a:t>
                      </a:r>
                      <a:r>
                        <a:rPr lang="en-US" altLang="ko-KR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검증 요건 보완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최종 이행 데이터 검증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54723"/>
                  </a:ext>
                </a:extLst>
              </a:tr>
              <a:tr h="214583">
                <a:tc>
                  <a:txBody>
                    <a:bodyPr/>
                    <a:lstStyle/>
                    <a:p>
                      <a:pPr marL="0" marR="0" lvl="0" indent="0" algn="ctr" defTabSz="1001908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Arial" pitchFamily="34" charset="0"/>
                        </a:rPr>
                        <a:t>인프라파트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환경 구축 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환경 구축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이행 지원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시스템 모니터링 및 지원 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이행 지원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시스템 모니터링 및 지원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461881"/>
                  </a:ext>
                </a:extLst>
              </a:tr>
              <a:tr h="214583">
                <a:tc>
                  <a:txBody>
                    <a:bodyPr/>
                    <a:lstStyle/>
                    <a:p>
                      <a:pPr marL="0" marR="0" lvl="0" indent="0" algn="ctr" defTabSz="1001908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Arial" pitchFamily="34" charset="0"/>
                        </a:rPr>
                        <a:t>데이터이관 파트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이행 계획 수립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 매핑 상세 정의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매핑 정의서 변경 관리 지원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이행 테스트 계획</a:t>
                      </a:r>
                      <a:r>
                        <a:rPr lang="en-US" altLang="ko-KR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수행</a:t>
                      </a:r>
                      <a:r>
                        <a:rPr lang="en-US" altLang="ko-KR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검증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오류 발생 데이터 관리 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최종 이행 계획</a:t>
                      </a:r>
                      <a:r>
                        <a:rPr lang="en-US" altLang="ko-KR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최종 이행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최종 데이터 검증 </a:t>
                      </a:r>
                      <a:endParaRPr lang="en-US" altLang="ko-KR" sz="8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977696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908358" y="6471129"/>
            <a:ext cx="5742959" cy="1508701"/>
            <a:chOff x="694108" y="6471129"/>
            <a:chExt cx="5742959" cy="1508701"/>
          </a:xfrm>
        </p:grpSpPr>
        <p:sp>
          <p:nvSpPr>
            <p:cNvPr id="153" name="갈매기형 수장 708">
              <a:extLst>
                <a:ext uri="{FF2B5EF4-FFF2-40B4-BE49-F238E27FC236}">
                  <a16:creationId xmlns:a16="http://schemas.microsoft.com/office/drawing/2014/main" id="{30DE7E68-0FA6-46EE-8999-8CC9BCBD787C}"/>
                </a:ext>
              </a:extLst>
            </p:cNvPr>
            <p:cNvSpPr/>
            <p:nvPr/>
          </p:nvSpPr>
          <p:spPr>
            <a:xfrm>
              <a:off x="1819343" y="6477882"/>
              <a:ext cx="1255727" cy="318305"/>
            </a:xfrm>
            <a:prstGeom prst="chevron">
              <a:avLst>
                <a:gd name="adj" fmla="val 36880"/>
              </a:avLst>
            </a:prstGeom>
            <a:solidFill>
              <a:srgbClr val="B8DDF6"/>
            </a:solidFill>
            <a:ln>
              <a:noFill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4110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효율적</a:t>
              </a:r>
              <a:endParaRPr kumimoji="1" lang="en-US" altLang="ko-KR" sz="1000" b="0" i="0" u="none" strike="noStrike" kern="0" cap="none" spc="0" normalizeH="0" baseline="0" noProof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0" marR="0" lvl="0" indent="0" algn="ctr" defTabSz="94110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구축조직 운영</a:t>
              </a:r>
              <a:endParaRPr kumimoji="1" lang="ko-KR" altLang="en-US" sz="1000" b="0" i="0" u="none" strike="noStrike" kern="0" cap="none" spc="0" normalizeH="0" baseline="0" noProof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54" name="갈매기형 수장 709">
              <a:extLst>
                <a:ext uri="{FF2B5EF4-FFF2-40B4-BE49-F238E27FC236}">
                  <a16:creationId xmlns:a16="http://schemas.microsoft.com/office/drawing/2014/main" id="{7356262F-64C3-4638-8A56-A0A78D16855F}"/>
                </a:ext>
              </a:extLst>
            </p:cNvPr>
            <p:cNvSpPr/>
            <p:nvPr/>
          </p:nvSpPr>
          <p:spPr>
            <a:xfrm>
              <a:off x="2940010" y="6477882"/>
              <a:ext cx="1255727" cy="318305"/>
            </a:xfrm>
            <a:prstGeom prst="chevron">
              <a:avLst>
                <a:gd name="adj" fmla="val 36880"/>
              </a:avLst>
            </a:prstGeom>
            <a:solidFill>
              <a:srgbClr val="8AC8F3"/>
            </a:solidFill>
            <a:ln>
              <a:noFill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4110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검증된</a:t>
              </a:r>
              <a:endParaRPr kumimoji="1" lang="en-US" altLang="ko-KR" sz="1000" b="0" i="0" u="none" strike="noStrike" kern="0" cap="none" spc="0" normalizeH="0" baseline="0" noProof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0" marR="0" lvl="0" indent="0" algn="ctr" defTabSz="94110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절차적용</a:t>
              </a:r>
              <a:endParaRPr kumimoji="1" lang="ko-KR" altLang="en-US" sz="1000" b="0" i="0" u="none" strike="noStrike" kern="0" cap="none" spc="0" normalizeH="0" baseline="0" noProof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55" name="갈매기형 수장 710">
              <a:extLst>
                <a:ext uri="{FF2B5EF4-FFF2-40B4-BE49-F238E27FC236}">
                  <a16:creationId xmlns:a16="http://schemas.microsoft.com/office/drawing/2014/main" id="{91485291-788E-44FF-B149-123DDA8FFB5E}"/>
                </a:ext>
              </a:extLst>
            </p:cNvPr>
            <p:cNvSpPr/>
            <p:nvPr/>
          </p:nvSpPr>
          <p:spPr>
            <a:xfrm>
              <a:off x="4060675" y="6477882"/>
              <a:ext cx="1255727" cy="318305"/>
            </a:xfrm>
            <a:prstGeom prst="chevron">
              <a:avLst>
                <a:gd name="adj" fmla="val 36880"/>
              </a:avLst>
            </a:prstGeom>
            <a:solidFill>
              <a:srgbClr val="65B2E8"/>
            </a:solidFill>
            <a:ln>
              <a:noFill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4110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구축데이터</a:t>
              </a:r>
              <a:endParaRPr kumimoji="1" lang="en-US" altLang="ko-KR" sz="1000" b="0" i="0" u="none" strike="noStrike" kern="0" cap="none" spc="0" normalizeH="0" baseline="0" noProof="0" dirty="0">
                <a:ln w="12700"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0" marR="0" lvl="0" indent="0" algn="ctr" defTabSz="94110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품질관리</a:t>
              </a:r>
              <a:endParaRPr kumimoji="1" lang="ko-KR" altLang="en-US" sz="1000" b="0" i="0" u="none" strike="noStrike" kern="0" cap="none" spc="0" normalizeH="0" baseline="0" noProof="0" dirty="0">
                <a:ln w="12700"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56" name="갈매기형 수장 711">
              <a:extLst>
                <a:ext uri="{FF2B5EF4-FFF2-40B4-BE49-F238E27FC236}">
                  <a16:creationId xmlns:a16="http://schemas.microsoft.com/office/drawing/2014/main" id="{D002BE8E-933A-4404-A063-AC4F6BDD1DCC}"/>
                </a:ext>
              </a:extLst>
            </p:cNvPr>
            <p:cNvSpPr/>
            <p:nvPr/>
          </p:nvSpPr>
          <p:spPr>
            <a:xfrm>
              <a:off x="5181340" y="6477882"/>
              <a:ext cx="1255727" cy="318305"/>
            </a:xfrm>
            <a:prstGeom prst="chevron">
              <a:avLst>
                <a:gd name="adj" fmla="val 36880"/>
              </a:avLst>
            </a:prstGeom>
            <a:solidFill>
              <a:srgbClr val="25A2E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4110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전환데이터 검증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F9B233-552D-4E8C-A713-DC939A9376E7}"/>
                </a:ext>
              </a:extLst>
            </p:cNvPr>
            <p:cNvSpPr txBox="1"/>
            <p:nvPr/>
          </p:nvSpPr>
          <p:spPr bwMode="auto">
            <a:xfrm>
              <a:off x="789604" y="6833362"/>
              <a:ext cx="951490" cy="113364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초기데이터 유형 분류</a:t>
              </a:r>
              <a:endParaRPr kumimoji="0" lang="en-US" altLang="ko-KR" sz="900" b="0" i="0" u="none" strike="noStrike" kern="0" cap="none" spc="0" normalizeH="0" baseline="0" noProof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9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유형에 따른 적재 및 변환방법 분류</a:t>
              </a:r>
              <a:endParaRPr lang="en-US" altLang="ko-KR" sz="900" kern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9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유형별 데이터 전환 상세방안 수립</a:t>
              </a:r>
              <a:endParaRPr lang="en-US" altLang="ko-KR" sz="900" kern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EF537906-859E-4C34-A608-808EC63D2F8C}"/>
                </a:ext>
              </a:extLst>
            </p:cNvPr>
            <p:cNvCxnSpPr/>
            <p:nvPr/>
          </p:nvCxnSpPr>
          <p:spPr>
            <a:xfrm>
              <a:off x="1819343" y="6824879"/>
              <a:ext cx="0" cy="1076428"/>
            </a:xfrm>
            <a:prstGeom prst="line">
              <a:avLst/>
            </a:prstGeom>
            <a:gradFill rotWithShape="1">
              <a:gsLst>
                <a:gs pos="0">
                  <a:srgbClr val="F9F9F9"/>
                </a:gs>
                <a:gs pos="100000">
                  <a:srgbClr val="ECECEC"/>
                </a:gs>
              </a:gsLst>
              <a:lin ang="5400000" scaled="1"/>
            </a:gradFill>
            <a:ln w="6350">
              <a:solidFill>
                <a:schemeClr val="bg1">
                  <a:lumMod val="65000"/>
                </a:schemeClr>
              </a:solidFill>
              <a:prstDash val="sysDash"/>
              <a:round/>
              <a:headEnd/>
              <a:tailEnd type="none"/>
            </a:ln>
            <a:effectLst/>
          </p:spPr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435182E-6DF4-4B60-9897-225E26B80949}"/>
                </a:ext>
              </a:extLst>
            </p:cNvPr>
            <p:cNvSpPr txBox="1"/>
            <p:nvPr/>
          </p:nvSpPr>
          <p:spPr bwMode="auto">
            <a:xfrm>
              <a:off x="1876685" y="6833362"/>
              <a:ext cx="1031308" cy="84382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초기데이터 구축전담 인력을 포함한 조직구성</a:t>
              </a:r>
              <a:endParaRPr kumimoji="0" lang="en-US" altLang="ko-KR" sz="900" b="0" i="0" u="none" strike="noStrike" kern="0" cap="none" spc="0" normalizeH="0" baseline="0" noProof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9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초기데이터 구축 이해 관계자 별 역할정의</a:t>
              </a:r>
              <a:endParaRPr lang="en-US" altLang="ko-KR" sz="900" kern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D26CC7A1-5B01-49F0-BFD4-7D27D1CB8A5F}"/>
                </a:ext>
              </a:extLst>
            </p:cNvPr>
            <p:cNvCxnSpPr/>
            <p:nvPr/>
          </p:nvCxnSpPr>
          <p:spPr>
            <a:xfrm>
              <a:off x="2967682" y="6824879"/>
              <a:ext cx="0" cy="1076428"/>
            </a:xfrm>
            <a:prstGeom prst="line">
              <a:avLst/>
            </a:prstGeom>
            <a:gradFill rotWithShape="1">
              <a:gsLst>
                <a:gs pos="0">
                  <a:srgbClr val="F9F9F9"/>
                </a:gs>
                <a:gs pos="100000">
                  <a:srgbClr val="ECECEC"/>
                </a:gs>
              </a:gsLst>
              <a:lin ang="5400000" scaled="1"/>
            </a:gradFill>
            <a:ln w="6350">
              <a:solidFill>
                <a:schemeClr val="bg1">
                  <a:lumMod val="65000"/>
                </a:schemeClr>
              </a:solidFill>
              <a:prstDash val="sysDash"/>
              <a:round/>
              <a:headEnd/>
              <a:tailEnd type="none"/>
            </a:ln>
            <a:effectLst/>
          </p:spPr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F11BA44-3A72-4188-9751-50EB24B80C1D}"/>
                </a:ext>
              </a:extLst>
            </p:cNvPr>
            <p:cNvSpPr txBox="1"/>
            <p:nvPr/>
          </p:nvSpPr>
          <p:spPr bwMode="auto">
            <a:xfrm>
              <a:off x="3025024" y="6833362"/>
              <a:ext cx="1031308" cy="114646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데이터 품질관리 단계 정의</a:t>
              </a:r>
              <a:endParaRPr kumimoji="0" lang="en-US" altLang="ko-KR" sz="900" b="0" i="0" u="none" strike="noStrike" kern="0" cap="none" spc="0" normalizeH="0" baseline="0" noProof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9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데이터 표준화 점검</a:t>
              </a:r>
              <a:endParaRPr kumimoji="0" lang="en-US" altLang="ko-KR" sz="900" b="0" i="0" u="none" strike="noStrike" kern="0" cap="none" spc="0" normalizeH="0" baseline="0" noProof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9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단계별 오류 데이터 정비</a:t>
              </a:r>
              <a:endParaRPr lang="en-US" altLang="ko-KR" sz="900" kern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9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점검 데이터 요소 정의</a:t>
              </a:r>
              <a:endParaRPr lang="en-US" altLang="ko-KR" sz="900" kern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C15920AB-629D-4FAF-850E-B7AE34360A1C}"/>
                </a:ext>
              </a:extLst>
            </p:cNvPr>
            <p:cNvCxnSpPr/>
            <p:nvPr/>
          </p:nvCxnSpPr>
          <p:spPr>
            <a:xfrm>
              <a:off x="4053623" y="6824879"/>
              <a:ext cx="0" cy="1076428"/>
            </a:xfrm>
            <a:prstGeom prst="line">
              <a:avLst/>
            </a:prstGeom>
            <a:gradFill rotWithShape="1">
              <a:gsLst>
                <a:gs pos="0">
                  <a:srgbClr val="F9F9F9"/>
                </a:gs>
                <a:gs pos="100000">
                  <a:srgbClr val="ECECEC"/>
                </a:gs>
              </a:gsLst>
              <a:lin ang="5400000" scaled="1"/>
            </a:gradFill>
            <a:ln w="6350">
              <a:solidFill>
                <a:schemeClr val="bg1">
                  <a:lumMod val="65000"/>
                </a:schemeClr>
              </a:solidFill>
              <a:prstDash val="sysDash"/>
              <a:round/>
              <a:headEnd/>
              <a:tailEnd type="none"/>
            </a:ln>
            <a:effectLst/>
          </p:spPr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F2725C3-2CDA-4F6A-B095-30E5AF7AA6D9}"/>
                </a:ext>
              </a:extLst>
            </p:cNvPr>
            <p:cNvSpPr txBox="1"/>
            <p:nvPr/>
          </p:nvSpPr>
          <p:spPr bwMode="auto">
            <a:xfrm>
              <a:off x="4110965" y="6833362"/>
              <a:ext cx="1031308" cy="98232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9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데이터 이행 시 단계별 데이터 전환 수행 </a:t>
              </a:r>
              <a:endParaRPr lang="en-US" altLang="ko-KR" sz="900" kern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9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품질수준 평가에 필요한 진단 활동 및 산출물 작성 지원</a:t>
              </a:r>
              <a:endParaRPr lang="en-US" altLang="ko-KR" sz="900" kern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7381F27E-D3E9-4C0E-9F28-86125E4C1186}"/>
                </a:ext>
              </a:extLst>
            </p:cNvPr>
            <p:cNvCxnSpPr/>
            <p:nvPr/>
          </p:nvCxnSpPr>
          <p:spPr>
            <a:xfrm>
              <a:off x="5186773" y="6824879"/>
              <a:ext cx="0" cy="1076428"/>
            </a:xfrm>
            <a:prstGeom prst="line">
              <a:avLst/>
            </a:prstGeom>
            <a:gradFill rotWithShape="1">
              <a:gsLst>
                <a:gs pos="0">
                  <a:srgbClr val="F9F9F9"/>
                </a:gs>
                <a:gs pos="100000">
                  <a:srgbClr val="ECECEC"/>
                </a:gs>
              </a:gsLst>
              <a:lin ang="5400000" scaled="1"/>
            </a:gradFill>
            <a:ln w="6350">
              <a:solidFill>
                <a:schemeClr val="bg1">
                  <a:lumMod val="65000"/>
                </a:schemeClr>
              </a:solidFill>
              <a:prstDash val="sysDash"/>
              <a:round/>
              <a:headEnd/>
              <a:tailEnd type="none"/>
            </a:ln>
            <a:effectLst/>
          </p:spPr>
        </p:cxn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A67F15A-40AF-4E99-88BA-90027919E9B8}"/>
                </a:ext>
              </a:extLst>
            </p:cNvPr>
            <p:cNvSpPr txBox="1"/>
            <p:nvPr/>
          </p:nvSpPr>
          <p:spPr bwMode="auto">
            <a:xfrm>
              <a:off x="5244115" y="6833362"/>
              <a:ext cx="1031308" cy="113364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신명조" panose="02030600000101010101" pitchFamily="18" charset="-127"/>
                  <a:ea typeface="HY신명조" panose="02030600000101010101" pitchFamily="18" charset="-127"/>
                </a:rPr>
                <a:t>데이터 오류 검증 절차수립</a:t>
              </a:r>
              <a:endParaRPr kumimoji="0" lang="en-US" altLang="ko-KR" sz="900" b="0" i="0" u="none" strike="noStrike" kern="0" cap="none" spc="0" normalizeH="0" baseline="0" noProof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9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데이터 오류 검증 유형별 대응방안 마련</a:t>
              </a:r>
              <a:endParaRPr lang="en-US" altLang="ko-KR" sz="900" kern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88882" marR="0" lvl="0" indent="-88882" defTabSz="914347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900" kern="0" dirty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정기적 데이터 표준화 점검 및 조치</a:t>
              </a:r>
              <a:endParaRPr lang="en-US" altLang="ko-KR" sz="900" kern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67" name="갈매기형 수장 708">
              <a:extLst>
                <a:ext uri="{FF2B5EF4-FFF2-40B4-BE49-F238E27FC236}">
                  <a16:creationId xmlns:a16="http://schemas.microsoft.com/office/drawing/2014/main" id="{30DE7E68-0FA6-46EE-8999-8CC9BCBD787C}"/>
                </a:ext>
              </a:extLst>
            </p:cNvPr>
            <p:cNvSpPr/>
            <p:nvPr/>
          </p:nvSpPr>
          <p:spPr>
            <a:xfrm>
              <a:off x="694108" y="6471129"/>
              <a:ext cx="1255727" cy="318305"/>
            </a:xfrm>
            <a:prstGeom prst="chevron">
              <a:avLst>
                <a:gd name="adj" fmla="val 36880"/>
              </a:avLst>
            </a:prstGeom>
            <a:solidFill>
              <a:srgbClr val="B8DDF6">
                <a:alpha val="52000"/>
              </a:srgbClr>
            </a:solidFill>
            <a:ln>
              <a:noFill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 indent="-82714" algn="ctr" defTabSz="941106" fontAlgn="base" latinLnBrk="0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646665" algn="l"/>
                  <a:tab pos="5552377" algn="l"/>
                </a:tabLst>
                <a:defRPr/>
              </a:pPr>
              <a:r>
                <a:rPr kumimoji="1" lang="ko-KR" altLang="en-US" sz="1000" kern="0">
                  <a:ln w="12700"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HY신명조" panose="02030600000101010101" pitchFamily="18" charset="-127"/>
                  <a:ea typeface="HY신명조" panose="02030600000101010101" pitchFamily="18" charset="-127"/>
                </a:rPr>
                <a:t>초기데이터분석</a:t>
              </a:r>
              <a:endParaRPr kumimoji="1" lang="ko-KR" altLang="en-US" sz="1000" kern="0" dirty="0">
                <a:ln w="12700"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44323" y="6195154"/>
            <a:ext cx="2523764" cy="186205"/>
            <a:chOff x="5459611" y="6255363"/>
            <a:chExt cx="2523764" cy="186205"/>
          </a:xfrm>
        </p:grpSpPr>
        <p:sp>
          <p:nvSpPr>
            <p:cNvPr id="175" name="Rectangle 868">
              <a:extLst>
                <a:ext uri="{FF2B5EF4-FFF2-40B4-BE49-F238E27FC236}">
                  <a16:creationId xmlns:a16="http://schemas.microsoft.com/office/drawing/2014/main" id="{14801848-5892-476C-869A-B8555BEFC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231" y="6255363"/>
              <a:ext cx="2212144" cy="186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8CBF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2700" dir="54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fontAlgn="ctr">
                <a:lnSpc>
                  <a:spcPct val="110000"/>
                </a:lnSpc>
                <a:spcAft>
                  <a:spcPts val="300"/>
                </a:spcAft>
                <a:buClr>
                  <a:schemeClr val="accent4"/>
                </a:buClr>
                <a:buSzPct val="100000"/>
                <a:tabLst>
                  <a:tab pos="247650" algn="l"/>
                </a:tabLst>
                <a:defRPr/>
              </a:pPr>
              <a:r>
                <a:rPr lang="ko-KR" altLang="en-US" sz="1100" b="1" spc="-5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단계별 데이터 제공 및 운영 활동 절차</a:t>
              </a: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9241F9EE-CFB1-4204-AC53-14B37423F59A}"/>
                </a:ext>
              </a:extLst>
            </p:cNvPr>
            <p:cNvGrpSpPr/>
            <p:nvPr/>
          </p:nvGrpSpPr>
          <p:grpSpPr>
            <a:xfrm>
              <a:off x="5459611" y="6300942"/>
              <a:ext cx="232341" cy="95045"/>
              <a:chOff x="631123" y="6013713"/>
              <a:chExt cx="227794" cy="95045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1B7A4331-1518-4FAC-98B5-745E9354E412}"/>
                  </a:ext>
                </a:extLst>
              </p:cNvPr>
              <p:cNvSpPr/>
              <p:nvPr/>
            </p:nvSpPr>
            <p:spPr>
              <a:xfrm>
                <a:off x="631123" y="6013713"/>
                <a:ext cx="91172" cy="950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C7588FF3-C823-442F-A83F-80CAE75B06DA}"/>
                  </a:ext>
                </a:extLst>
              </p:cNvPr>
              <p:cNvSpPr/>
              <p:nvPr/>
            </p:nvSpPr>
            <p:spPr>
              <a:xfrm>
                <a:off x="700792" y="6013713"/>
                <a:ext cx="91172" cy="9504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EEF0A1C2-9DBD-4A21-8194-80708DBBDD10}"/>
                  </a:ext>
                </a:extLst>
              </p:cNvPr>
              <p:cNvSpPr/>
              <p:nvPr/>
            </p:nvSpPr>
            <p:spPr>
              <a:xfrm>
                <a:off x="767745" y="6013713"/>
                <a:ext cx="91172" cy="950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644323" y="8204813"/>
            <a:ext cx="1049001" cy="186205"/>
            <a:chOff x="5459611" y="7966060"/>
            <a:chExt cx="1049001" cy="186205"/>
          </a:xfrm>
        </p:grpSpPr>
        <p:sp>
          <p:nvSpPr>
            <p:cNvPr id="181" name="Rectangle 868">
              <a:extLst>
                <a:ext uri="{FF2B5EF4-FFF2-40B4-BE49-F238E27FC236}">
                  <a16:creationId xmlns:a16="http://schemas.microsoft.com/office/drawing/2014/main" id="{260A2463-9778-401E-978B-6612BFA7F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231" y="7966060"/>
              <a:ext cx="737381" cy="186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8CBF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2700" dir="54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fontAlgn="ctr">
                <a:lnSpc>
                  <a:spcPct val="110000"/>
                </a:lnSpc>
                <a:spcAft>
                  <a:spcPts val="300"/>
                </a:spcAft>
                <a:buClr>
                  <a:schemeClr val="accent4"/>
                </a:buClr>
                <a:buSzPct val="100000"/>
                <a:tabLst>
                  <a:tab pos="247650" algn="l"/>
                </a:tabLst>
                <a:defRPr/>
              </a:pPr>
              <a:r>
                <a:rPr lang="ko-KR" altLang="en-US" sz="1100" b="1" spc="-5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조직 별 역할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EB14864-A268-440E-8F20-49B2BC1807BF}"/>
                </a:ext>
              </a:extLst>
            </p:cNvPr>
            <p:cNvGrpSpPr/>
            <p:nvPr/>
          </p:nvGrpSpPr>
          <p:grpSpPr>
            <a:xfrm>
              <a:off x="5459611" y="8011639"/>
              <a:ext cx="232341" cy="95045"/>
              <a:chOff x="631123" y="6013713"/>
              <a:chExt cx="227794" cy="95045"/>
            </a:xfrm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1F49F93-FDA5-47FF-A8F5-3741300B71B4}"/>
                  </a:ext>
                </a:extLst>
              </p:cNvPr>
              <p:cNvSpPr/>
              <p:nvPr/>
            </p:nvSpPr>
            <p:spPr>
              <a:xfrm>
                <a:off x="631123" y="6013713"/>
                <a:ext cx="91172" cy="950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7122D779-2F2A-449A-AAA1-190A76F561E3}"/>
                  </a:ext>
                </a:extLst>
              </p:cNvPr>
              <p:cNvSpPr/>
              <p:nvPr/>
            </p:nvSpPr>
            <p:spPr>
              <a:xfrm>
                <a:off x="700792" y="6013713"/>
                <a:ext cx="91172" cy="9504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FDEFB9F8-5DC6-466C-9AB6-3773C2C7E326}"/>
                  </a:ext>
                </a:extLst>
              </p:cNvPr>
              <p:cNvSpPr/>
              <p:nvPr/>
            </p:nvSpPr>
            <p:spPr>
              <a:xfrm>
                <a:off x="767745" y="6013713"/>
                <a:ext cx="91172" cy="950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84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46">
            <a:extLst>
              <a:ext uri="{FF2B5EF4-FFF2-40B4-BE49-F238E27FC236}">
                <a16:creationId xmlns:a16="http://schemas.microsoft.com/office/drawing/2014/main" id="{2CA4A673-13E7-4E24-AC37-183CECB4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936" y="989422"/>
            <a:ext cx="2680222" cy="4462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buClrTx/>
            </a:pPr>
            <a:r>
              <a:rPr lang="ko-KR" altLang="en-US" sz="2900" b="1" dirty="0">
                <a:ln>
                  <a:solidFill>
                    <a:srgbClr val="B2B2B2">
                      <a:alpha val="0"/>
                    </a:srgbClr>
                  </a:solidFill>
                </a:ln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요구사항 조견표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012431"/>
              </p:ext>
            </p:extLst>
          </p:nvPr>
        </p:nvGraphicFramePr>
        <p:xfrm>
          <a:off x="539750" y="2177029"/>
          <a:ext cx="6553476" cy="2291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구분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ID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요구사항 명칭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관련 페이지번호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비고</a:t>
                      </a:r>
                    </a:p>
                  </a:txBody>
                  <a:tcPr marL="36000" marR="3600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프로젝트 관리 요구사항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PMR-001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용역관리 일반사항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88~89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PMR-002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위험관리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88~89, 95~96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541160822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PMR-003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산출물 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88~89, 91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271623960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프로젝트 지원 요구사항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PSR-001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교육훈련 및 기술이전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92~93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PSR-002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하자관리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94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100" b="0" kern="0" spc="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PSR-003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SW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사업정보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저장소 데이터 작성 및 제출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신명조" pitchFamily="18" charset="-127"/>
                          <a:ea typeface="HY신명조" pitchFamily="18" charset="-127"/>
                        </a:rPr>
                        <a:t>96</a:t>
                      </a:r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485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경과지 분석 및 공사비 예측을 위한 기초 데이터 수집방안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78" name="Rectangle 11">
            <a:extLst>
              <a:ext uri="{FF2B5EF4-FFF2-40B4-BE49-F238E27FC236}">
                <a16:creationId xmlns:a16="http://schemas.microsoft.com/office/drawing/2014/main" id="{2EAB7D15-6D68-F60C-5A08-62E3A8C6B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데이터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데이터 </a:t>
            </a:r>
            <a:r>
              <a:rPr lang="ko-KR" altLang="en-US" sz="1200" b="1" spc="-7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수집방안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82" name="그룹 29">
            <a:extLst>
              <a:ext uri="{FF2B5EF4-FFF2-40B4-BE49-F238E27FC236}">
                <a16:creationId xmlns:a16="http://schemas.microsoft.com/office/drawing/2014/main" id="{CFFEBE33-6278-E954-9016-A7169573550B}"/>
              </a:ext>
            </a:extLst>
          </p:cNvPr>
          <p:cNvGrpSpPr/>
          <p:nvPr/>
        </p:nvGrpSpPr>
        <p:grpSpPr>
          <a:xfrm>
            <a:off x="539477" y="1781510"/>
            <a:ext cx="915923" cy="184666"/>
            <a:chOff x="876033" y="3318956"/>
            <a:chExt cx="915923" cy="18466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BEF18C4-707F-5F2B-A3D5-047AEC86C869}"/>
                </a:ext>
              </a:extLst>
            </p:cNvPr>
            <p:cNvSpPr/>
            <p:nvPr/>
          </p:nvSpPr>
          <p:spPr>
            <a:xfrm>
              <a:off x="1042712" y="3318956"/>
              <a:ext cx="74924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수치 지형도</a:t>
              </a:r>
            </a:p>
          </p:txBody>
        </p:sp>
        <p:grpSp>
          <p:nvGrpSpPr>
            <p:cNvPr id="84" name="그룹 226">
              <a:extLst>
                <a:ext uri="{FF2B5EF4-FFF2-40B4-BE49-F238E27FC236}">
                  <a16:creationId xmlns:a16="http://schemas.microsoft.com/office/drawing/2014/main" id="{ADBE43D1-16DD-957F-2CDF-1A3C6821D6E1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EAEF8E61-2FD3-DC9B-3E36-463E2E3F29C7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86" name="이등변 삼각형 85">
                <a:extLst>
                  <a:ext uri="{FF2B5EF4-FFF2-40B4-BE49-F238E27FC236}">
                    <a16:creationId xmlns:a16="http://schemas.microsoft.com/office/drawing/2014/main" id="{B212F353-C8FC-8FFA-717C-8AC8636551F3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  <p:grpSp>
        <p:nvGrpSpPr>
          <p:cNvPr id="87" name="그룹 29">
            <a:extLst>
              <a:ext uri="{FF2B5EF4-FFF2-40B4-BE49-F238E27FC236}">
                <a16:creationId xmlns:a16="http://schemas.microsoft.com/office/drawing/2014/main" id="{593C5F2D-06F1-1DC4-42BE-76DB8F9267BA}"/>
              </a:ext>
            </a:extLst>
          </p:cNvPr>
          <p:cNvGrpSpPr/>
          <p:nvPr/>
        </p:nvGrpSpPr>
        <p:grpSpPr>
          <a:xfrm>
            <a:off x="539477" y="5875867"/>
            <a:ext cx="591795" cy="184666"/>
            <a:chOff x="876033" y="3318956"/>
            <a:chExt cx="591795" cy="18466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E8D7AF3-F6B2-A611-1F69-8A0BD8A97496}"/>
                </a:ext>
              </a:extLst>
            </p:cNvPr>
            <p:cNvSpPr/>
            <p:nvPr/>
          </p:nvSpPr>
          <p:spPr>
            <a:xfrm>
              <a:off x="1042712" y="3318956"/>
              <a:ext cx="425116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지적도</a:t>
              </a:r>
            </a:p>
          </p:txBody>
        </p:sp>
        <p:grpSp>
          <p:nvGrpSpPr>
            <p:cNvPr id="89" name="그룹 226">
              <a:extLst>
                <a:ext uri="{FF2B5EF4-FFF2-40B4-BE49-F238E27FC236}">
                  <a16:creationId xmlns:a16="http://schemas.microsoft.com/office/drawing/2014/main" id="{5B278F29-49F0-007A-5262-F26821D84B4D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628FF581-6022-9CDE-D0E9-F76FF7D24147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1" name="이등변 삼각형 90">
                <a:extLst>
                  <a:ext uri="{FF2B5EF4-FFF2-40B4-BE49-F238E27FC236}">
                    <a16:creationId xmlns:a16="http://schemas.microsoft.com/office/drawing/2014/main" id="{D9F5CE71-C945-5ED2-EE5B-009C580FC38B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FF45C0-EC93-875F-8F65-AA14BA21A0C2}"/>
              </a:ext>
            </a:extLst>
          </p:cNvPr>
          <p:cNvSpPr/>
          <p:nvPr/>
        </p:nvSpPr>
        <p:spPr>
          <a:xfrm>
            <a:off x="539477" y="2092672"/>
            <a:ext cx="6552000" cy="43601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국토지리정보원의 국토정보플랫폼을 통해 수치 지형도 확보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수치 지도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도로 및 주변시설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항공 사진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기준점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건물 높이 등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9A25E9-BAA8-4DE5-D7AC-AE110F9709EE}"/>
              </a:ext>
            </a:extLst>
          </p:cNvPr>
          <p:cNvSpPr/>
          <p:nvPr/>
        </p:nvSpPr>
        <p:spPr>
          <a:xfrm>
            <a:off x="539477" y="6205033"/>
            <a:ext cx="6552000" cy="179536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국토교통부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국가공간정보포털을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통해 연속지적도 확보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C49864-26C1-0DCF-8A4D-747D8733E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65" y="6534038"/>
            <a:ext cx="5128260" cy="342138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21D4AFA8-500E-467C-7D24-5ED8506191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70"/>
          <a:stretch/>
        </p:blipFill>
        <p:spPr>
          <a:xfrm>
            <a:off x="971525" y="2667621"/>
            <a:ext cx="5614416" cy="285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97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경과지 분석 및 공사비 예측을 위한 기초 데이터 수집방안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계속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endPara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78" name="Rectangle 11">
            <a:extLst>
              <a:ext uri="{FF2B5EF4-FFF2-40B4-BE49-F238E27FC236}">
                <a16:creationId xmlns:a16="http://schemas.microsoft.com/office/drawing/2014/main" id="{2EAB7D15-6D68-F60C-5A08-62E3A8C6B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데이터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데이터 </a:t>
            </a:r>
            <a:r>
              <a:rPr lang="ko-KR" altLang="en-US" sz="1200" b="1" spc="-7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수집방안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82" name="그룹 29">
            <a:extLst>
              <a:ext uri="{FF2B5EF4-FFF2-40B4-BE49-F238E27FC236}">
                <a16:creationId xmlns:a16="http://schemas.microsoft.com/office/drawing/2014/main" id="{CFFEBE33-6278-E954-9016-A7169573550B}"/>
              </a:ext>
            </a:extLst>
          </p:cNvPr>
          <p:cNvGrpSpPr/>
          <p:nvPr/>
        </p:nvGrpSpPr>
        <p:grpSpPr>
          <a:xfrm>
            <a:off x="539477" y="1781510"/>
            <a:ext cx="915923" cy="184666"/>
            <a:chOff x="876033" y="3318956"/>
            <a:chExt cx="915923" cy="18466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BEF18C4-707F-5F2B-A3D5-047AEC86C869}"/>
                </a:ext>
              </a:extLst>
            </p:cNvPr>
            <p:cNvSpPr/>
            <p:nvPr/>
          </p:nvSpPr>
          <p:spPr>
            <a:xfrm>
              <a:off x="1042712" y="3318956"/>
              <a:ext cx="74924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 설비도</a:t>
              </a:r>
            </a:p>
          </p:txBody>
        </p:sp>
        <p:grpSp>
          <p:nvGrpSpPr>
            <p:cNvPr id="84" name="그룹 226">
              <a:extLst>
                <a:ext uri="{FF2B5EF4-FFF2-40B4-BE49-F238E27FC236}">
                  <a16:creationId xmlns:a16="http://schemas.microsoft.com/office/drawing/2014/main" id="{ADBE43D1-16DD-957F-2CDF-1A3C6821D6E1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EAEF8E61-2FD3-DC9B-3E36-463E2E3F29C7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86" name="이등변 삼각형 85">
                <a:extLst>
                  <a:ext uri="{FF2B5EF4-FFF2-40B4-BE49-F238E27FC236}">
                    <a16:creationId xmlns:a16="http://schemas.microsoft.com/office/drawing/2014/main" id="{B212F353-C8FC-8FFA-717C-8AC8636551F3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  <p:grpSp>
        <p:nvGrpSpPr>
          <p:cNvPr id="97" name="그룹 29">
            <a:extLst>
              <a:ext uri="{FF2B5EF4-FFF2-40B4-BE49-F238E27FC236}">
                <a16:creationId xmlns:a16="http://schemas.microsoft.com/office/drawing/2014/main" id="{CF1D6802-53D2-8159-2F23-D394137D0A0F}"/>
              </a:ext>
            </a:extLst>
          </p:cNvPr>
          <p:cNvGrpSpPr/>
          <p:nvPr/>
        </p:nvGrpSpPr>
        <p:grpSpPr>
          <a:xfrm>
            <a:off x="539477" y="6246006"/>
            <a:ext cx="1018194" cy="184666"/>
            <a:chOff x="876033" y="3318956"/>
            <a:chExt cx="1018194" cy="184666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31EF19F-4F3F-93CD-4FB7-263C96718559}"/>
                </a:ext>
              </a:extLst>
            </p:cNvPr>
            <p:cNvSpPr/>
            <p:nvPr/>
          </p:nvSpPr>
          <p:spPr>
            <a:xfrm>
              <a:off x="1042712" y="3318956"/>
              <a:ext cx="851515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배전 설계 </a:t>
              </a:r>
              <a:r>
                <a:rPr lang="en-US" altLang="ko-KR" sz="12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DB</a:t>
              </a:r>
              <a:endParaRPr lang="ko-KR" altLang="en-US" sz="12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99" name="그룹 226">
              <a:extLst>
                <a:ext uri="{FF2B5EF4-FFF2-40B4-BE49-F238E27FC236}">
                  <a16:creationId xmlns:a16="http://schemas.microsoft.com/office/drawing/2014/main" id="{472CEE15-C86F-D795-9C16-3D06725F7D33}"/>
                </a:ext>
              </a:extLst>
            </p:cNvPr>
            <p:cNvGrpSpPr/>
            <p:nvPr/>
          </p:nvGrpSpPr>
          <p:grpSpPr>
            <a:xfrm>
              <a:off x="876033" y="3350246"/>
              <a:ext cx="122084" cy="122084"/>
              <a:chOff x="876033" y="3539490"/>
              <a:chExt cx="122084" cy="122084"/>
            </a:xfrm>
          </p:grpSpPr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759116D-C735-8E42-0245-D4EEC6753BF0}"/>
                  </a:ext>
                </a:extLst>
              </p:cNvPr>
              <p:cNvSpPr/>
              <p:nvPr/>
            </p:nvSpPr>
            <p:spPr>
              <a:xfrm>
                <a:off x="876033" y="3539490"/>
                <a:ext cx="122084" cy="122084"/>
              </a:xfrm>
              <a:prstGeom prst="ellipse">
                <a:avLst/>
              </a:prstGeom>
              <a:solidFill>
                <a:srgbClr val="595959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1" name="이등변 삼각형 100">
                <a:extLst>
                  <a:ext uri="{FF2B5EF4-FFF2-40B4-BE49-F238E27FC236}">
                    <a16:creationId xmlns:a16="http://schemas.microsoft.com/office/drawing/2014/main" id="{3F74F4DC-0873-634E-E946-36F4B6251522}"/>
                  </a:ext>
                </a:extLst>
              </p:cNvPr>
              <p:cNvSpPr/>
              <p:nvPr/>
            </p:nvSpPr>
            <p:spPr>
              <a:xfrm rot="5400000">
                <a:off x="912939" y="3577673"/>
                <a:ext cx="53034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858E782-2636-C40F-A483-2BDAE43D222E}"/>
              </a:ext>
            </a:extLst>
          </p:cNvPr>
          <p:cNvSpPr/>
          <p:nvPr/>
        </p:nvSpPr>
        <p:spPr>
          <a:xfrm>
            <a:off x="539477" y="2105546"/>
            <a:ext cx="6552000" cy="692497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한국전력공사 배전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GIS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에서 관리중인 모든 배전설비 데이터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설계 설비를 기준으로 선로를 신설하여 공급할 수 있으므로 설계 데이터도 포함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경로 분석에 활용해야 하므로 공간 데이터 파일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en-US" altLang="ko-KR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shp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en-US" altLang="ko-KR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dxf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등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형태로 저장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C78F7A-FE87-9DD2-7108-E1B1558275E5}"/>
              </a:ext>
            </a:extLst>
          </p:cNvPr>
          <p:cNvSpPr/>
          <p:nvPr/>
        </p:nvSpPr>
        <p:spPr>
          <a:xfrm>
            <a:off x="540205" y="6588720"/>
            <a:ext cx="6552000" cy="1205458"/>
          </a:xfrm>
          <a:prstGeom prst="rect">
            <a:avLst/>
          </a:prstGeom>
        </p:spPr>
        <p:txBody>
          <a:bodyPr wrap="square" lIns="0" tIns="0" rIns="72000" bIns="0">
            <a:spAutoFit/>
          </a:bodyPr>
          <a:lstStyle/>
          <a:p>
            <a:pPr marL="174625" indent="-174625" eaLnBrk="0" latinLnBrk="0" hangingPunct="0">
              <a:lnSpc>
                <a:spcPts val="14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설계가 완료되어 공사비를 산출한 공사번호별 내역 데이터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기별재료 명세서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전주 단위 소요자재 명세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노무비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기계경비 명세서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소요자재 시공을 위한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품셈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공사비 내역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운반비 명세서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자재 및 장비 운반에 소요되는 비용 내역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16000" eaLnBrk="0" latinLnBrk="0" hangingPunct="0">
              <a:lnSpc>
                <a:spcPts val="1400"/>
              </a:lnSpc>
              <a:spcAft>
                <a:spcPts val="6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자재비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명세서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사급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및 도급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지입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자재비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내역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109" name="_x213498336">
            <a:extLst>
              <a:ext uri="{FF2B5EF4-FFF2-40B4-BE49-F238E27FC236}">
                <a16:creationId xmlns:a16="http://schemas.microsoft.com/office/drawing/2014/main" id="{D718EA88-B35B-E4B9-7B97-C88D88392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10920" r="1826" b="5797"/>
          <a:stretch/>
        </p:blipFill>
        <p:spPr bwMode="auto">
          <a:xfrm>
            <a:off x="1475581" y="2969642"/>
            <a:ext cx="4464497" cy="284783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136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39750" y="1241425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데이터베이스 최적화를 위한 검증방안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8" name="직사각형 5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8BAFC66-4CD6-46BE-5DE6-C569F18DD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데이터 요구사항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데이터베이스 최적화 방안 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563258F-50ED-3BDD-0330-D2906E6C8205}"/>
              </a:ext>
            </a:extLst>
          </p:cNvPr>
          <p:cNvGrpSpPr/>
          <p:nvPr/>
        </p:nvGrpSpPr>
        <p:grpSpPr>
          <a:xfrm>
            <a:off x="540060" y="1745506"/>
            <a:ext cx="6552890" cy="3996444"/>
            <a:chOff x="540060" y="2537594"/>
            <a:chExt cx="5040003" cy="32079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C418C-9059-792B-F807-FBBAB3566BB9}"/>
                </a:ext>
              </a:extLst>
            </p:cNvPr>
            <p:cNvSpPr/>
            <p:nvPr/>
          </p:nvSpPr>
          <p:spPr>
            <a:xfrm>
              <a:off x="540158" y="4831011"/>
              <a:ext cx="5034656" cy="914508"/>
            </a:xfrm>
            <a:prstGeom prst="rect">
              <a:avLst/>
            </a:prstGeom>
            <a:solidFill>
              <a:srgbClr val="E3F1FA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lIns="0" tIns="61072" rIns="0" bIns="45619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47DD1D-47AD-82DF-0C5B-8C5754C2D9CE}"/>
                </a:ext>
              </a:extLst>
            </p:cNvPr>
            <p:cNvSpPr/>
            <p:nvPr/>
          </p:nvSpPr>
          <p:spPr>
            <a:xfrm>
              <a:off x="540060" y="2537594"/>
              <a:ext cx="5040003" cy="3207925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696" tIns="50851" rIns="101696" bIns="50851" rtlCol="0" anchor="ctr"/>
            <a:lstStyle/>
            <a:p>
              <a:pPr algn="ctr"/>
              <a:endParaRPr lang="ko-KR" altLang="en-US" sz="1100" dirty="0">
                <a:solidFill>
                  <a:schemeClr val="lt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" name="순서도: 문서 9">
              <a:extLst>
                <a:ext uri="{FF2B5EF4-FFF2-40B4-BE49-F238E27FC236}">
                  <a16:creationId xmlns:a16="http://schemas.microsoft.com/office/drawing/2014/main" id="{A73D3355-838F-7F87-5574-D91B01CE1127}"/>
                </a:ext>
              </a:extLst>
            </p:cNvPr>
            <p:cNvSpPr/>
            <p:nvPr/>
          </p:nvSpPr>
          <p:spPr>
            <a:xfrm>
              <a:off x="2767179" y="4159087"/>
              <a:ext cx="595264" cy="231866"/>
            </a:xfrm>
            <a:prstGeom prst="flowChartDocumen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1" name="모서리가 둥근 직사각형 41">
              <a:extLst>
                <a:ext uri="{FF2B5EF4-FFF2-40B4-BE49-F238E27FC236}">
                  <a16:creationId xmlns:a16="http://schemas.microsoft.com/office/drawing/2014/main" id="{78B12590-4766-EB99-D692-7853F6D320B7}"/>
                </a:ext>
              </a:extLst>
            </p:cNvPr>
            <p:cNvSpPr/>
            <p:nvPr/>
          </p:nvSpPr>
          <p:spPr>
            <a:xfrm>
              <a:off x="2827670" y="4179150"/>
              <a:ext cx="474283" cy="175826"/>
            </a:xfrm>
            <a:prstGeom prst="roundRect">
              <a:avLst>
                <a:gd name="adj" fmla="val 693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검증 결과</a:t>
              </a:r>
              <a:endParaRPr kumimoji="1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B6C808-37AD-1701-301D-ECFE1974BE71}"/>
                </a:ext>
              </a:extLst>
            </p:cNvPr>
            <p:cNvSpPr/>
            <p:nvPr/>
          </p:nvSpPr>
          <p:spPr>
            <a:xfrm>
              <a:off x="695478" y="3584399"/>
              <a:ext cx="798304" cy="1152480"/>
            </a:xfrm>
            <a:prstGeom prst="rect">
              <a:avLst/>
            </a:prstGeom>
            <a:solidFill>
              <a:srgbClr val="E7E7E7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lIns="0" tIns="61072" rIns="0" bIns="45619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110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3" name="모서리가 둥근 직사각형 43">
              <a:extLst>
                <a:ext uri="{FF2B5EF4-FFF2-40B4-BE49-F238E27FC236}">
                  <a16:creationId xmlns:a16="http://schemas.microsoft.com/office/drawing/2014/main" id="{A81C6B99-978A-49DA-3B73-BF2CCEC7A26F}"/>
                </a:ext>
              </a:extLst>
            </p:cNvPr>
            <p:cNvSpPr/>
            <p:nvPr/>
          </p:nvSpPr>
          <p:spPr>
            <a:xfrm>
              <a:off x="677265" y="3660094"/>
              <a:ext cx="834731" cy="216213"/>
            </a:xfrm>
            <a:prstGeom prst="roundRect">
              <a:avLst>
                <a:gd name="adj" fmla="val 693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696" tIns="50851" rIns="101696" bIns="50851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데이터 정비 </a:t>
              </a:r>
              <a:endParaRPr kumimoji="1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검증</a:t>
              </a:r>
              <a:endParaRPr kumimoji="1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BCA8BA-069D-7715-9A0E-A6F83DEE6914}"/>
                </a:ext>
              </a:extLst>
            </p:cNvPr>
            <p:cNvSpPr/>
            <p:nvPr/>
          </p:nvSpPr>
          <p:spPr>
            <a:xfrm>
              <a:off x="805465" y="3998955"/>
              <a:ext cx="614539" cy="2441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ko-KR" altLang="en-US" sz="1100" spc="2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5" name="모서리가 둥근 직사각형 46">
              <a:extLst>
                <a:ext uri="{FF2B5EF4-FFF2-40B4-BE49-F238E27FC236}">
                  <a16:creationId xmlns:a16="http://schemas.microsoft.com/office/drawing/2014/main" id="{1A3F3911-1270-00DE-897F-A017B72D562C}"/>
                </a:ext>
              </a:extLst>
            </p:cNvPr>
            <p:cNvSpPr/>
            <p:nvPr/>
          </p:nvSpPr>
          <p:spPr>
            <a:xfrm>
              <a:off x="846535" y="4035180"/>
              <a:ext cx="496192" cy="175826"/>
            </a:xfrm>
            <a:prstGeom prst="roundRect">
              <a:avLst>
                <a:gd name="adj" fmla="val 693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검증 </a:t>
              </a:r>
              <a:r>
                <a:rPr lang="en-US" altLang="ko-KR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SQL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66BA566-2BF9-8E40-F7CA-94E0820F6C22}"/>
                </a:ext>
              </a:extLst>
            </p:cNvPr>
            <p:cNvSpPr/>
            <p:nvPr/>
          </p:nvSpPr>
          <p:spPr>
            <a:xfrm>
              <a:off x="2767179" y="3848692"/>
              <a:ext cx="595264" cy="1686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110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7" name="모서리가 둥근 직사각형 49">
              <a:extLst>
                <a:ext uri="{FF2B5EF4-FFF2-40B4-BE49-F238E27FC236}">
                  <a16:creationId xmlns:a16="http://schemas.microsoft.com/office/drawing/2014/main" id="{B8BE9924-1F24-5152-DA55-C13451FB12FD}"/>
                </a:ext>
              </a:extLst>
            </p:cNvPr>
            <p:cNvSpPr/>
            <p:nvPr/>
          </p:nvSpPr>
          <p:spPr>
            <a:xfrm>
              <a:off x="2804416" y="3845107"/>
              <a:ext cx="511628" cy="175826"/>
            </a:xfrm>
            <a:prstGeom prst="roundRect">
              <a:avLst>
                <a:gd name="adj" fmla="val 693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검증 </a:t>
              </a:r>
              <a:r>
                <a:rPr kumimoji="1" lang="en-US" altLang="ko-KR" sz="110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PGM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1A8821-3DA8-04E6-A742-0E765F7ADE52}"/>
                </a:ext>
              </a:extLst>
            </p:cNvPr>
            <p:cNvSpPr/>
            <p:nvPr/>
          </p:nvSpPr>
          <p:spPr>
            <a:xfrm>
              <a:off x="3602011" y="3804919"/>
              <a:ext cx="1104162" cy="930728"/>
            </a:xfrm>
            <a:prstGeom prst="rect">
              <a:avLst/>
            </a:prstGeom>
            <a:solidFill>
              <a:srgbClr val="E7E7E7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lIns="0" tIns="61200" rIns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1100" dirty="0"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19" name="그룹 68">
              <a:extLst>
                <a:ext uri="{FF2B5EF4-FFF2-40B4-BE49-F238E27FC236}">
                  <a16:creationId xmlns:a16="http://schemas.microsoft.com/office/drawing/2014/main" id="{71CC70E8-5DD0-10F6-23DD-9725025C2801}"/>
                </a:ext>
              </a:extLst>
            </p:cNvPr>
            <p:cNvGrpSpPr/>
            <p:nvPr/>
          </p:nvGrpSpPr>
          <p:grpSpPr>
            <a:xfrm>
              <a:off x="3603490" y="3608985"/>
              <a:ext cx="1102683" cy="198738"/>
              <a:chOff x="2961774" y="5912889"/>
              <a:chExt cx="1234748" cy="261360"/>
            </a:xfrm>
          </p:grpSpPr>
          <p:sp>
            <p:nvSpPr>
              <p:cNvPr id="70" name="양쪽 모서리가 둥근 사각형 54">
                <a:extLst>
                  <a:ext uri="{FF2B5EF4-FFF2-40B4-BE49-F238E27FC236}">
                    <a16:creationId xmlns:a16="http://schemas.microsoft.com/office/drawing/2014/main" id="{5A36B493-4619-271F-DF18-764E215C5140}"/>
                  </a:ext>
                </a:extLst>
              </p:cNvPr>
              <p:cNvSpPr/>
              <p:nvPr/>
            </p:nvSpPr>
            <p:spPr>
              <a:xfrm>
                <a:off x="2961774" y="5912889"/>
                <a:ext cx="1234748" cy="261360"/>
              </a:xfrm>
              <a:prstGeom prst="round2SameRect">
                <a:avLst/>
              </a:prstGeom>
              <a:solidFill>
                <a:srgbClr val="8AC8F3"/>
              </a:solidFill>
              <a:ln w="12700" algn="ctr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71" name="모서리가 둥근 직사각형 55">
                <a:extLst>
                  <a:ext uri="{FF2B5EF4-FFF2-40B4-BE49-F238E27FC236}">
                    <a16:creationId xmlns:a16="http://schemas.microsoft.com/office/drawing/2014/main" id="{24A82BA0-5F60-050C-53BD-2B46C7F963FA}"/>
                  </a:ext>
                </a:extLst>
              </p:cNvPr>
              <p:cNvSpPr/>
              <p:nvPr/>
            </p:nvSpPr>
            <p:spPr>
              <a:xfrm>
                <a:off x="3029541" y="5919817"/>
                <a:ext cx="1097557" cy="185606"/>
              </a:xfrm>
              <a:prstGeom prst="roundRect">
                <a:avLst>
                  <a:gd name="adj" fmla="val 693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10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이관</a:t>
                </a:r>
                <a:r>
                  <a:rPr kumimoji="1" lang="en-US" altLang="ko-KR" sz="110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/</a:t>
                </a:r>
                <a:r>
                  <a:rPr kumimoji="1" lang="ko-KR" altLang="en-US" sz="110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구축 결과 검증</a:t>
                </a:r>
                <a:endParaRPr kumimoji="1" lang="en-US" altLang="ko-KR" sz="110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sp>
          <p:nvSpPr>
            <p:cNvPr id="20" name="모서리가 둥근 직사각형 53">
              <a:extLst>
                <a:ext uri="{FF2B5EF4-FFF2-40B4-BE49-F238E27FC236}">
                  <a16:creationId xmlns:a16="http://schemas.microsoft.com/office/drawing/2014/main" id="{C6A52E3C-F4BA-8C78-9746-97FB0C88D136}"/>
                </a:ext>
              </a:extLst>
            </p:cNvPr>
            <p:cNvSpPr/>
            <p:nvPr/>
          </p:nvSpPr>
          <p:spPr>
            <a:xfrm>
              <a:off x="3738597" y="3780304"/>
              <a:ext cx="830983" cy="175826"/>
            </a:xfrm>
            <a:prstGeom prst="roundRect">
              <a:avLst>
                <a:gd name="adj" fmla="val 693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반복 테스트 검증</a:t>
              </a:r>
              <a:endParaRPr kumimoji="1" lang="en-US" altLang="ko-KR" sz="1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A9AEB21-025A-AAA3-2693-38E3810C3313}"/>
                </a:ext>
              </a:extLst>
            </p:cNvPr>
            <p:cNvSpPr/>
            <p:nvPr/>
          </p:nvSpPr>
          <p:spPr>
            <a:xfrm>
              <a:off x="3772988" y="3982605"/>
              <a:ext cx="752702" cy="3295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en-US" altLang="ko-KR" sz="1100" spc="2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22" name="모서리가 둥근 직사각형 58">
              <a:extLst>
                <a:ext uri="{FF2B5EF4-FFF2-40B4-BE49-F238E27FC236}">
                  <a16:creationId xmlns:a16="http://schemas.microsoft.com/office/drawing/2014/main" id="{DA365A9C-615C-B22C-2A64-1DEC4534AB9B}"/>
                </a:ext>
              </a:extLst>
            </p:cNvPr>
            <p:cNvSpPr/>
            <p:nvPr/>
          </p:nvSpPr>
          <p:spPr>
            <a:xfrm>
              <a:off x="3779533" y="4017082"/>
              <a:ext cx="747674" cy="282268"/>
            </a:xfrm>
            <a:prstGeom prst="roundRect">
              <a:avLst>
                <a:gd name="adj" fmla="val 693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검증 데이터</a:t>
              </a:r>
              <a:endParaRPr lang="en-US" altLang="ko-KR" sz="1100" spc="2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비교</a:t>
              </a:r>
              <a:r>
                <a:rPr lang="en-US" altLang="ko-KR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검증</a:t>
              </a:r>
              <a:endParaRPr lang="en-US" altLang="ko-KR" sz="1100" spc="2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23" name="순서도: 문서 22">
              <a:extLst>
                <a:ext uri="{FF2B5EF4-FFF2-40B4-BE49-F238E27FC236}">
                  <a16:creationId xmlns:a16="http://schemas.microsoft.com/office/drawing/2014/main" id="{9B38D3B8-33C1-0877-0285-7CD978870E87}"/>
                </a:ext>
              </a:extLst>
            </p:cNvPr>
            <p:cNvSpPr/>
            <p:nvPr/>
          </p:nvSpPr>
          <p:spPr>
            <a:xfrm>
              <a:off x="4825959" y="4149977"/>
              <a:ext cx="595264" cy="252984"/>
            </a:xfrm>
            <a:prstGeom prst="flowChartDocument">
              <a:avLst/>
            </a:prstGeom>
            <a:solidFill>
              <a:schemeClr val="bg1">
                <a:lumMod val="75000"/>
              </a:schemeClr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ko-KR" altLang="en-US" sz="1100" spc="2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B6FF02E-F439-F580-9C55-3E9B76C6B3B0}"/>
                </a:ext>
              </a:extLst>
            </p:cNvPr>
            <p:cNvSpPr/>
            <p:nvPr/>
          </p:nvSpPr>
          <p:spPr>
            <a:xfrm>
              <a:off x="4828554" y="4191832"/>
              <a:ext cx="590073" cy="169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검증 데이터</a:t>
              </a:r>
            </a:p>
          </p:txBody>
        </p:sp>
        <p:sp>
          <p:nvSpPr>
            <p:cNvPr id="25" name="순서도: 문서 24">
              <a:extLst>
                <a:ext uri="{FF2B5EF4-FFF2-40B4-BE49-F238E27FC236}">
                  <a16:creationId xmlns:a16="http://schemas.microsoft.com/office/drawing/2014/main" id="{50143156-936B-549F-72CB-448DA8D4D9C9}"/>
                </a:ext>
              </a:extLst>
            </p:cNvPr>
            <p:cNvSpPr/>
            <p:nvPr/>
          </p:nvSpPr>
          <p:spPr>
            <a:xfrm>
              <a:off x="3772655" y="4358308"/>
              <a:ext cx="753289" cy="341445"/>
            </a:xfrm>
            <a:prstGeom prst="flowChartDocument">
              <a:avLst/>
            </a:prstGeom>
            <a:solidFill>
              <a:schemeClr val="bg1">
                <a:lumMod val="75000"/>
              </a:schemeClr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ko-KR" altLang="en-US" sz="1100" spc="2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7B47E3B-0D3F-388A-495B-62A19C78B521}"/>
                </a:ext>
              </a:extLst>
            </p:cNvPr>
            <p:cNvSpPr/>
            <p:nvPr/>
          </p:nvSpPr>
          <p:spPr>
            <a:xfrm>
              <a:off x="3783037" y="4472759"/>
              <a:ext cx="740514" cy="1358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검증 보고서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9A7FA18-7EF7-579A-3378-4E3D5960A2F3}"/>
                </a:ext>
              </a:extLst>
            </p:cNvPr>
            <p:cNvCxnSpPr/>
            <p:nvPr/>
          </p:nvCxnSpPr>
          <p:spPr>
            <a:xfrm>
              <a:off x="3493864" y="3349774"/>
              <a:ext cx="34363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79BFF0C-DD56-346F-DD71-5A00C9D6B624}"/>
                </a:ext>
              </a:extLst>
            </p:cNvPr>
            <p:cNvCxnSpPr/>
            <p:nvPr/>
          </p:nvCxnSpPr>
          <p:spPr>
            <a:xfrm>
              <a:off x="5142602" y="3860534"/>
              <a:ext cx="0" cy="25298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013010A-F3B1-91AD-7280-B643FA494585}"/>
                </a:ext>
              </a:extLst>
            </p:cNvPr>
            <p:cNvCxnSpPr/>
            <p:nvPr/>
          </p:nvCxnSpPr>
          <p:spPr>
            <a:xfrm>
              <a:off x="4538114" y="4238948"/>
              <a:ext cx="28275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8AB5616-F53F-D3DD-8867-1979AFFBD17F}"/>
                </a:ext>
              </a:extLst>
            </p:cNvPr>
            <p:cNvCxnSpPr/>
            <p:nvPr/>
          </p:nvCxnSpPr>
          <p:spPr>
            <a:xfrm flipH="1">
              <a:off x="4538114" y="4303158"/>
              <a:ext cx="28275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B7A7DA6-99EC-0586-9625-75ECC2AFBC82}"/>
                </a:ext>
              </a:extLst>
            </p:cNvPr>
            <p:cNvCxnSpPr>
              <a:stCxn id="17" idx="2"/>
              <a:endCxn id="10" idx="0"/>
            </p:cNvCxnSpPr>
            <p:nvPr/>
          </p:nvCxnSpPr>
          <p:spPr>
            <a:xfrm>
              <a:off x="3060230" y="4020933"/>
              <a:ext cx="4581" cy="13815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70">
              <a:extLst>
                <a:ext uri="{FF2B5EF4-FFF2-40B4-BE49-F238E27FC236}">
                  <a16:creationId xmlns:a16="http://schemas.microsoft.com/office/drawing/2014/main" id="{25755A73-1E5A-6438-2B0A-DCA3C9B11AE1}"/>
                </a:ext>
              </a:extLst>
            </p:cNvPr>
            <p:cNvCxnSpPr>
              <a:stCxn id="10" idx="1"/>
              <a:endCxn id="47" idx="3"/>
            </p:cNvCxnSpPr>
            <p:nvPr/>
          </p:nvCxnSpPr>
          <p:spPr>
            <a:xfrm rot="10800000">
              <a:off x="2480401" y="4242142"/>
              <a:ext cx="286778" cy="328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171E820-6739-6BE5-CDA2-58884F0D65B9}"/>
                </a:ext>
              </a:extLst>
            </p:cNvPr>
            <p:cNvCxnSpPr>
              <a:cxnSpLocks/>
            </p:cNvCxnSpPr>
            <p:nvPr/>
          </p:nvCxnSpPr>
          <p:spPr>
            <a:xfrm>
              <a:off x="1094630" y="4243132"/>
              <a:ext cx="0" cy="16278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순서도: 문서 33">
              <a:extLst>
                <a:ext uri="{FF2B5EF4-FFF2-40B4-BE49-F238E27FC236}">
                  <a16:creationId xmlns:a16="http://schemas.microsoft.com/office/drawing/2014/main" id="{B7D3DDF9-333E-32C6-7CDA-BB3BA049973D}"/>
                </a:ext>
              </a:extLst>
            </p:cNvPr>
            <p:cNvSpPr/>
            <p:nvPr/>
          </p:nvSpPr>
          <p:spPr>
            <a:xfrm>
              <a:off x="805465" y="4404593"/>
              <a:ext cx="614539" cy="292425"/>
            </a:xfrm>
            <a:prstGeom prst="flowChartDocument">
              <a:avLst/>
            </a:prstGeom>
            <a:solidFill>
              <a:schemeClr val="bg1">
                <a:lumMod val="75000"/>
              </a:schemeClr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ko-KR" altLang="en-US" sz="1100" spc="2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35" name="모서리가 둥근 직사각형 74">
              <a:extLst>
                <a:ext uri="{FF2B5EF4-FFF2-40B4-BE49-F238E27FC236}">
                  <a16:creationId xmlns:a16="http://schemas.microsoft.com/office/drawing/2014/main" id="{BBA78527-EE96-1A16-4460-05D81125A9E6}"/>
                </a:ext>
              </a:extLst>
            </p:cNvPr>
            <p:cNvSpPr/>
            <p:nvPr/>
          </p:nvSpPr>
          <p:spPr>
            <a:xfrm>
              <a:off x="852510" y="4445664"/>
              <a:ext cx="484241" cy="175826"/>
            </a:xfrm>
            <a:prstGeom prst="roundRect">
              <a:avLst>
                <a:gd name="adj" fmla="val 693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결과 검증</a:t>
              </a:r>
              <a:endParaRPr lang="en-US" altLang="ko-KR" sz="1100" spc="2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5CC2F81-D793-88D9-4FCC-F901927C2275}"/>
                </a:ext>
              </a:extLst>
            </p:cNvPr>
            <p:cNvSpPr/>
            <p:nvPr/>
          </p:nvSpPr>
          <p:spPr>
            <a:xfrm>
              <a:off x="2640105" y="2875584"/>
              <a:ext cx="849413" cy="75895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696" tIns="50851" rIns="101696" bIns="50851" rtlCol="0" anchor="ctr"/>
            <a:lstStyle/>
            <a:p>
              <a:pPr algn="ctr"/>
              <a:endParaRPr lang="ko-KR" altLang="en-US" sz="110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37" name="순서도: 저장 데이터 36">
              <a:extLst>
                <a:ext uri="{FF2B5EF4-FFF2-40B4-BE49-F238E27FC236}">
                  <a16:creationId xmlns:a16="http://schemas.microsoft.com/office/drawing/2014/main" id="{D34CACD3-377C-C1CD-57AF-AFFC830CB956}"/>
                </a:ext>
              </a:extLst>
            </p:cNvPr>
            <p:cNvSpPr/>
            <p:nvPr/>
          </p:nvSpPr>
          <p:spPr>
            <a:xfrm>
              <a:off x="2790477" y="3389184"/>
              <a:ext cx="574284" cy="175582"/>
            </a:xfrm>
            <a:prstGeom prst="flowChartOnlineStorag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381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38" name="그룹 94">
              <a:extLst>
                <a:ext uri="{FF2B5EF4-FFF2-40B4-BE49-F238E27FC236}">
                  <a16:creationId xmlns:a16="http://schemas.microsoft.com/office/drawing/2014/main" id="{BF8F6349-439E-9797-6DC9-FE365C0F7A93}"/>
                </a:ext>
              </a:extLst>
            </p:cNvPr>
            <p:cNvGrpSpPr/>
            <p:nvPr/>
          </p:nvGrpSpPr>
          <p:grpSpPr>
            <a:xfrm>
              <a:off x="2783302" y="3287905"/>
              <a:ext cx="574284" cy="241980"/>
              <a:chOff x="2502486" y="4068628"/>
              <a:chExt cx="598574" cy="374989"/>
            </a:xfrm>
          </p:grpSpPr>
          <p:sp>
            <p:nvSpPr>
              <p:cNvPr id="68" name="순서도: 저장 데이터 67">
                <a:extLst>
                  <a:ext uri="{FF2B5EF4-FFF2-40B4-BE49-F238E27FC236}">
                    <a16:creationId xmlns:a16="http://schemas.microsoft.com/office/drawing/2014/main" id="{A52428C1-E200-EB73-7565-3BCE125D7349}"/>
                  </a:ext>
                </a:extLst>
              </p:cNvPr>
              <p:cNvSpPr/>
              <p:nvPr/>
            </p:nvSpPr>
            <p:spPr>
              <a:xfrm>
                <a:off x="2502486" y="4120076"/>
                <a:ext cx="598574" cy="272094"/>
              </a:xfrm>
              <a:prstGeom prst="flowChartOnlineStorag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blurRad="381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4480AF6-9513-4725-19CC-3A27B1B8430E}"/>
                  </a:ext>
                </a:extLst>
              </p:cNvPr>
              <p:cNvSpPr txBox="1"/>
              <p:nvPr/>
            </p:nvSpPr>
            <p:spPr>
              <a:xfrm>
                <a:off x="2531308" y="4068628"/>
                <a:ext cx="510392" cy="37498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 defTabSz="972888" fontAlgn="base">
                  <a:spcAft>
                    <a:spcPct val="0"/>
                  </a:spcAft>
                </a:pPr>
                <a:r>
                  <a:rPr kumimoji="1" lang="ko-KR" altLang="en-US" sz="11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추출파일</a:t>
                </a:r>
              </a:p>
            </p:txBody>
          </p:sp>
        </p:grpSp>
        <p:sp>
          <p:nvSpPr>
            <p:cNvPr id="39" name="모서리가 둥근 직사각형 81">
              <a:extLst>
                <a:ext uri="{FF2B5EF4-FFF2-40B4-BE49-F238E27FC236}">
                  <a16:creationId xmlns:a16="http://schemas.microsoft.com/office/drawing/2014/main" id="{28BF1A6E-1B14-B396-6F1D-66F8D3DB28EE}"/>
                </a:ext>
              </a:extLst>
            </p:cNvPr>
            <p:cNvSpPr/>
            <p:nvPr/>
          </p:nvSpPr>
          <p:spPr>
            <a:xfrm>
              <a:off x="3772987" y="3249105"/>
              <a:ext cx="929091" cy="196766"/>
            </a:xfrm>
            <a:prstGeom prst="roundRect">
              <a:avLst/>
            </a:prstGeom>
            <a:solidFill>
              <a:srgbClr val="57B2E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논리적 요소 검증</a:t>
              </a: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DA6595A5-8B06-620B-05C6-3643FFAAF201}"/>
                </a:ext>
              </a:extLst>
            </p:cNvPr>
            <p:cNvCxnSpPr/>
            <p:nvPr/>
          </p:nvCxnSpPr>
          <p:spPr>
            <a:xfrm flipV="1">
              <a:off x="1477954" y="3143530"/>
              <a:ext cx="1158225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모서리가 둥근 직사각형 83">
              <a:extLst>
                <a:ext uri="{FF2B5EF4-FFF2-40B4-BE49-F238E27FC236}">
                  <a16:creationId xmlns:a16="http://schemas.microsoft.com/office/drawing/2014/main" id="{6519CACB-F453-A770-50A3-AABBFC81EC34}"/>
                </a:ext>
              </a:extLst>
            </p:cNvPr>
            <p:cNvSpPr/>
            <p:nvPr/>
          </p:nvSpPr>
          <p:spPr>
            <a:xfrm>
              <a:off x="1593033" y="3044059"/>
              <a:ext cx="903895" cy="196766"/>
            </a:xfrm>
            <a:prstGeom prst="roundRect">
              <a:avLst/>
            </a:prstGeom>
            <a:solidFill>
              <a:srgbClr val="57B2E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물리적 요소 검증</a:t>
              </a:r>
            </a:p>
          </p:txBody>
        </p: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615379D2-779E-504D-1118-E6B1BEE46B63}"/>
                </a:ext>
              </a:extLst>
            </p:cNvPr>
            <p:cNvCxnSpPr>
              <a:stCxn id="39" idx="3"/>
              <a:endCxn id="64" idx="2"/>
            </p:cNvCxnSpPr>
            <p:nvPr/>
          </p:nvCxnSpPr>
          <p:spPr>
            <a:xfrm flipV="1">
              <a:off x="4702078" y="3267701"/>
              <a:ext cx="439392" cy="79787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D75313-7986-F20F-690C-5DC5076BB9B7}"/>
                </a:ext>
              </a:extLst>
            </p:cNvPr>
            <p:cNvSpPr/>
            <p:nvPr/>
          </p:nvSpPr>
          <p:spPr>
            <a:xfrm>
              <a:off x="4825959" y="3574055"/>
              <a:ext cx="595264" cy="2730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en-US" altLang="ko-KR" sz="1100" spc="2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44" name="모서리가 둥근 직사각형 87">
              <a:extLst>
                <a:ext uri="{FF2B5EF4-FFF2-40B4-BE49-F238E27FC236}">
                  <a16:creationId xmlns:a16="http://schemas.microsoft.com/office/drawing/2014/main" id="{DC516A99-136D-8CED-2115-E8287B26DEB8}"/>
                </a:ext>
              </a:extLst>
            </p:cNvPr>
            <p:cNvSpPr/>
            <p:nvPr/>
          </p:nvSpPr>
          <p:spPr>
            <a:xfrm>
              <a:off x="4960859" y="3641938"/>
              <a:ext cx="325465" cy="137287"/>
            </a:xfrm>
            <a:prstGeom prst="roundRect">
              <a:avLst>
                <a:gd name="adj" fmla="val 693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온라인</a:t>
              </a:r>
              <a:r>
                <a:rPr lang="en-US" altLang="ko-KR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배치</a:t>
              </a:r>
              <a:endParaRPr lang="en-US" altLang="ko-KR" sz="1100" spc="2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정규작업</a:t>
              </a:r>
              <a:endParaRPr lang="en-US" altLang="ko-KR" sz="1100" spc="2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C92B518-78C4-0D6A-A5AD-0033C4C19667}"/>
                </a:ext>
              </a:extLst>
            </p:cNvPr>
            <p:cNvCxnSpPr/>
            <p:nvPr/>
          </p:nvCxnSpPr>
          <p:spPr>
            <a:xfrm>
              <a:off x="5192466" y="3259518"/>
              <a:ext cx="0" cy="30920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2FD36C6-A8AB-D950-FBA9-20F016A813BE}"/>
                </a:ext>
              </a:extLst>
            </p:cNvPr>
            <p:cNvCxnSpPr>
              <a:stCxn id="36" idx="2"/>
              <a:endCxn id="16" idx="0"/>
            </p:cNvCxnSpPr>
            <p:nvPr/>
          </p:nvCxnSpPr>
          <p:spPr>
            <a:xfrm flipH="1">
              <a:off x="3064811" y="3634534"/>
              <a:ext cx="1" cy="21415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2A39974-A613-826F-ED82-23C5CF67026E}"/>
                </a:ext>
              </a:extLst>
            </p:cNvPr>
            <p:cNvSpPr/>
            <p:nvPr/>
          </p:nvSpPr>
          <p:spPr>
            <a:xfrm>
              <a:off x="1541607" y="3748635"/>
              <a:ext cx="938794" cy="987012"/>
            </a:xfrm>
            <a:prstGeom prst="rect">
              <a:avLst/>
            </a:prstGeom>
            <a:solidFill>
              <a:srgbClr val="E7E7E7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lIns="0" tIns="61200" rIns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1100" dirty="0"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48" name="그룹 108">
              <a:extLst>
                <a:ext uri="{FF2B5EF4-FFF2-40B4-BE49-F238E27FC236}">
                  <a16:creationId xmlns:a16="http://schemas.microsoft.com/office/drawing/2014/main" id="{9EDAE1EF-3172-5564-E2E9-F4ED73B6FF8E}"/>
                </a:ext>
              </a:extLst>
            </p:cNvPr>
            <p:cNvGrpSpPr/>
            <p:nvPr/>
          </p:nvGrpSpPr>
          <p:grpSpPr>
            <a:xfrm>
              <a:off x="1541607" y="3581558"/>
              <a:ext cx="938794" cy="183057"/>
              <a:chOff x="2932118" y="5906789"/>
              <a:chExt cx="1302818" cy="234444"/>
            </a:xfrm>
          </p:grpSpPr>
          <p:sp>
            <p:nvSpPr>
              <p:cNvPr id="66" name="양쪽 모서리가 둥근 사각형 93">
                <a:extLst>
                  <a:ext uri="{FF2B5EF4-FFF2-40B4-BE49-F238E27FC236}">
                    <a16:creationId xmlns:a16="http://schemas.microsoft.com/office/drawing/2014/main" id="{FB0B365E-51FF-F0A3-5317-EB522151A559}"/>
                  </a:ext>
                </a:extLst>
              </p:cNvPr>
              <p:cNvSpPr/>
              <p:nvPr/>
            </p:nvSpPr>
            <p:spPr>
              <a:xfrm>
                <a:off x="2932118" y="5906789"/>
                <a:ext cx="1302818" cy="229328"/>
              </a:xfrm>
              <a:prstGeom prst="round2SameRect">
                <a:avLst/>
              </a:prstGeom>
              <a:solidFill>
                <a:srgbClr val="8AC8F3"/>
              </a:solidFill>
              <a:ln w="12700" algn="ctr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67" name="모서리가 둥근 직사각형 94">
                <a:extLst>
                  <a:ext uri="{FF2B5EF4-FFF2-40B4-BE49-F238E27FC236}">
                    <a16:creationId xmlns:a16="http://schemas.microsoft.com/office/drawing/2014/main" id="{E864BE90-AFDA-7A94-151E-55C90F39E2B6}"/>
                  </a:ext>
                </a:extLst>
              </p:cNvPr>
              <p:cNvSpPr/>
              <p:nvPr/>
            </p:nvSpPr>
            <p:spPr>
              <a:xfrm>
                <a:off x="3001718" y="5916049"/>
                <a:ext cx="1153203" cy="225184"/>
              </a:xfrm>
              <a:prstGeom prst="roundRect">
                <a:avLst>
                  <a:gd name="adj" fmla="val 693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10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추출 데이터 검증</a:t>
                </a:r>
                <a:endParaRPr kumimoji="1" lang="en-US" altLang="ko-KR" sz="110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A5DCC1-83D8-6980-2F7D-A79BA4ED1E4B}"/>
                </a:ext>
              </a:extLst>
            </p:cNvPr>
            <p:cNvSpPr/>
            <p:nvPr/>
          </p:nvSpPr>
          <p:spPr>
            <a:xfrm>
              <a:off x="1614929" y="3806026"/>
              <a:ext cx="758564" cy="3364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en-US" altLang="ko-KR" sz="1100" spc="2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50" name="모서리가 둥근 직사각형 97">
              <a:extLst>
                <a:ext uri="{FF2B5EF4-FFF2-40B4-BE49-F238E27FC236}">
                  <a16:creationId xmlns:a16="http://schemas.microsoft.com/office/drawing/2014/main" id="{DCF6D4B8-153A-A54D-B899-F673B3978EDA}"/>
                </a:ext>
              </a:extLst>
            </p:cNvPr>
            <p:cNvSpPr/>
            <p:nvPr/>
          </p:nvSpPr>
          <p:spPr>
            <a:xfrm>
              <a:off x="1696320" y="3823650"/>
              <a:ext cx="595779" cy="351651"/>
            </a:xfrm>
            <a:prstGeom prst="roundRect">
              <a:avLst>
                <a:gd name="adj" fmla="val 693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검증 데이터</a:t>
              </a:r>
              <a:endParaRPr lang="en-US" altLang="ko-KR" sz="1100" spc="2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비교</a:t>
              </a:r>
              <a:r>
                <a:rPr lang="en-US" altLang="ko-KR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검증</a:t>
              </a:r>
              <a:endParaRPr lang="en-US" altLang="ko-KR" sz="1100" spc="2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51" name="순서도: 문서 50">
              <a:extLst>
                <a:ext uri="{FF2B5EF4-FFF2-40B4-BE49-F238E27FC236}">
                  <a16:creationId xmlns:a16="http://schemas.microsoft.com/office/drawing/2014/main" id="{C10EFCF3-A93E-FDA0-5CE8-D7155BDF442B}"/>
                </a:ext>
              </a:extLst>
            </p:cNvPr>
            <p:cNvSpPr/>
            <p:nvPr/>
          </p:nvSpPr>
          <p:spPr>
            <a:xfrm>
              <a:off x="1614714" y="4228293"/>
              <a:ext cx="759155" cy="398754"/>
            </a:xfrm>
            <a:prstGeom prst="flowChartDocument">
              <a:avLst/>
            </a:prstGeom>
            <a:solidFill>
              <a:schemeClr val="bg1">
                <a:lumMod val="75000"/>
              </a:schemeClr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ko-KR" altLang="en-US" sz="1100" spc="2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0367A8B-815F-60F4-4A20-F8044DE29628}"/>
                </a:ext>
              </a:extLst>
            </p:cNvPr>
            <p:cNvSpPr/>
            <p:nvPr/>
          </p:nvSpPr>
          <p:spPr>
            <a:xfrm>
              <a:off x="1699260" y="4266472"/>
              <a:ext cx="59007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추출 데이터</a:t>
              </a:r>
              <a:endParaRPr lang="en-US" altLang="ko-KR" sz="1100" spc="2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fontAlgn="base">
                <a:spcAft>
                  <a:spcPct val="0"/>
                </a:spcAft>
              </a:pPr>
              <a:r>
                <a:rPr lang="ko-KR" altLang="en-US" sz="1100" spc="2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검증</a:t>
              </a:r>
            </a:p>
          </p:txBody>
        </p:sp>
        <p:cxnSp>
          <p:nvCxnSpPr>
            <p:cNvPr id="53" name="꺾인 연결선 124">
              <a:extLst>
                <a:ext uri="{FF2B5EF4-FFF2-40B4-BE49-F238E27FC236}">
                  <a16:creationId xmlns:a16="http://schemas.microsoft.com/office/drawing/2014/main" id="{CC8DAC99-6BA0-A741-1AAE-70FC671F0596}"/>
                </a:ext>
              </a:extLst>
            </p:cNvPr>
            <p:cNvCxnSpPr>
              <a:stCxn id="51" idx="2"/>
              <a:endCxn id="25" idx="1"/>
            </p:cNvCxnSpPr>
            <p:nvPr/>
          </p:nvCxnSpPr>
          <p:spPr>
            <a:xfrm rot="5400000" flipH="1" flipV="1">
              <a:off x="2847646" y="3675676"/>
              <a:ext cx="71654" cy="1778363"/>
            </a:xfrm>
            <a:prstGeom prst="bentConnector4">
              <a:avLst>
                <a:gd name="adj1" fmla="val -256086"/>
                <a:gd name="adj2" fmla="val 60672"/>
              </a:avLst>
            </a:prstGeom>
            <a:ln>
              <a:solidFill>
                <a:schemeClr val="bg1">
                  <a:lumMod val="50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548BD92-2599-63A0-AE64-946CB849E81B}"/>
                </a:ext>
              </a:extLst>
            </p:cNvPr>
            <p:cNvCxnSpPr/>
            <p:nvPr/>
          </p:nvCxnSpPr>
          <p:spPr>
            <a:xfrm flipH="1">
              <a:off x="1994292" y="4121563"/>
              <a:ext cx="1" cy="1780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ADC3E56-E6AD-8F55-12E9-6F5FA80CDA90}"/>
                </a:ext>
              </a:extLst>
            </p:cNvPr>
            <p:cNvSpPr/>
            <p:nvPr/>
          </p:nvSpPr>
          <p:spPr>
            <a:xfrm>
              <a:off x="594096" y="4963052"/>
              <a:ext cx="4896821" cy="65042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696" tIns="50851" rIns="101696" bIns="50851" rtlCol="0" anchor="ctr"/>
            <a:lstStyle/>
            <a:p>
              <a:pPr marL="86219" indent="-86219" algn="just" defTabSz="911193">
                <a:spcAft>
                  <a:spcPts val="1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데이터이관 각 단계별 작업에 대한 검증을 실시하며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각 주요 작업단계가 끝나는 시점에 결과에 대한 철저한 검증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86219" indent="-86219" algn="just" defTabSz="911193">
                <a:spcAft>
                  <a:spcPts val="1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데이터 검증 단계는 추출검증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전송검증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변환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적재 검증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통합검증 단계로 진행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86219" indent="-86219" algn="just" defTabSz="911193">
                <a:spcAft>
                  <a:spcPts val="1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Data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구조상의 오류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Data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정확성 및 무결성 검증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86219" indent="-86219" algn="just" defTabSz="911193">
                <a:spcAft>
                  <a:spcPts val="1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Source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시스템과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Target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시스템의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Data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규칙 검증</a:t>
              </a:r>
            </a:p>
          </p:txBody>
        </p:sp>
        <p:sp>
          <p:nvSpPr>
            <p:cNvPr id="56" name="모서리가 둥근 직사각형 104">
              <a:extLst>
                <a:ext uri="{FF2B5EF4-FFF2-40B4-BE49-F238E27FC236}">
                  <a16:creationId xmlns:a16="http://schemas.microsoft.com/office/drawing/2014/main" id="{E743F653-C5CD-A2F7-82BD-318D9AFB22B1}"/>
                </a:ext>
              </a:extLst>
            </p:cNvPr>
            <p:cNvSpPr/>
            <p:nvPr/>
          </p:nvSpPr>
          <p:spPr>
            <a:xfrm>
              <a:off x="2677316" y="2630232"/>
              <a:ext cx="940478" cy="196766"/>
            </a:xfrm>
            <a:prstGeom prst="roundRect">
              <a:avLst/>
            </a:prstGeom>
            <a:solidFill>
              <a:srgbClr val="B8DDF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자료 일치성 검증</a:t>
              </a:r>
            </a:p>
          </p:txBody>
        </p:sp>
        <p:cxnSp>
          <p:nvCxnSpPr>
            <p:cNvPr id="57" name="꺾인 연결선 128">
              <a:extLst>
                <a:ext uri="{FF2B5EF4-FFF2-40B4-BE49-F238E27FC236}">
                  <a16:creationId xmlns:a16="http://schemas.microsoft.com/office/drawing/2014/main" id="{9CEB8717-B223-5B3D-D4D5-460B14B67565}"/>
                </a:ext>
              </a:extLst>
            </p:cNvPr>
            <p:cNvCxnSpPr>
              <a:stCxn id="56" idx="3"/>
              <a:endCxn id="64" idx="0"/>
            </p:cNvCxnSpPr>
            <p:nvPr/>
          </p:nvCxnSpPr>
          <p:spPr>
            <a:xfrm>
              <a:off x="3617794" y="2728615"/>
              <a:ext cx="1523676" cy="166765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 129">
              <a:extLst>
                <a:ext uri="{FF2B5EF4-FFF2-40B4-BE49-F238E27FC236}">
                  <a16:creationId xmlns:a16="http://schemas.microsoft.com/office/drawing/2014/main" id="{A4228C27-AC7D-7482-2C48-EA2806782DDD}"/>
                </a:ext>
              </a:extLst>
            </p:cNvPr>
            <p:cNvCxnSpPr>
              <a:stCxn id="56" idx="1"/>
              <a:endCxn id="60" idx="0"/>
            </p:cNvCxnSpPr>
            <p:nvPr/>
          </p:nvCxnSpPr>
          <p:spPr>
            <a:xfrm rot="10800000" flipV="1">
              <a:off x="1153642" y="2728614"/>
              <a:ext cx="1523674" cy="180557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7" descr="D:\@@한전백업방\@삽도백업\PNG\데이터-03.png">
              <a:extLst>
                <a:ext uri="{FF2B5EF4-FFF2-40B4-BE49-F238E27FC236}">
                  <a16:creationId xmlns:a16="http://schemas.microsoft.com/office/drawing/2014/main" id="{6140ADA7-D97A-B18D-397C-5F68B192A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51" y="2909172"/>
              <a:ext cx="648581" cy="372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84C98BE-7D72-38A7-79E7-A22AEEA7E4A1}"/>
                </a:ext>
              </a:extLst>
            </p:cNvPr>
            <p:cNvSpPr/>
            <p:nvPr/>
          </p:nvSpPr>
          <p:spPr>
            <a:xfrm>
              <a:off x="969385" y="3087831"/>
              <a:ext cx="369874" cy="1358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algn="ctr">
                <a:spcAft>
                  <a:spcPts val="223"/>
                </a:spcAft>
                <a:buClr>
                  <a:prstClr val="white">
                    <a:lumMod val="50000"/>
                  </a:prstClr>
                </a:buClr>
              </a:pP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Soruce</a:t>
              </a:r>
            </a:p>
          </p:txBody>
        </p:sp>
        <p:pic>
          <p:nvPicPr>
            <p:cNvPr id="62" name="Picture 7" descr="D:\@@한전백업방\@삽도백업\PNG\데이터-03.png">
              <a:extLst>
                <a:ext uri="{FF2B5EF4-FFF2-40B4-BE49-F238E27FC236}">
                  <a16:creationId xmlns:a16="http://schemas.microsoft.com/office/drawing/2014/main" id="{1E7B98EF-8D0A-1408-56B4-D44C33640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15" y="2909170"/>
              <a:ext cx="648581" cy="37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E0D240-AACD-2169-4D75-49989A6918BE}"/>
                </a:ext>
              </a:extLst>
            </p:cNvPr>
            <p:cNvSpPr/>
            <p:nvPr/>
          </p:nvSpPr>
          <p:spPr>
            <a:xfrm>
              <a:off x="2866535" y="2923653"/>
              <a:ext cx="3932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Staging</a:t>
              </a:r>
            </a:p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임시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DB</a:t>
              </a:r>
            </a:p>
          </p:txBody>
        </p:sp>
        <p:pic>
          <p:nvPicPr>
            <p:cNvPr id="64" name="Picture 7" descr="D:\@@한전백업방\@삽도백업\PNG\데이터-03.png">
              <a:extLst>
                <a:ext uri="{FF2B5EF4-FFF2-40B4-BE49-F238E27FC236}">
                  <a16:creationId xmlns:a16="http://schemas.microsoft.com/office/drawing/2014/main" id="{BC0CBC01-C72D-B68B-4FA0-4FA85CAC1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179" y="2895380"/>
              <a:ext cx="648581" cy="372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1CB4743-BE9C-FC06-A488-3AFC696491C5}"/>
                </a:ext>
              </a:extLst>
            </p:cNvPr>
            <p:cNvSpPr/>
            <p:nvPr/>
          </p:nvSpPr>
          <p:spPr>
            <a:xfrm>
              <a:off x="4961526" y="3057345"/>
              <a:ext cx="361243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Target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A9ECB414-B0A6-D9DD-0A82-1A01559D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98944"/>
              </p:ext>
            </p:extLst>
          </p:nvPr>
        </p:nvGraphicFramePr>
        <p:xfrm>
          <a:off x="539750" y="6535191"/>
          <a:ext cx="6553200" cy="1758440"/>
        </p:xfrm>
        <a:graphic>
          <a:graphicData uri="http://schemas.openxmlformats.org/drawingml/2006/table">
            <a:tbl>
              <a:tblPr/>
              <a:tblGrid>
                <a:gridCol w="1259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36000" marR="3600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검증 종류</a:t>
                      </a:r>
                    </a:p>
                  </a:txBody>
                  <a:tcPr marL="36000" marR="36000" marT="0" marB="0" anchor="ctr" anchorCtr="1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D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내        용</a:t>
                      </a:r>
                    </a:p>
                  </a:txBody>
                  <a:tcPr marL="36000" marR="36000" marT="0" marB="0" anchor="ctr" anchorCtr="1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Log Check</a:t>
                      </a:r>
                      <a:endParaRPr kumimoji="1" lang="ko-KR" altLang="en-US" sz="11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0001" marR="90001" marT="25200" marB="25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DF6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로그 검증</a:t>
                      </a:r>
                      <a:endParaRPr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0001" marR="90001" marT="25200" marB="25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just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작업로그를 파일로 작성하여 검증</a:t>
                      </a:r>
                    </a:p>
                  </a:txBody>
                  <a:tcPr marL="90001" marR="90001" marT="25200" marB="25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727"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Full Check</a:t>
                      </a:r>
                      <a:endParaRPr kumimoji="1" lang="ko-KR" altLang="en-US" sz="11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0001" marR="90001" marT="25200" marB="25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DF6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일괄 검증</a:t>
                      </a:r>
                      <a:endParaRPr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0001" marR="90001" marT="25200" marB="25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l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검증 항목별로 대상 내용을 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File or DB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로 작성하여 일괄검증 시행</a:t>
                      </a:r>
                    </a:p>
                  </a:txBody>
                  <a:tcPr marL="90001" marR="90001" marT="25200" marB="25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27"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Sample Check</a:t>
                      </a:r>
                      <a:endParaRPr kumimoji="1" lang="ko-KR" altLang="en-US" sz="11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0001" marR="90001" marT="25200" marB="25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DF6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Sample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검증</a:t>
                      </a:r>
                      <a:endParaRPr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0001" marR="90001" marT="25200" marB="25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just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예외의 경우 또는 확인이 필요한 사항에 대하여 대상선정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전환 후 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File or DB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등을 이용하여 검증 시행</a:t>
                      </a:r>
                    </a:p>
                  </a:txBody>
                  <a:tcPr marL="90001" marR="90001" marT="25200" marB="25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342064"/>
                  </a:ext>
                </a:extLst>
              </a:tr>
              <a:tr h="285359"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Transaction Check</a:t>
                      </a:r>
                      <a:endParaRPr kumimoji="1" lang="ko-KR" altLang="en-US" sz="11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90001" marR="90001" marT="25200" marB="25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DF6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온라인 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or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배치</a:t>
                      </a:r>
                      <a:endParaRPr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0" marR="0" lvl="0" indent="0" algn="ctr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테스트 검증</a:t>
                      </a:r>
                    </a:p>
                  </a:txBody>
                  <a:tcPr marL="90001" marR="90001" marT="25200" marB="25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just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사전 정의된 온라인 또는 배치처리를 통한 정합성 확인 및 데이터 검증 시행</a:t>
                      </a:r>
                    </a:p>
                  </a:txBody>
                  <a:tcPr marL="90001" marR="90001" marT="25200" marB="25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C9D7DF83-D8DD-443D-522E-F57E92D5F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165440"/>
              </p:ext>
            </p:extLst>
          </p:nvPr>
        </p:nvGraphicFramePr>
        <p:xfrm>
          <a:off x="539750" y="8514258"/>
          <a:ext cx="6553200" cy="1347360"/>
        </p:xfrm>
        <a:graphic>
          <a:graphicData uri="http://schemas.openxmlformats.org/drawingml/2006/table">
            <a:tbl>
              <a:tblPr/>
              <a:tblGrid>
                <a:gridCol w="1259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36000" marR="3600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내        용</a:t>
                      </a:r>
                    </a:p>
                  </a:txBody>
                  <a:tcPr marL="36000" marR="36000" marT="0" marB="0" anchor="ctr" anchorCtr="1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343"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물리적 요소 검증</a:t>
                      </a:r>
                    </a:p>
                  </a:txBody>
                  <a:tcPr marL="90001" marR="90001" marT="25200" marB="25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FA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just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문자열 변환 검증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Garbage Data</a:t>
                      </a:r>
                    </a:p>
                    <a:p>
                      <a:pPr marL="86400" marR="0" lvl="0" indent="-86400" algn="just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Code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 자료 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Code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별 유효 값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범주 점검</a:t>
                      </a:r>
                    </a:p>
                  </a:txBody>
                  <a:tcPr marL="90001" marR="90001" marT="25200" marB="25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343"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자료 일치성 검증</a:t>
                      </a:r>
                    </a:p>
                  </a:txBody>
                  <a:tcPr marL="90001" marR="90001" marT="25200" marB="25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FA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just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이관 후 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Data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연관관계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Code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변환의 정확성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변환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정제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규칙 준수 여부</a:t>
                      </a:r>
                    </a:p>
                    <a:p>
                      <a:pPr marL="86400" marR="0" lvl="0" indent="-86400" algn="just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각종 상태정보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최종 처리 기준정보 등 비교</a:t>
                      </a:r>
                    </a:p>
                  </a:txBody>
                  <a:tcPr marL="90001" marR="90001" marT="25200" marB="25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논리적 요소 검증</a:t>
                      </a:r>
                    </a:p>
                  </a:txBody>
                  <a:tcPr marL="90001" marR="90001" marT="25200" marB="25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FA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just" defTabSz="913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이관 및 구축 자료 상호간 일치성 검증</a:t>
                      </a:r>
                    </a:p>
                  </a:txBody>
                  <a:tcPr marL="90001" marR="90001" marT="25200" marB="25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5" name="그룹 23">
            <a:extLst>
              <a:ext uri="{FF2B5EF4-FFF2-40B4-BE49-F238E27FC236}">
                <a16:creationId xmlns:a16="http://schemas.microsoft.com/office/drawing/2014/main" id="{FF06013F-69BA-7552-25F4-83905C293CB3}"/>
              </a:ext>
            </a:extLst>
          </p:cNvPr>
          <p:cNvGrpSpPr/>
          <p:nvPr/>
        </p:nvGrpSpPr>
        <p:grpSpPr>
          <a:xfrm>
            <a:off x="539477" y="6101990"/>
            <a:ext cx="6553200" cy="289185"/>
            <a:chOff x="671526" y="2795588"/>
            <a:chExt cx="6270625" cy="215900"/>
          </a:xfrm>
        </p:grpSpPr>
        <p:sp>
          <p:nvSpPr>
            <p:cNvPr id="76" name="모서리가 둥근 직사각형 127">
              <a:extLst>
                <a:ext uri="{FF2B5EF4-FFF2-40B4-BE49-F238E27FC236}">
                  <a16:creationId xmlns:a16="http://schemas.microsoft.com/office/drawing/2014/main" id="{0DF9B5A7-6413-A8A1-1026-B1C5F47897A8}"/>
                </a:ext>
              </a:extLst>
            </p:cNvPr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데이터베이스 최적화를 위한 정합성 검증 종류 및 세부 항목</a:t>
              </a:r>
            </a:p>
          </p:txBody>
        </p:sp>
        <p:pic>
          <p:nvPicPr>
            <p:cNvPr id="77" name="Picture 2" descr="C:\Users\wslee\Desktop\Untitled-2.png">
              <a:extLst>
                <a:ext uri="{FF2B5EF4-FFF2-40B4-BE49-F238E27FC236}">
                  <a16:creationId xmlns:a16="http://schemas.microsoft.com/office/drawing/2014/main" id="{0C876742-F663-9B80-BA24-E43EEE38C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71174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3.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보안 요구사항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3407" y="1186866"/>
            <a:ext cx="5467730" cy="738664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eaLnBrk="0" latinLnBrk="0" hangingPunct="0"/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발주사의 보안 법률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보안규정 및 가이드라인을 반영하여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위험요소에 대한 물리적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관리적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기술적 측면의 보안 방안을 완벽하게 수립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하겠으며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시스템의 안정적인 운영을 위해 기본적인 시스템 보안 기능 적용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접근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운영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편집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로그 권한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USB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사용 금지 및 관리자 통제하에 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CD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매체 사용하겠습니다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2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완벽한 보안체계 구축 및 실행 방안</a:t>
              </a:r>
            </a:p>
          </p:txBody>
        </p:sp>
        <p:pic>
          <p:nvPicPr>
            <p:cNvPr id="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95" name="Rectangle 15"/>
          <p:cNvSpPr/>
          <p:nvPr/>
        </p:nvSpPr>
        <p:spPr>
          <a:xfrm>
            <a:off x="568369" y="4625827"/>
            <a:ext cx="6501545" cy="527524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90000" tIns="36000" rIns="90000" bIns="0" rtlCol="0" anchor="t" anchorCtr="0"/>
          <a:lstStyle/>
          <a:p>
            <a:pPr algn="ctr"/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3" name="그룹 15"/>
          <p:cNvGrpSpPr>
            <a:grpSpLocks/>
          </p:cNvGrpSpPr>
          <p:nvPr/>
        </p:nvGrpSpPr>
        <p:grpSpPr bwMode="auto">
          <a:xfrm>
            <a:off x="2578248" y="5462969"/>
            <a:ext cx="2481786" cy="733930"/>
            <a:chOff x="2009157" y="3240571"/>
            <a:chExt cx="6699250" cy="2129222"/>
          </a:xfrm>
        </p:grpSpPr>
        <p:pic>
          <p:nvPicPr>
            <p:cNvPr id="97" name="Picture 2" descr="C:\Users\강세환\Desktop\temp\a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4524352" y="1284793"/>
              <a:ext cx="1644698" cy="5556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2" descr="C:\Users\강세환\Desktop\temp\a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4367264" y="1028651"/>
              <a:ext cx="1983035" cy="669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9" name="Rectangle 15"/>
          <p:cNvSpPr/>
          <p:nvPr/>
        </p:nvSpPr>
        <p:spPr>
          <a:xfrm>
            <a:off x="526275" y="2752725"/>
            <a:ext cx="6566675" cy="1224809"/>
          </a:xfrm>
          <a:prstGeom prst="rect">
            <a:avLst/>
          </a:prstGeom>
          <a:solidFill>
            <a:srgbClr val="E3F1FA"/>
          </a:solidFill>
          <a:ln w="6350" cap="flat" cmpd="sng" algn="ctr">
            <a:solidFill>
              <a:srgbClr val="E3F1FA"/>
            </a:solidFill>
            <a:prstDash val="solid"/>
          </a:ln>
          <a:effectLst/>
        </p:spPr>
        <p:txBody>
          <a:bodyPr lIns="90000" tIns="36000" rIns="90000" bIns="0" rtlCol="0" anchor="t" anchorCtr="0"/>
          <a:lstStyle/>
          <a:p>
            <a:pPr algn="ctr"/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00" name="Rounded Rectangle 23"/>
          <p:cNvSpPr/>
          <p:nvPr/>
        </p:nvSpPr>
        <p:spPr>
          <a:xfrm>
            <a:off x="601980" y="2808651"/>
            <a:ext cx="6423660" cy="2681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dist="12700" dir="5400000" algn="t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/>
          <a:lstStyle/>
          <a:p>
            <a:pPr algn="ctr" eaLnBrk="0" latinLnBrk="0" hangingPunct="0"/>
            <a:r>
              <a:rPr lang="ko-KR" altLang="en-US" sz="1200" b="1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시큐어</a:t>
            </a:r>
            <a:r>
              <a:rPr lang="ko-KR" altLang="en-US" sz="12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코딩 등 개발 소스코드 관련 보안방안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629195" y="3149662"/>
            <a:ext cx="6463755" cy="777136"/>
          </a:xfrm>
          <a:prstGeom prst="rect">
            <a:avLst/>
          </a:prstGeom>
        </p:spPr>
        <p:txBody>
          <a:bodyPr wrap="square" lIns="0" tIns="0" rIns="72000" bIns="0" anchor="t" anchorCtr="0">
            <a:spAutoFit/>
          </a:bodyPr>
          <a:lstStyle/>
          <a:p>
            <a:pPr marL="182563" indent="-182563" eaLnBrk="0" latinLnBrk="0" hangingPunct="0">
              <a:spcAft>
                <a:spcPts val="3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SQL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인젝션은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DB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와 연동된 시스템에서 사용자가 입력한 데이터 값의 유효성 검증을 위한 시큐어 코딩 절차준수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절차 및 방법은 행정안전부의 “소프트웨어 개발보안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시큐어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코딩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관련 가이드”준용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182563" indent="-182563" eaLnBrk="0" latinLnBrk="0" hangingPunct="0"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사용자 인증정보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주민등록번호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계좌번호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패스워드 등은 소스코드에 직접 하드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코딩하지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않음</a:t>
            </a:r>
          </a:p>
        </p:txBody>
      </p:sp>
      <p:grpSp>
        <p:nvGrpSpPr>
          <p:cNvPr id="6" name="그룹 115"/>
          <p:cNvGrpSpPr/>
          <p:nvPr/>
        </p:nvGrpSpPr>
        <p:grpSpPr>
          <a:xfrm>
            <a:off x="818786" y="4907139"/>
            <a:ext cx="6000711" cy="602522"/>
            <a:chOff x="2320639" y="5361844"/>
            <a:chExt cx="4648051" cy="590180"/>
          </a:xfrm>
        </p:grpSpPr>
        <p:sp>
          <p:nvSpPr>
            <p:cNvPr id="117" name="TextBox 116"/>
            <p:cNvSpPr txBox="1"/>
            <p:nvPr/>
          </p:nvSpPr>
          <p:spPr>
            <a:xfrm>
              <a:off x="3606286" y="5400682"/>
              <a:ext cx="2067611" cy="51250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"</a:t>
              </a:r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완벽한 보안관리체계 구축으로</a:t>
              </a:r>
              <a:b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신뢰성 확보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"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119" name="그림 118" descr="1줄.png"/>
            <p:cNvPicPr>
              <a:picLocks noChangeAspect="1"/>
            </p:cNvPicPr>
            <p:nvPr/>
          </p:nvPicPr>
          <p:blipFill>
            <a:blip r:embed="rId4" cstate="print">
              <a:grayscl/>
            </a:blip>
            <a:stretch>
              <a:fillRect/>
            </a:stretch>
          </p:blipFill>
          <p:spPr>
            <a:xfrm>
              <a:off x="2320639" y="5361844"/>
              <a:ext cx="318804" cy="5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그림 123" descr="1줄.png"/>
            <p:cNvPicPr>
              <a:picLocks noChangeAspect="1"/>
            </p:cNvPicPr>
            <p:nvPr/>
          </p:nvPicPr>
          <p:blipFill>
            <a:blip r:embed="rId4" cstate="print">
              <a:grayscl/>
            </a:blip>
            <a:stretch>
              <a:fillRect/>
            </a:stretch>
          </p:blipFill>
          <p:spPr>
            <a:xfrm flipH="1">
              <a:off x="6649888" y="5361845"/>
              <a:ext cx="318802" cy="5901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그룹 128"/>
          <p:cNvGrpSpPr/>
          <p:nvPr/>
        </p:nvGrpSpPr>
        <p:grpSpPr>
          <a:xfrm>
            <a:off x="1956732" y="6115862"/>
            <a:ext cx="3751756" cy="3021513"/>
            <a:chOff x="3086003" y="6123573"/>
            <a:chExt cx="3132996" cy="3190750"/>
          </a:xfrm>
        </p:grpSpPr>
        <p:sp>
          <p:nvSpPr>
            <p:cNvPr id="132" name="타원 131"/>
            <p:cNvSpPr/>
            <p:nvPr/>
          </p:nvSpPr>
          <p:spPr>
            <a:xfrm>
              <a:off x="3533900" y="6601990"/>
              <a:ext cx="2212382" cy="2212382"/>
            </a:xfrm>
            <a:prstGeom prst="ellipse">
              <a:avLst/>
            </a:prstGeom>
            <a:solidFill>
              <a:sysClr val="window" lastClr="FFFFFF"/>
            </a:solidFill>
            <a:ln w="76200" cap="flat" cmpd="sng" algn="ctr">
              <a:solidFill>
                <a:schemeClr val="bg1">
                  <a:lumMod val="65000"/>
                  <a:alpha val="23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59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A764"/>
                </a:solidFill>
                <a:effectLst/>
                <a:uLnTx/>
                <a:uFillTx/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11" name="그룹 124"/>
            <p:cNvGrpSpPr/>
            <p:nvPr/>
          </p:nvGrpSpPr>
          <p:grpSpPr>
            <a:xfrm>
              <a:off x="3656719" y="6720163"/>
              <a:ext cx="1993310" cy="1993310"/>
              <a:chOff x="-3437609" y="2976208"/>
              <a:chExt cx="2336503" cy="2336503"/>
            </a:xfrm>
          </p:grpSpPr>
          <p:sp>
            <p:nvSpPr>
              <p:cNvPr id="170" name="타원 169"/>
              <p:cNvSpPr/>
              <p:nvPr/>
            </p:nvSpPr>
            <p:spPr bwMode="auto">
              <a:xfrm>
                <a:off x="-3437609" y="2976208"/>
                <a:ext cx="2336503" cy="233650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n w="952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E2E2E3"/>
                    </a:gs>
                  </a:gsLst>
                  <a:lin ang="16200000" scaled="1"/>
                  <a:tileRect/>
                </a:gradFill>
              </a:ln>
              <a:effectLst>
                <a:outerShdw dist="12700" sx="101000" sy="101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eaLnBrk="0" latinLnBrk="0" hangingPunct="0"/>
                <a:endPara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endParaRPr>
              </a:p>
            </p:txBody>
          </p:sp>
          <p:sp>
            <p:nvSpPr>
              <p:cNvPr id="171" name="이등변 삼각형 170"/>
              <p:cNvSpPr/>
              <p:nvPr/>
            </p:nvSpPr>
            <p:spPr>
              <a:xfrm>
                <a:off x="-3250373" y="3090961"/>
                <a:ext cx="1962034" cy="1691410"/>
              </a:xfrm>
              <a:prstGeom prst="triangl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algn="ctr" defTabSz="935904" fontAlgn="base" latinLnBrk="0"/>
                <a:endParaRPr lang="ko-KR" altLang="en-US" sz="1100" kern="0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sp>
          <p:nvSpPr>
            <p:cNvPr id="142" name="타원 141"/>
            <p:cNvSpPr/>
            <p:nvPr/>
          </p:nvSpPr>
          <p:spPr bwMode="auto">
            <a:xfrm>
              <a:off x="4005538" y="7073628"/>
              <a:ext cx="1269106" cy="1269106"/>
            </a:xfrm>
            <a:prstGeom prst="ellipse">
              <a:avLst/>
            </a:prstGeom>
            <a:gradFill flip="none" rotWithShape="1">
              <a:gsLst>
                <a:gs pos="0">
                  <a:srgbClr val="45A2E4"/>
                </a:gs>
                <a:gs pos="100000">
                  <a:srgbClr val="E3F1FA"/>
                </a:gs>
              </a:gsLst>
              <a:lin ang="16200000" scaled="1"/>
              <a:tileRect/>
            </a:gra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E2E2E3"/>
                  </a:gs>
                </a:gsLst>
                <a:lin ang="16200000" scaled="1"/>
                <a:tileRect/>
              </a:gradFill>
            </a:ln>
            <a:effectLst>
              <a:outerShdw dist="12700" dir="5400000" sx="101000" sy="101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eaLnBrk="0" latinLnBrk="0" hangingPunct="0"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보안관리</a:t>
              </a:r>
            </a:p>
            <a:p>
              <a:pPr algn="ctr" eaLnBrk="0" latinLnBrk="0" hangingPunct="0"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대상</a:t>
              </a: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5223391" y="7333066"/>
              <a:ext cx="345366" cy="35751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물리적</a:t>
              </a:r>
              <a:br>
                <a:rPr lang="en-US" altLang="ko-KR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</a:b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보안</a:t>
              </a: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332876" y="8366524"/>
              <a:ext cx="614429" cy="17875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관리적 보안</a:t>
              </a:r>
            </a:p>
          </p:txBody>
        </p:sp>
        <p:sp>
          <p:nvSpPr>
            <p:cNvPr id="160" name="타원 159"/>
            <p:cNvSpPr/>
            <p:nvPr/>
          </p:nvSpPr>
          <p:spPr bwMode="auto">
            <a:xfrm>
              <a:off x="4269910" y="6123573"/>
              <a:ext cx="765182" cy="765182"/>
            </a:xfrm>
            <a:prstGeom prst="ellipse">
              <a:avLst/>
            </a:prstGeom>
            <a:gradFill flip="none" rotWithShape="1">
              <a:gsLst>
                <a:gs pos="0">
                  <a:srgbClr val="90C8EF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E2E2E3"/>
                  </a:gs>
                </a:gsLst>
                <a:lin ang="16200000" scaled="1"/>
                <a:tileRect/>
              </a:gradFill>
            </a:ln>
            <a:effectLst>
              <a:outerShdw dist="12700" dir="5400000" sx="101000" sy="101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시스템</a:t>
              </a:r>
            </a:p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및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DB</a:t>
              </a:r>
            </a:p>
          </p:txBody>
        </p:sp>
        <p:sp>
          <p:nvSpPr>
            <p:cNvPr id="163" name="타원 162"/>
            <p:cNvSpPr/>
            <p:nvPr/>
          </p:nvSpPr>
          <p:spPr bwMode="auto">
            <a:xfrm>
              <a:off x="5453817" y="7663614"/>
              <a:ext cx="765182" cy="765182"/>
            </a:xfrm>
            <a:prstGeom prst="ellipse">
              <a:avLst/>
            </a:prstGeom>
            <a:gradFill flip="none" rotWithShape="1">
              <a:gsLst>
                <a:gs pos="0">
                  <a:srgbClr val="90C8EF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E2E2E3"/>
                  </a:gs>
                </a:gsLst>
                <a:lin ang="16200000" scaled="1"/>
                <a:tileRect/>
              </a:gradFill>
            </a:ln>
            <a:effectLst>
              <a:outerShdw dist="12700" dir="5400000" sx="101000" sy="101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문서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endParaRPr>
            </a:p>
          </p:txBody>
        </p:sp>
        <p:sp>
          <p:nvSpPr>
            <p:cNvPr id="164" name="타원 163"/>
            <p:cNvSpPr/>
            <p:nvPr/>
          </p:nvSpPr>
          <p:spPr bwMode="auto">
            <a:xfrm>
              <a:off x="3086003" y="7692491"/>
              <a:ext cx="765182" cy="765182"/>
            </a:xfrm>
            <a:prstGeom prst="ellipse">
              <a:avLst/>
            </a:prstGeom>
            <a:gradFill flip="none" rotWithShape="1">
              <a:gsLst>
                <a:gs pos="0">
                  <a:srgbClr val="90C8EF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E2E2E3"/>
                  </a:gs>
                </a:gsLst>
                <a:lin ang="16200000" scaled="1"/>
                <a:tileRect/>
              </a:gradFill>
            </a:ln>
            <a:effectLst>
              <a:outerShdw dist="12700" dir="5400000" sx="101000" sy="101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네트워크</a:t>
              </a:r>
            </a:p>
          </p:txBody>
        </p:sp>
        <p:sp>
          <p:nvSpPr>
            <p:cNvPr id="165" name="타원 164"/>
            <p:cNvSpPr/>
            <p:nvPr/>
          </p:nvSpPr>
          <p:spPr bwMode="auto">
            <a:xfrm>
              <a:off x="3230381" y="6566336"/>
              <a:ext cx="765182" cy="765182"/>
            </a:xfrm>
            <a:prstGeom prst="ellipse">
              <a:avLst/>
            </a:prstGeom>
            <a:gradFill flip="none" rotWithShape="1">
              <a:gsLst>
                <a:gs pos="0">
                  <a:srgbClr val="90C8EF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E2E2E3"/>
                  </a:gs>
                </a:gsLst>
                <a:lin ang="16200000" scaled="1"/>
                <a:tileRect/>
              </a:gradFill>
            </a:ln>
            <a:effectLst>
              <a:outerShdw dist="12700" dir="5400000" sx="101000" sy="101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소프트</a:t>
              </a:r>
            </a:p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웨어</a:t>
              </a:r>
            </a:p>
          </p:txBody>
        </p:sp>
        <p:sp>
          <p:nvSpPr>
            <p:cNvPr id="166" name="타원 165"/>
            <p:cNvSpPr/>
            <p:nvPr/>
          </p:nvSpPr>
          <p:spPr bwMode="auto">
            <a:xfrm>
              <a:off x="3730894" y="8549141"/>
              <a:ext cx="765182" cy="765182"/>
            </a:xfrm>
            <a:prstGeom prst="ellipse">
              <a:avLst/>
            </a:prstGeom>
            <a:gradFill flip="none" rotWithShape="1">
              <a:gsLst>
                <a:gs pos="0">
                  <a:srgbClr val="90C8EF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E2E2E3"/>
                  </a:gs>
                </a:gsLst>
                <a:lin ang="16200000" scaled="1"/>
                <a:tileRect/>
              </a:gradFill>
            </a:ln>
            <a:effectLst>
              <a:outerShdw dist="12700" dir="5400000" sx="101000" sy="101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정책 및</a:t>
              </a:r>
            </a:p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절차</a:t>
              </a:r>
            </a:p>
          </p:txBody>
        </p:sp>
        <p:sp>
          <p:nvSpPr>
            <p:cNvPr id="167" name="타원 166"/>
            <p:cNvSpPr/>
            <p:nvPr/>
          </p:nvSpPr>
          <p:spPr bwMode="auto">
            <a:xfrm>
              <a:off x="4847424" y="8549141"/>
              <a:ext cx="765182" cy="765182"/>
            </a:xfrm>
            <a:prstGeom prst="ellipse">
              <a:avLst/>
            </a:prstGeom>
            <a:gradFill flip="none" rotWithShape="1">
              <a:gsLst>
                <a:gs pos="0">
                  <a:srgbClr val="90C8EF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E2E2E3"/>
                  </a:gs>
                </a:gsLst>
                <a:lin ang="16200000" scaled="1"/>
                <a:tileRect/>
              </a:gradFill>
            </a:ln>
            <a:effectLst>
              <a:outerShdw dist="12700" dir="5400000" sx="101000" sy="101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인원 및</a:t>
              </a:r>
            </a:p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조직</a:t>
              </a:r>
            </a:p>
          </p:txBody>
        </p:sp>
        <p:sp>
          <p:nvSpPr>
            <p:cNvPr id="168" name="타원 167"/>
            <p:cNvSpPr/>
            <p:nvPr/>
          </p:nvSpPr>
          <p:spPr bwMode="auto">
            <a:xfrm>
              <a:off x="5319063" y="6566336"/>
              <a:ext cx="765182" cy="765182"/>
            </a:xfrm>
            <a:prstGeom prst="ellipse">
              <a:avLst/>
            </a:prstGeom>
            <a:gradFill flip="none" rotWithShape="1">
              <a:gsLst>
                <a:gs pos="0">
                  <a:srgbClr val="90C8EF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E2E2E3"/>
                  </a:gs>
                </a:gsLst>
                <a:lin ang="16200000" scaled="1"/>
                <a:tileRect/>
              </a:gradFill>
            </a:ln>
            <a:effectLst>
              <a:outerShdw dist="12700" dir="5400000" sx="101000" sy="101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장비 </a:t>
              </a:r>
            </a:p>
            <a:p>
              <a:pPr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및 시설</a:t>
              </a: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3769978" y="7333066"/>
              <a:ext cx="345366" cy="35751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eaLnBrk="0" latinLnBrk="0" hangingPunct="0">
                <a:defRPr/>
              </a:pP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기술적</a:t>
              </a:r>
              <a:b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</a:b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보안</a:t>
              </a:r>
            </a:p>
          </p:txBody>
        </p:sp>
      </p:grpSp>
      <p:pic>
        <p:nvPicPr>
          <p:cNvPr id="172" name="Picture 5" descr="C:\Users\강세환\Desktop\03.png"/>
          <p:cNvPicPr>
            <a:picLocks noChangeAspect="1" noChangeArrowheads="1"/>
          </p:cNvPicPr>
          <p:nvPr/>
        </p:nvPicPr>
        <p:blipFill rotWithShape="1">
          <a:blip r:embed="rId5" cstate="print"/>
          <a:srcRect l="6083" r="6083" b="25952"/>
          <a:stretch/>
        </p:blipFill>
        <p:spPr bwMode="auto">
          <a:xfrm>
            <a:off x="572382" y="8909376"/>
            <a:ext cx="6497011" cy="1007737"/>
          </a:xfrm>
          <a:prstGeom prst="rect">
            <a:avLst/>
          </a:prstGeom>
          <a:noFill/>
        </p:spPr>
      </p:pic>
      <p:pic>
        <p:nvPicPr>
          <p:cNvPr id="173" name="Picture 4" descr="https://d30y9cdsu7xlg0.cloudfront.net/png/1014086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79" y="5862713"/>
            <a:ext cx="353194" cy="2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73"/>
          <p:cNvGrpSpPr/>
          <p:nvPr/>
        </p:nvGrpSpPr>
        <p:grpSpPr>
          <a:xfrm>
            <a:off x="720574" y="5994896"/>
            <a:ext cx="1251456" cy="977135"/>
            <a:chOff x="2241969" y="6398378"/>
            <a:chExt cx="969357" cy="957118"/>
          </a:xfrm>
        </p:grpSpPr>
        <p:sp>
          <p:nvSpPr>
            <p:cNvPr id="175" name="직사각형 174"/>
            <p:cNvSpPr/>
            <p:nvPr/>
          </p:nvSpPr>
          <p:spPr>
            <a:xfrm>
              <a:off x="2241969" y="6601817"/>
              <a:ext cx="969357" cy="753679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eaLnBrk="0" fontAlgn="base" latinLnBrk="0" hangingPunct="0">
                <a:spcAft>
                  <a:spcPts val="300"/>
                </a:spcAft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시스템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S/W,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통신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S/W,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어플리케이션의 접근에 대한 통제 및 변경관리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바이러스 침입 등에 대한 대책</a:t>
              </a: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241969" y="6398378"/>
              <a:ext cx="399318" cy="165809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 eaLnBrk="0" fontAlgn="base" latinLnBrk="0" hangingPunct="0">
                <a:spcAft>
                  <a:spcPts val="300"/>
                </a:spcAft>
              </a:pPr>
              <a:r>
                <a:rPr lang="ko-KR" altLang="en-US" sz="11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바이러스</a:t>
              </a:r>
            </a:p>
          </p:txBody>
        </p:sp>
      </p:grpSp>
      <p:grpSp>
        <p:nvGrpSpPr>
          <p:cNvPr id="13" name="그룹 176"/>
          <p:cNvGrpSpPr/>
          <p:nvPr/>
        </p:nvGrpSpPr>
        <p:grpSpPr>
          <a:xfrm>
            <a:off x="720574" y="7260338"/>
            <a:ext cx="1251456" cy="977136"/>
            <a:chOff x="2241969" y="6398378"/>
            <a:chExt cx="969357" cy="957119"/>
          </a:xfrm>
        </p:grpSpPr>
        <p:sp>
          <p:nvSpPr>
            <p:cNvPr id="178" name="직사각형 177"/>
            <p:cNvSpPr/>
            <p:nvPr/>
          </p:nvSpPr>
          <p:spPr>
            <a:xfrm>
              <a:off x="2241969" y="6601818"/>
              <a:ext cx="969357" cy="753679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eaLnBrk="0" latinLnBrk="0" hangingPunct="0">
                <a:spcAft>
                  <a:spcPts val="300"/>
                </a:spcAft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시스템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S/W,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통신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S/W,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어플리케이션의 접근에 대한 통제 및 변경관리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바이러스 침입 등에 대한 대책</a:t>
              </a: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241969" y="6398378"/>
              <a:ext cx="399318" cy="165809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 eaLnBrk="0" fontAlgn="base" latinLnBrk="0" hangingPunct="0">
                <a:spcAft>
                  <a:spcPts val="300"/>
                </a:spcAft>
              </a:pPr>
              <a:r>
                <a:rPr lang="ko-KR" altLang="en-US" sz="11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불법침입</a:t>
              </a:r>
            </a:p>
          </p:txBody>
        </p:sp>
      </p:grpSp>
      <p:pic>
        <p:nvPicPr>
          <p:cNvPr id="180" name="Picture 6" descr="https://d30y9cdsu7xlg0.cloudfront.net/png/417332-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768" y="6987004"/>
            <a:ext cx="391404" cy="30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직사각형 180"/>
          <p:cNvSpPr/>
          <p:nvPr/>
        </p:nvSpPr>
        <p:spPr>
          <a:xfrm>
            <a:off x="720574" y="8374325"/>
            <a:ext cx="1512802" cy="615553"/>
          </a:xfrm>
          <a:prstGeom prst="rect">
            <a:avLst/>
          </a:prstGeom>
        </p:spPr>
        <p:txBody>
          <a:bodyPr wrap="square" lIns="0" tIns="0" rIns="72000" bIns="0" anchor="t">
            <a:spAutoFit/>
          </a:bodyPr>
          <a:lstStyle/>
          <a:p>
            <a:pPr eaLnBrk="0" fontAlgn="base" latinLnBrk="0" hangingPunct="0">
              <a:spcAft>
                <a:spcPts val="300"/>
              </a:spcAft>
            </a:pPr>
            <a:r>
              <a:rPr lang="ko-KR" altLang="en-US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전체 시스템의 보안을 구현하기 위한 표준화 된 정책이나 제도적 절차에 대한 대책수립</a:t>
            </a:r>
          </a:p>
        </p:txBody>
      </p:sp>
      <p:grpSp>
        <p:nvGrpSpPr>
          <p:cNvPr id="14" name="그룹 181"/>
          <p:cNvGrpSpPr/>
          <p:nvPr/>
        </p:nvGrpSpPr>
        <p:grpSpPr>
          <a:xfrm>
            <a:off x="5580037" y="5994900"/>
            <a:ext cx="1503249" cy="977132"/>
            <a:chOff x="2216954" y="6398378"/>
            <a:chExt cx="1044405" cy="957115"/>
          </a:xfrm>
        </p:grpSpPr>
        <p:sp>
          <p:nvSpPr>
            <p:cNvPr id="183" name="직사각형 182"/>
            <p:cNvSpPr/>
            <p:nvPr/>
          </p:nvSpPr>
          <p:spPr>
            <a:xfrm>
              <a:off x="2216954" y="6601814"/>
              <a:ext cx="1044405" cy="753679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eaLnBrk="0" latinLnBrk="0" hangingPunct="0">
                <a:spcAft>
                  <a:spcPts val="300"/>
                </a:spcAft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컴퓨터 및 주변기기를</a:t>
              </a:r>
              <a:b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수용하는 구조물과 시 설의 출입통제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우발적 사고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화재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장애발생을 방지하기 위해 필요한 수단</a:t>
              </a: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2241969" y="6398378"/>
              <a:ext cx="179085" cy="165809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 eaLnBrk="0" fontAlgn="base" latinLnBrk="0" hangingPunct="0">
                <a:spcAft>
                  <a:spcPts val="300"/>
                </a:spcAft>
              </a:pPr>
              <a:r>
                <a:rPr lang="ko-KR" altLang="en-US" sz="11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해커</a:t>
              </a:r>
            </a:p>
          </p:txBody>
        </p:sp>
      </p:grpSp>
      <p:pic>
        <p:nvPicPr>
          <p:cNvPr id="185" name="Picture 8" descr="https://d30y9cdsu7xlg0.cloudfront.net/png/870666-2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97" y="5841131"/>
            <a:ext cx="403348" cy="3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85"/>
          <p:cNvGrpSpPr/>
          <p:nvPr/>
        </p:nvGrpSpPr>
        <p:grpSpPr>
          <a:xfrm>
            <a:off x="5767235" y="7099563"/>
            <a:ext cx="1316051" cy="823251"/>
            <a:chOff x="2241969" y="6398378"/>
            <a:chExt cx="1019391" cy="806387"/>
          </a:xfrm>
        </p:grpSpPr>
        <p:sp>
          <p:nvSpPr>
            <p:cNvPr id="187" name="직사각형 186"/>
            <p:cNvSpPr/>
            <p:nvPr/>
          </p:nvSpPr>
          <p:spPr>
            <a:xfrm>
              <a:off x="2241969" y="6601821"/>
              <a:ext cx="1019391" cy="602944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eaLnBrk="0" fontAlgn="base" latinLnBrk="0" hangingPunct="0">
                <a:spcAft>
                  <a:spcPts val="300"/>
                </a:spcAft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비밀문서에 대한 보안 관리를 철저 히 이행하며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문 서 자료의 변조 노출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손실방지</a:t>
              </a: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241969" y="6398378"/>
              <a:ext cx="399318" cy="165809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 eaLnBrk="0" latinLnBrk="0" hangingPunct="0">
                <a:spcAft>
                  <a:spcPts val="300"/>
                </a:spcAft>
              </a:pPr>
              <a:r>
                <a:rPr lang="ko-KR" altLang="en-US" sz="11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비인가자</a:t>
              </a:r>
            </a:p>
          </p:txBody>
        </p:sp>
      </p:grpSp>
      <p:pic>
        <p:nvPicPr>
          <p:cNvPr id="189" name="Picture 10" descr="https://d30y9cdsu7xlg0.cloudfront.net/png/831863-20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753" y="6950338"/>
            <a:ext cx="336387" cy="26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89"/>
          <p:cNvGrpSpPr/>
          <p:nvPr/>
        </p:nvGrpSpPr>
        <p:grpSpPr>
          <a:xfrm>
            <a:off x="5767235" y="8081701"/>
            <a:ext cx="1316051" cy="977136"/>
            <a:chOff x="2241969" y="6398378"/>
            <a:chExt cx="1019391" cy="957120"/>
          </a:xfrm>
        </p:grpSpPr>
        <p:sp>
          <p:nvSpPr>
            <p:cNvPr id="191" name="직사각형 190"/>
            <p:cNvSpPr/>
            <p:nvPr/>
          </p:nvSpPr>
          <p:spPr>
            <a:xfrm>
              <a:off x="2241969" y="6601819"/>
              <a:ext cx="1019391" cy="753679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eaLnBrk="0" latinLnBrk="0" hangingPunct="0">
                <a:spcAft>
                  <a:spcPts val="300"/>
                </a:spcAft>
              </a:pP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취급상 주의를 필요로 하는 데이터를 조직적인 차원에서 보호하도록  책임부여</a:t>
              </a:r>
              <a:r>
                <a:rPr lang="en-US" altLang="ko-KR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통제대책 수립 </a:t>
              </a: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2241969" y="6398378"/>
              <a:ext cx="299488" cy="165809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 eaLnBrk="0" latinLnBrk="0" hangingPunct="0">
                <a:spcAft>
                  <a:spcPts val="300"/>
                </a:spcAft>
              </a:pPr>
              <a:r>
                <a:rPr lang="ko-KR" altLang="en-US" sz="11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스파이</a:t>
              </a:r>
            </a:p>
          </p:txBody>
        </p:sp>
      </p:grpSp>
      <p:pic>
        <p:nvPicPr>
          <p:cNvPr id="193" name="Picture 12" descr="https://d30y9cdsu7xlg0.cloudfront.net/png/1085390-200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68" t="17833" r="17073" b="17908"/>
          <a:stretch/>
        </p:blipFill>
        <p:spPr bwMode="auto">
          <a:xfrm>
            <a:off x="6374795" y="7953726"/>
            <a:ext cx="354339" cy="2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직사각형 193"/>
          <p:cNvSpPr/>
          <p:nvPr/>
        </p:nvSpPr>
        <p:spPr>
          <a:xfrm>
            <a:off x="2980294" y="5816861"/>
            <a:ext cx="1704634" cy="307777"/>
          </a:xfrm>
          <a:prstGeom prst="rect">
            <a:avLst/>
          </a:prstGeom>
        </p:spPr>
        <p:txBody>
          <a:bodyPr wrap="square" lIns="0" tIns="0" rIns="72000" bIns="0" anchor="t">
            <a:spAutoFit/>
          </a:bodyPr>
          <a:lstStyle/>
          <a:p>
            <a:pPr algn="ctr" eaLnBrk="0" latinLnBrk="0" hangingPunct="0">
              <a:spcAft>
                <a:spcPts val="300"/>
              </a:spcAft>
            </a:pPr>
            <a:r>
              <a:rPr lang="ko-KR" altLang="en-US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시스템 보안 및 데이터 의 변경</a:t>
            </a:r>
            <a:r>
              <a:rPr lang="en-US" altLang="ko-KR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파괴</a:t>
            </a:r>
            <a:r>
              <a:rPr lang="en-US" altLang="ko-KR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0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노출 방지</a:t>
            </a:r>
          </a:p>
        </p:txBody>
      </p:sp>
      <p:grpSp>
        <p:nvGrpSpPr>
          <p:cNvPr id="17" name="그룹 194"/>
          <p:cNvGrpSpPr/>
          <p:nvPr/>
        </p:nvGrpSpPr>
        <p:grpSpPr>
          <a:xfrm>
            <a:off x="737153" y="9264696"/>
            <a:ext cx="6163978" cy="505658"/>
            <a:chOff x="2226360" y="9657138"/>
            <a:chExt cx="4774515" cy="439362"/>
          </a:xfrm>
        </p:grpSpPr>
        <p:sp>
          <p:nvSpPr>
            <p:cNvPr id="196" name="Rounded Rectangle 23"/>
            <p:cNvSpPr/>
            <p:nvPr/>
          </p:nvSpPr>
          <p:spPr>
            <a:xfrm>
              <a:off x="2226360" y="9657138"/>
              <a:ext cx="1497915" cy="43936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96000" tIns="0" rIns="36000" bIns="0" rtlCol="0" anchor="ctr" anchorCtr="0"/>
            <a:lstStyle/>
            <a:p>
              <a:pPr algn="ctr" eaLnBrk="0" fontAlgn="base" latinLnBrk="0" hangingPunct="0"/>
              <a:r>
                <a:rPr lang="ko-KR" altLang="en-US" sz="1200" b="1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자료보호 문서</a:t>
              </a:r>
            </a:p>
          </p:txBody>
        </p:sp>
        <p:sp>
          <p:nvSpPr>
            <p:cNvPr id="197" name="Rounded Rectangle 23"/>
            <p:cNvSpPr/>
            <p:nvPr/>
          </p:nvSpPr>
          <p:spPr>
            <a:xfrm>
              <a:off x="3864660" y="9657138"/>
              <a:ext cx="1497915" cy="43936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96000" tIns="0" rIns="36000" bIns="0" rtlCol="0" anchor="ctr" anchorCtr="0"/>
            <a:lstStyle/>
            <a:p>
              <a:pPr algn="ctr" eaLnBrk="0" fontAlgn="base" latinLnBrk="0" hangingPunct="0"/>
              <a:r>
                <a:rPr lang="ko-KR" altLang="en-US" sz="1200" b="1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신뢰성 있는</a:t>
              </a:r>
              <a:br>
                <a:rPr lang="en-US" altLang="ko-KR" sz="1200" b="1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200" b="1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보안 보장</a:t>
              </a:r>
            </a:p>
          </p:txBody>
        </p:sp>
        <p:sp>
          <p:nvSpPr>
            <p:cNvPr id="198" name="Rounded Rectangle 23"/>
            <p:cNvSpPr/>
            <p:nvPr/>
          </p:nvSpPr>
          <p:spPr>
            <a:xfrm>
              <a:off x="5502960" y="9657138"/>
              <a:ext cx="1497915" cy="43936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96000" tIns="0" rIns="36000" bIns="0" rtlCol="0" anchor="ctr" anchorCtr="0"/>
            <a:lstStyle/>
            <a:p>
              <a:pPr algn="ctr" eaLnBrk="0" fontAlgn="base" latinLnBrk="0" hangingPunct="0"/>
              <a:r>
                <a:rPr lang="ko-KR" altLang="en-US" sz="1200" b="1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효율적</a:t>
              </a:r>
              <a:br>
                <a:rPr lang="en-US" altLang="ko-KR" sz="1200" b="1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200" b="1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업무수행 가능</a:t>
              </a:r>
            </a:p>
          </p:txBody>
        </p:sp>
      </p:grpSp>
      <p:pic>
        <p:nvPicPr>
          <p:cNvPr id="199" name="Picture 14" descr="https://d30y9cdsu7xlg0.cloudfront.net/png/1093404-200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73" y="9324435"/>
            <a:ext cx="467795" cy="36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16" descr="https://d30y9cdsu7xlg0.cloudfront.net/png/975402-200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39" y="9376139"/>
            <a:ext cx="397414" cy="31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18" descr="https://d30y9cdsu7xlg0.cloudfront.net/png/1168327-200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14" y="9353312"/>
            <a:ext cx="454314" cy="3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5"/>
          <p:cNvGrpSpPr/>
          <p:nvPr/>
        </p:nvGrpSpPr>
        <p:grpSpPr>
          <a:xfrm>
            <a:off x="503238" y="4265786"/>
            <a:ext cx="6553200" cy="289185"/>
            <a:chOff x="636588" y="2795588"/>
            <a:chExt cx="6270625" cy="215900"/>
          </a:xfrm>
        </p:grpSpPr>
        <p:sp>
          <p:nvSpPr>
            <p:cNvPr id="204" name="모서리가 둥근 직사각형 203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안정적인 프로젝트 수행을 위한 보안관리</a:t>
              </a:r>
            </a:p>
          </p:txBody>
        </p:sp>
        <p:pic>
          <p:nvPicPr>
            <p:cNvPr id="205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68" name="직사각형 67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539750" y="1241425"/>
            <a:ext cx="6553200" cy="289185"/>
            <a:chOff x="636588" y="2795588"/>
            <a:chExt cx="6270625" cy="21590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시스템 사용자 보안 설정 및 기타 기본 보안</a:t>
              </a:r>
            </a:p>
          </p:txBody>
        </p:sp>
        <p:pic>
          <p:nvPicPr>
            <p:cNvPr id="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68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70977"/>
              </p:ext>
            </p:extLst>
          </p:nvPr>
        </p:nvGraphicFramePr>
        <p:xfrm>
          <a:off x="539750" y="1673225"/>
          <a:ext cx="6553200" cy="8243889"/>
        </p:xfrm>
        <a:graphic>
          <a:graphicData uri="http://schemas.openxmlformats.org/drawingml/2006/table">
            <a:tbl>
              <a:tblPr/>
              <a:tblGrid>
                <a:gridCol w="749456">
                  <a:extLst>
                    <a:ext uri="{9D8B030D-6E8A-4147-A177-3AD203B41FA5}">
                      <a16:colId xmlns:a16="http://schemas.microsoft.com/office/drawing/2014/main" val="2840735560"/>
                    </a:ext>
                  </a:extLst>
                </a:gridCol>
                <a:gridCol w="923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63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ko-KR" altLang="en-US" sz="1100" b="1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구    분</a:t>
                      </a:r>
                      <a:endParaRPr lang="ko-KR" altLang="ko-KR" sz="1100" b="1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ko-KR" altLang="en-US" sz="1100" b="1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보    안    준    수</a:t>
                      </a:r>
                      <a:endParaRPr lang="ko-KR" altLang="ko-KR" sz="1100" b="1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203">
                <a:tc rowSpan="3"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접근</a:t>
                      </a:r>
                      <a:endParaRPr lang="en-US" altLang="ko-KR" sz="1100" b="1" kern="1200" spc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권한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spc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Root</a:t>
                      </a:r>
                      <a:endParaRPr lang="ko-KR" altLang="en-US" sz="1100" b="1" kern="1200" spc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255588" indent="-171450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3663" lvl="2" indent="-93663" defTabSz="1042988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관리자 권한 기능 포함</a:t>
                      </a:r>
                      <a:endParaRPr kumimoji="1" lang="en-US" altLang="ko-KR" sz="11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  <a:p>
                      <a:pPr marL="93663" lvl="2" indent="-93663" defTabSz="1042988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사용자 로그 권한 소유</a:t>
                      </a:r>
                      <a:endParaRPr kumimoji="1" lang="en-US" altLang="ko-KR" sz="11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2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관리자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운영자 권한 기능 및 권한 부여 기능</a:t>
                      </a:r>
                      <a:r>
                        <a:rPr kumimoji="1" lang="en-US" altLang="ko-KR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편집</a:t>
                      </a:r>
                      <a:r>
                        <a:rPr kumimoji="1" lang="en-US" altLang="ko-KR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운영</a:t>
                      </a:r>
                      <a:r>
                        <a:rPr kumimoji="1" lang="en-US" altLang="ko-KR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로그</a:t>
                      </a:r>
                      <a:r>
                        <a:rPr kumimoji="1" lang="en-US" altLang="ko-KR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이벤트 로그 권한 소유</a:t>
                      </a:r>
                      <a:endParaRPr kumimoji="1" lang="en-US" altLang="ko-KR" sz="110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2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운영자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편집 및 운영 권한 소유</a:t>
                      </a:r>
                      <a:endParaRPr kumimoji="1" lang="en-US" altLang="ko-KR" sz="110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이벤트 로그 뷰어 권한 소유</a:t>
                      </a:r>
                      <a:endParaRPr kumimoji="1" lang="en-US" altLang="ko-KR" sz="110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082">
                <a:tc gridSpan="2"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운영 권한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통신 상태 표시 및 조회 기능</a:t>
                      </a:r>
                      <a:endParaRPr kumimoji="1" lang="en-US" altLang="ko-KR" sz="110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 소스 로그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확인 기능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(WAS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로그 확인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연계 서버 제어 기능</a:t>
                      </a:r>
                      <a:endParaRPr kumimoji="1" lang="en-US" altLang="ko-KR" sz="110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8082">
                <a:tc gridSpan="2"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편집 권한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사용자 추가</a:t>
                      </a:r>
                      <a:r>
                        <a:rPr kumimoji="1" lang="en-US" altLang="ko-KR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삭제</a:t>
                      </a:r>
                      <a:r>
                        <a:rPr kumimoji="1" lang="en-US" altLang="ko-KR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비밀번호 변경 기능</a:t>
                      </a:r>
                      <a:endParaRPr kumimoji="1" lang="en-US" altLang="ko-KR" sz="110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데이터 맵핑 추가</a:t>
                      </a:r>
                      <a:r>
                        <a:rPr kumimoji="1" lang="en-US" altLang="ko-KR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삭제</a:t>
                      </a:r>
                      <a:r>
                        <a:rPr kumimoji="1" lang="en-US" altLang="ko-KR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변경 기능</a:t>
                      </a:r>
                      <a:endParaRPr kumimoji="1" lang="en-US" altLang="ko-KR" sz="110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장비 설정 </a:t>
                      </a:r>
                      <a:r>
                        <a:rPr kumimoji="1" lang="en-US" altLang="ko-KR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연계 서버 설정</a:t>
                      </a:r>
                      <a:endParaRPr kumimoji="1" lang="en-US" altLang="ko-KR" sz="110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1842">
                <a:tc gridSpan="2"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로그 권한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본사업 이벤트 로그 관련하여 조회</a:t>
                      </a:r>
                      <a:r>
                        <a:rPr kumimoji="1" lang="en-US" altLang="ko-KR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삭제</a:t>
                      </a:r>
                      <a:r>
                        <a:rPr kumimoji="1" lang="en-US" altLang="ko-KR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정리 기능</a:t>
                      </a:r>
                      <a:endParaRPr kumimoji="1" lang="en-US" altLang="ko-KR" sz="110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시스템과 관련된 각종 이벤트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및 연계 서버 등에 대한 로그 저장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조회 기능</a:t>
                      </a:r>
                      <a:endParaRPr kumimoji="1"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사용자 접근 이력 조회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삭제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정리 기능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(Root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권한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0639">
                <a:tc gridSpan="2"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기타 기본보안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월 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회 이상 개발자 대상 자체 보안교육 수행</a:t>
                      </a:r>
                      <a:endParaRPr kumimoji="1"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DB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송수신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프로그램 업그레이드 시 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USB, P2P,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웹하드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자료공유 사이트 활용 배제하며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필요시 관리자 통제하에 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CD,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보안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USB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 가능</a:t>
                      </a:r>
                      <a:endParaRPr kumimoji="1"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사업수행 업체의 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PC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반입 및 외부 프로그램 사용 승인시 최신 바이러스 백신 설치와 바이러스 감염여부 필수</a:t>
                      </a:r>
                      <a:endParaRPr kumimoji="1"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반입 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PC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는 사업 종료시 까지 반출 금지하며 부득이 외부 반출이 필요한 경우 최소한의 설비만 반출승인하고 자료 유출에 대비하여 정보보안담당자 통제하에 보안조치 수행 후 반출</a:t>
                      </a:r>
                      <a:endParaRPr kumimoji="1"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웜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바이러스를 대비한 백신프로그램 제공</a:t>
                      </a:r>
                      <a:endParaRPr kumimoji="1"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악성코드 감염되었거나 감염 의심이 되는 도구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프로그램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소스 등은 사용금지</a:t>
                      </a:r>
                      <a:endParaRPr kumimoji="1"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승인되지 않은 외부 인터넷 망 및 유해사이트 접근 차단</a:t>
                      </a:r>
                      <a:endParaRPr kumimoji="1"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각종 이벤트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통신로그 저장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조회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저장기간 설정 가능</a:t>
                      </a:r>
                      <a:r>
                        <a:rPr kumimoji="1" lang="en-US" altLang="ko-KR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 </a:t>
                      </a:r>
                      <a:r>
                        <a:rPr kumimoji="1" lang="ko-KR" altLang="en-US" sz="110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원격접속방식의 원격 감시 및 제어</a:t>
                      </a:r>
                      <a:endParaRPr kumimoji="1" lang="en-US" altLang="ko-KR" sz="110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사용자 통합 계정 통제기능 제공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계정사용 접근권한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다중접속 등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3.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보안 요구사항 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계속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)</a:t>
            </a:r>
            <a:endParaRPr lang="en-US" altLang="ko-KR" sz="1200" b="1" dirty="0"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40023" y="2176463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개인정보 보호 강화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8" name="직사각형 17"/>
          <p:cNvSpPr/>
          <p:nvPr/>
        </p:nvSpPr>
        <p:spPr>
          <a:xfrm>
            <a:off x="1547589" y="1259959"/>
            <a:ext cx="5364596" cy="59247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 eaLnBrk="0" latinLnBrk="0" hangingPunct="0">
              <a:spcAft>
                <a:spcPts val="300"/>
              </a:spcAft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개인정보보호법과 발주사의 개인정보 처리 지침을 준수하여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개인정보보호를 강화하며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타인의 저작권을 침해하지 않도록 관련 법규를 준수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하겠습니다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또한 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K-GIS</a:t>
            </a:r>
          </a:p>
          <a:p>
            <a:pPr algn="just" eaLnBrk="0" latinLnBrk="0" hangingPunct="0">
              <a:spcAft>
                <a:spcPts val="300"/>
              </a:spcAft>
            </a:pP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와 연계한 </a:t>
            </a:r>
            <a:r>
              <a:rPr lang="ko-KR" altLang="en-US" sz="1200" b="1" spc="-70" dirty="0" err="1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응용서비스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개발 및 사업수행 경험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을 보유하였습니다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4.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제약사항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 가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개인정보 보호법 준수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개인정보 취급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9" name="그룹 23"/>
          <p:cNvGrpSpPr/>
          <p:nvPr/>
        </p:nvGrpSpPr>
        <p:grpSpPr>
          <a:xfrm>
            <a:off x="539750" y="6354018"/>
            <a:ext cx="6553200" cy="289185"/>
            <a:chOff x="671526" y="2795588"/>
            <a:chExt cx="6270625" cy="215900"/>
          </a:xfrm>
        </p:grpSpPr>
        <p:sp>
          <p:nvSpPr>
            <p:cNvPr id="128" name="모서리가 둥근 직사각형 127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저작권 관련 법률 준수</a:t>
              </a:r>
            </a:p>
          </p:txBody>
        </p:sp>
        <p:pic>
          <p:nvPicPr>
            <p:cNvPr id="12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209" name="그룹 208"/>
          <p:cNvGrpSpPr/>
          <p:nvPr/>
        </p:nvGrpSpPr>
        <p:grpSpPr>
          <a:xfrm>
            <a:off x="539750" y="2717614"/>
            <a:ext cx="6553200" cy="3378026"/>
            <a:chOff x="539750" y="2717614"/>
            <a:chExt cx="4952495" cy="3378026"/>
          </a:xfrm>
        </p:grpSpPr>
        <p:grpSp>
          <p:nvGrpSpPr>
            <p:cNvPr id="182" name="그룹 181"/>
            <p:cNvGrpSpPr/>
            <p:nvPr/>
          </p:nvGrpSpPr>
          <p:grpSpPr>
            <a:xfrm>
              <a:off x="2514525" y="2717614"/>
              <a:ext cx="1002944" cy="846739"/>
              <a:chOff x="4763011" y="7218846"/>
              <a:chExt cx="1002944" cy="846739"/>
            </a:xfrm>
          </p:grpSpPr>
          <p:sp>
            <p:nvSpPr>
              <p:cNvPr id="183" name="육각형 182"/>
              <p:cNvSpPr/>
              <p:nvPr/>
            </p:nvSpPr>
            <p:spPr>
              <a:xfrm rot="1800000">
                <a:off x="4763011" y="7218846"/>
                <a:ext cx="1002944" cy="846739"/>
              </a:xfrm>
              <a:prstGeom prst="hexagon">
                <a:avLst>
                  <a:gd name="adj" fmla="val 28885"/>
                  <a:gd name="vf" fmla="val 115470"/>
                </a:avLst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/>
              <a:p>
                <a:pPr algn="ctr"/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pic>
            <p:nvPicPr>
              <p:cNvPr id="184" name="Picture 26" descr="Y:\PNG\핵심적용기술픽토-0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281" y="7341407"/>
                <a:ext cx="766404" cy="522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5" name="그룹 184"/>
            <p:cNvGrpSpPr/>
            <p:nvPr/>
          </p:nvGrpSpPr>
          <p:grpSpPr>
            <a:xfrm>
              <a:off x="848662" y="2717614"/>
              <a:ext cx="1002944" cy="846739"/>
              <a:chOff x="2709421" y="7218846"/>
              <a:chExt cx="1002944" cy="846739"/>
            </a:xfrm>
          </p:grpSpPr>
          <p:sp>
            <p:nvSpPr>
              <p:cNvPr id="186" name="육각형 185"/>
              <p:cNvSpPr/>
              <p:nvPr/>
            </p:nvSpPr>
            <p:spPr>
              <a:xfrm rot="1800000">
                <a:off x="2709421" y="7218846"/>
                <a:ext cx="1002944" cy="846739"/>
              </a:xfrm>
              <a:prstGeom prst="hexagon">
                <a:avLst>
                  <a:gd name="adj" fmla="val 28885"/>
                  <a:gd name="vf" fmla="val 115470"/>
                </a:avLst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/>
              <a:p>
                <a:pPr algn="ctr"/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pic>
            <p:nvPicPr>
              <p:cNvPr id="187" name="Picture 27" descr="Y:\PNG\핵심적용기술픽토-10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9787" y="7341407"/>
                <a:ext cx="766404" cy="522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8" name="그룹 187"/>
            <p:cNvGrpSpPr/>
            <p:nvPr/>
          </p:nvGrpSpPr>
          <p:grpSpPr>
            <a:xfrm>
              <a:off x="4180388" y="2717614"/>
              <a:ext cx="1002944" cy="846739"/>
              <a:chOff x="6816601" y="7218846"/>
              <a:chExt cx="1002944" cy="846739"/>
            </a:xfrm>
          </p:grpSpPr>
          <p:sp>
            <p:nvSpPr>
              <p:cNvPr id="189" name="육각형 188"/>
              <p:cNvSpPr/>
              <p:nvPr/>
            </p:nvSpPr>
            <p:spPr>
              <a:xfrm rot="1800000">
                <a:off x="6816601" y="7218846"/>
                <a:ext cx="1002944" cy="846739"/>
              </a:xfrm>
              <a:prstGeom prst="hexagon">
                <a:avLst>
                  <a:gd name="adj" fmla="val 28885"/>
                  <a:gd name="vf" fmla="val 115470"/>
                </a:avLst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/>
              <a:p>
                <a:pPr algn="ctr"/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pic>
            <p:nvPicPr>
              <p:cNvPr id="190" name="Picture 18" descr="Y:\PNG\핵심적용기술픽토-01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4871" y="7341407"/>
                <a:ext cx="766404" cy="522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1" name="직사각형 190"/>
            <p:cNvSpPr/>
            <p:nvPr/>
          </p:nvSpPr>
          <p:spPr>
            <a:xfrm>
              <a:off x="2209319" y="3930310"/>
              <a:ext cx="1619163" cy="540000"/>
            </a:xfrm>
            <a:prstGeom prst="rect">
              <a:avLst/>
            </a:prstGeom>
            <a:solidFill>
              <a:srgbClr val="E3F1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176776" algn="ctr">
                <a:buClr>
                  <a:srgbClr val="016666"/>
                </a:buClr>
                <a:buSzPct val="100000"/>
                <a:tabLst>
                  <a:tab pos="2629936" algn="l"/>
                  <a:tab pos="5517284" algn="l"/>
                </a:tabLst>
              </a:pPr>
              <a:r>
                <a:rPr kumimoji="1"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고객정보관리</a:t>
              </a:r>
            </a:p>
            <a:p>
              <a:pPr indent="-176776" algn="ctr">
                <a:buClr>
                  <a:srgbClr val="016666"/>
                </a:buClr>
                <a:buSzPct val="100000"/>
                <a:tabLst>
                  <a:tab pos="2629936" algn="l"/>
                  <a:tab pos="5517284" algn="l"/>
                </a:tabLst>
              </a:pPr>
              <a:r>
                <a:rPr kumimoji="1"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전용 데이터베이스</a:t>
              </a: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3871302" y="3930310"/>
              <a:ext cx="1619163" cy="540000"/>
            </a:xfrm>
            <a:prstGeom prst="rect">
              <a:avLst/>
            </a:prstGeom>
            <a:solidFill>
              <a:srgbClr val="E3F1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176776" algn="ctr">
                <a:buClr>
                  <a:srgbClr val="016666"/>
                </a:buClr>
                <a:buSzPct val="100000"/>
                <a:tabLst>
                  <a:tab pos="2629936" algn="l"/>
                  <a:tab pos="5517284" algn="l"/>
                </a:tabLst>
              </a:pPr>
              <a:r>
                <a:rPr kumimoji="1"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시스템 접근 권한 정보</a:t>
              </a:r>
            </a:p>
            <a:p>
              <a:pPr indent="-176776" algn="ctr">
                <a:buClr>
                  <a:srgbClr val="016666"/>
                </a:buClr>
                <a:buSzPct val="100000"/>
                <a:tabLst>
                  <a:tab pos="2629936" algn="l"/>
                  <a:tab pos="5517284" algn="l"/>
                </a:tabLst>
              </a:pPr>
              <a:r>
                <a:rPr kumimoji="1"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데이터 베이스 구축</a:t>
              </a:r>
            </a:p>
          </p:txBody>
        </p:sp>
        <p:sp>
          <p:nvSpPr>
            <p:cNvPr id="193" name="모서리가 둥근 직사각형 69"/>
            <p:cNvSpPr/>
            <p:nvPr/>
          </p:nvSpPr>
          <p:spPr bwMode="auto">
            <a:xfrm>
              <a:off x="539750" y="3370341"/>
              <a:ext cx="1620769" cy="496040"/>
            </a:xfrm>
            <a:prstGeom prst="round2DiagRect">
              <a:avLst/>
            </a:prstGeom>
            <a:blipFill>
              <a:blip r:embed="rId6" cstate="print">
                <a:grayscl/>
              </a:blip>
              <a:stretch>
                <a:fillRect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/>
            <a:lstStyle/>
            <a:p>
              <a:pPr algn="ctr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</a:pPr>
              <a:r>
                <a:rPr lang="ko-KR" altLang="en-US" sz="1100" b="1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개인정보 보호 업무 </a:t>
              </a:r>
            </a:p>
            <a:p>
              <a:pPr algn="ctr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</a:pPr>
              <a:r>
                <a:rPr lang="ko-KR" altLang="en-US" sz="1100" b="1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처리 절차 준수</a:t>
              </a:r>
            </a:p>
          </p:txBody>
        </p:sp>
        <p:sp>
          <p:nvSpPr>
            <p:cNvPr id="194" name="모서리가 둥근 직사각형 69"/>
            <p:cNvSpPr/>
            <p:nvPr/>
          </p:nvSpPr>
          <p:spPr bwMode="auto">
            <a:xfrm>
              <a:off x="2205613" y="3370341"/>
              <a:ext cx="1620769" cy="496040"/>
            </a:xfrm>
            <a:prstGeom prst="round2DiagRect">
              <a:avLst/>
            </a:prstGeom>
            <a:blipFill>
              <a:blip r:embed="rId6" cstate="print">
                <a:grayscl/>
              </a:blip>
              <a:stretch>
                <a:fillRect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/>
            <a:lstStyle/>
            <a:p>
              <a:pPr algn="ctr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</a:pPr>
              <a:r>
                <a:rPr lang="ko-KR" altLang="en-US" sz="1100" b="1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개인정보 데이터 암호화 </a:t>
              </a:r>
            </a:p>
            <a:p>
              <a:pPr algn="ctr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</a:pPr>
              <a:r>
                <a:rPr lang="ko-KR" altLang="en-US" sz="1100" b="1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및 접근제어체계 구축</a:t>
              </a:r>
            </a:p>
          </p:txBody>
        </p:sp>
        <p:sp>
          <p:nvSpPr>
            <p:cNvPr id="195" name="모서리가 둥근 직사각형 69"/>
            <p:cNvSpPr/>
            <p:nvPr/>
          </p:nvSpPr>
          <p:spPr bwMode="auto">
            <a:xfrm>
              <a:off x="3871476" y="3370341"/>
              <a:ext cx="1620769" cy="496040"/>
            </a:xfrm>
            <a:prstGeom prst="round2DiagRect">
              <a:avLst/>
            </a:prstGeom>
            <a:blipFill>
              <a:blip r:embed="rId6" cstate="print">
                <a:grayscl/>
              </a:blip>
              <a:stretch>
                <a:fillRect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/>
            <a:lstStyle/>
            <a:p>
              <a:pPr algn="ctr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</a:pPr>
              <a:r>
                <a:rPr lang="ko-KR" altLang="en-US" sz="1100" b="1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사용자 유형별 </a:t>
              </a:r>
            </a:p>
            <a:p>
              <a:pPr algn="ctr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</a:pPr>
              <a:r>
                <a:rPr lang="ko-KR" altLang="en-US" sz="1100" b="1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접근 권한 관리</a:t>
              </a: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542940" y="3930310"/>
              <a:ext cx="1619163" cy="540000"/>
            </a:xfrm>
            <a:prstGeom prst="rect">
              <a:avLst/>
            </a:prstGeom>
            <a:solidFill>
              <a:srgbClr val="E3F1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176776" algn="ctr">
                <a:buClr>
                  <a:srgbClr val="016666"/>
                </a:buClr>
                <a:buSzPct val="100000"/>
                <a:tabLst>
                  <a:tab pos="2629936" algn="l"/>
                  <a:tab pos="5517284" algn="l"/>
                </a:tabLst>
              </a:pPr>
              <a:r>
                <a:rPr kumimoji="1"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개인정보 관리</a:t>
              </a:r>
            </a:p>
            <a:p>
              <a:pPr indent="-176776" algn="ctr">
                <a:buClr>
                  <a:srgbClr val="016666"/>
                </a:buClr>
                <a:buSzPct val="100000"/>
                <a:tabLst>
                  <a:tab pos="2629936" algn="l"/>
                  <a:tab pos="5517284" algn="l"/>
                </a:tabLst>
              </a:pPr>
              <a:r>
                <a:rPr kumimoji="1"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시스템 </a:t>
              </a:r>
              <a:r>
                <a:rPr kumimoji="1"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DB</a:t>
              </a:r>
              <a:endParaRPr kumimoji="1"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197" name="그룹 196"/>
            <p:cNvGrpSpPr/>
            <p:nvPr/>
          </p:nvGrpSpPr>
          <p:grpSpPr>
            <a:xfrm>
              <a:off x="4585483" y="3797734"/>
              <a:ext cx="190800" cy="190674"/>
              <a:chOff x="6876913" y="4579900"/>
              <a:chExt cx="190800" cy="190674"/>
            </a:xfrm>
          </p:grpSpPr>
          <p:sp>
            <p:nvSpPr>
              <p:cNvPr id="198" name="타원 197"/>
              <p:cNvSpPr/>
              <p:nvPr/>
            </p:nvSpPr>
            <p:spPr>
              <a:xfrm rot="5400000" flipV="1">
                <a:off x="6876976" y="4579837"/>
                <a:ext cx="190674" cy="190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  <p:pic>
            <p:nvPicPr>
              <p:cNvPr id="199" name="Picture 10" descr="D:\@@한전백업방\@삽도백업\PNG\02-가-2)_01-10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6908020" y="4603766"/>
                <a:ext cx="128587" cy="142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0" name="그룹 199"/>
            <p:cNvGrpSpPr/>
            <p:nvPr/>
          </p:nvGrpSpPr>
          <p:grpSpPr>
            <a:xfrm>
              <a:off x="2923500" y="3797734"/>
              <a:ext cx="190800" cy="190674"/>
              <a:chOff x="6876913" y="4579900"/>
              <a:chExt cx="190800" cy="190674"/>
            </a:xfrm>
          </p:grpSpPr>
          <p:sp>
            <p:nvSpPr>
              <p:cNvPr id="201" name="타원 200"/>
              <p:cNvSpPr/>
              <p:nvPr/>
            </p:nvSpPr>
            <p:spPr>
              <a:xfrm rot="5400000" flipV="1">
                <a:off x="6876976" y="4579837"/>
                <a:ext cx="190674" cy="190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  <p:pic>
            <p:nvPicPr>
              <p:cNvPr id="202" name="Picture 10" descr="D:\@@한전백업방\@삽도백업\PNG\02-가-2)_01-10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6908020" y="4603766"/>
                <a:ext cx="128587" cy="142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3" name="그룹 202"/>
            <p:cNvGrpSpPr/>
            <p:nvPr/>
          </p:nvGrpSpPr>
          <p:grpSpPr>
            <a:xfrm>
              <a:off x="1257121" y="3797734"/>
              <a:ext cx="190800" cy="190674"/>
              <a:chOff x="6876913" y="4579900"/>
              <a:chExt cx="190800" cy="190674"/>
            </a:xfrm>
          </p:grpSpPr>
          <p:sp>
            <p:nvSpPr>
              <p:cNvPr id="204" name="타원 203"/>
              <p:cNvSpPr/>
              <p:nvPr/>
            </p:nvSpPr>
            <p:spPr>
              <a:xfrm rot="5400000" flipV="1">
                <a:off x="6876976" y="4579837"/>
                <a:ext cx="190674" cy="190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  <p:pic>
            <p:nvPicPr>
              <p:cNvPr id="205" name="Picture 10" descr="D:\@@한전백업방\@삽도백업\PNG\02-가-2)_01-10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6908020" y="4603766"/>
                <a:ext cx="128587" cy="142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6" name="직사각형 205"/>
            <p:cNvSpPr/>
            <p:nvPr/>
          </p:nvSpPr>
          <p:spPr>
            <a:xfrm>
              <a:off x="542940" y="4449883"/>
              <a:ext cx="1605304" cy="1645757"/>
            </a:xfrm>
            <a:prstGeom prst="rect">
              <a:avLst/>
            </a:prstGeom>
            <a:noFill/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108000" rIns="90000" bIns="72000" rtlCol="0" anchor="t"/>
            <a:lstStyle/>
            <a:p>
              <a:pPr marL="86400" indent="-86400" eaLnBrk="0" fontAlgn="base" latinLnBrk="0" hangingPunct="0"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개인정보보호 대장관리</a:t>
              </a:r>
            </a:p>
            <a:p>
              <a:pPr marL="86400" indent="-86400" eaLnBrk="0" fontAlgn="base" latinLnBrk="0" hangingPunct="0"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개인정보보호 열람 및 처리내역 관리</a:t>
              </a:r>
            </a:p>
            <a:p>
              <a:pPr marL="86400" indent="-86400" eaLnBrk="0" fontAlgn="base" latinLnBrk="0" hangingPunct="0"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개인정보보호 통계관리</a:t>
              </a:r>
            </a:p>
            <a:p>
              <a:pPr marL="86400" indent="-86400" eaLnBrk="0" fontAlgn="base" latinLnBrk="0" hangingPunct="0"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개인정보보호 시스템 관리</a:t>
              </a:r>
            </a:p>
            <a:p>
              <a:pPr marL="86400" indent="-86400" eaLnBrk="0" fontAlgn="base" latinLnBrk="0" hangingPunct="0"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개인정보보호 관련 게시 자료관리</a:t>
              </a: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209319" y="4449883"/>
              <a:ext cx="1605304" cy="1645757"/>
            </a:xfrm>
            <a:prstGeom prst="rect">
              <a:avLst/>
            </a:prstGeom>
            <a:noFill/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108000" rIns="90000" bIns="72000" rtlCol="0" anchor="t"/>
            <a:lstStyle/>
            <a:p>
              <a:pPr marL="86400" indent="-86400" eaLnBrk="0" fontAlgn="base" latinLnBrk="0" hangingPunct="0"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개인정보 중복자료 제거</a:t>
              </a:r>
            </a:p>
            <a:p>
              <a:pPr marL="86400" indent="-86400" eaLnBrk="0" fontAlgn="base" latinLnBrk="0" hangingPunct="0"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개인정보 암호화</a:t>
              </a:r>
            </a:p>
            <a:p>
              <a:pPr marL="180000" lvl="4" indent="-88389" eaLnBrk="0" fontAlgn="base" latinLnBrk="0" hangingPunct="0"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Rix모던고딕 L" pitchFamily="18" charset="-127"/>
                <a:buChar char="-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주민등록번호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외국인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등록번호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여권번호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운전면허번호 등의 고유식별번호</a:t>
              </a:r>
            </a:p>
            <a:p>
              <a:pPr marL="180000" lvl="4" indent="-88389" eaLnBrk="0" fontAlgn="base" latinLnBrk="0" hangingPunct="0"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Rix모던고딕 L" pitchFamily="18" charset="-127"/>
                <a:buChar char="-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성명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주소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전화번호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E-MAIL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등</a:t>
              </a: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3875794" y="4449883"/>
              <a:ext cx="1605304" cy="1645757"/>
            </a:xfrm>
            <a:prstGeom prst="rect">
              <a:avLst/>
            </a:prstGeom>
            <a:noFill/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108000" rIns="90000" bIns="72000" rtlCol="0" anchor="t"/>
            <a:lstStyle/>
            <a:p>
              <a:pPr marL="86400" indent="-86400" eaLnBrk="0" fontAlgn="base" latinLnBrk="0" hangingPunct="0"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비밀번호 규칙 준수</a:t>
              </a:r>
            </a:p>
            <a:p>
              <a:pPr marL="86400" indent="-86400" eaLnBrk="0" fontAlgn="base" latinLnBrk="0" hangingPunct="0"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인사정보 변경시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접근권한 삭제 처리</a:t>
              </a:r>
            </a:p>
            <a:p>
              <a:pPr marL="86400" indent="-86400" eaLnBrk="0" fontAlgn="base" latinLnBrk="0" hangingPunct="0"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화면별 접근 권한 관리</a:t>
              </a:r>
            </a:p>
            <a:p>
              <a:pPr marL="86400" indent="-86400" eaLnBrk="0" fontAlgn="base" latinLnBrk="0" hangingPunct="0"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endPara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grpSp>
        <p:nvGrpSpPr>
          <p:cNvPr id="218" name="그룹 217"/>
          <p:cNvGrpSpPr/>
          <p:nvPr/>
        </p:nvGrpSpPr>
        <p:grpSpPr>
          <a:xfrm>
            <a:off x="539750" y="6714058"/>
            <a:ext cx="6553200" cy="2029163"/>
            <a:chOff x="539750" y="7887950"/>
            <a:chExt cx="5048312" cy="2029163"/>
          </a:xfrm>
          <a:solidFill>
            <a:srgbClr val="E3F1FA"/>
          </a:solidFill>
        </p:grpSpPr>
        <p:sp>
          <p:nvSpPr>
            <p:cNvPr id="210" name="모서리가 둥근 직사각형 209"/>
            <p:cNvSpPr/>
            <p:nvPr/>
          </p:nvSpPr>
          <p:spPr>
            <a:xfrm>
              <a:off x="539750" y="7887950"/>
              <a:ext cx="5048312" cy="2029163"/>
            </a:xfrm>
            <a:prstGeom prst="roundRect">
              <a:avLst>
                <a:gd name="adj" fmla="val 2147"/>
              </a:avLst>
            </a:prstGeom>
            <a:grpFill/>
            <a:ln w="127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211" name="그룹 210"/>
            <p:cNvGrpSpPr/>
            <p:nvPr/>
          </p:nvGrpSpPr>
          <p:grpSpPr>
            <a:xfrm>
              <a:off x="615429" y="7984803"/>
              <a:ext cx="3456612" cy="500063"/>
              <a:chOff x="924833" y="3429283"/>
              <a:chExt cx="3456612" cy="500063"/>
            </a:xfrm>
            <a:grpFill/>
          </p:grpSpPr>
          <p:pic>
            <p:nvPicPr>
              <p:cNvPr id="212" name="Picture 31" descr="D:\@@한전백업방\@삽도백업\PNG\02-나-1)_01-03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833" y="3429283"/>
                <a:ext cx="466725" cy="500063"/>
              </a:xfrm>
              <a:prstGeom prst="rect">
                <a:avLst/>
              </a:prstGeom>
              <a:grpFill/>
            </p:spPr>
          </p:pic>
          <p:sp>
            <p:nvSpPr>
              <p:cNvPr id="213" name="Rectangle 26"/>
              <p:cNvSpPr>
                <a:spLocks noChangeArrowheads="1"/>
              </p:cNvSpPr>
              <p:nvPr/>
            </p:nvSpPr>
            <p:spPr bwMode="auto">
              <a:xfrm>
                <a:off x="1525052" y="3591540"/>
                <a:ext cx="2856393" cy="169277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ko-KR" altLang="en-US" sz="1100" b="1" spc="-50" dirty="0">
                    <a:solidFill>
                      <a:schemeClr val="tx1"/>
                    </a:solidFill>
                    <a:latin typeface="HY신명조" pitchFamily="18" charset="-127"/>
                    <a:ea typeface="HY신명조" pitchFamily="18" charset="-127"/>
                  </a:rPr>
                  <a:t>저작권 보호 법률 준수</a:t>
                </a:r>
              </a:p>
            </p:txBody>
          </p:sp>
        </p:grpSp>
        <p:pic>
          <p:nvPicPr>
            <p:cNvPr id="214" name="Picture 25" descr="Y:\PNG\핵심적용기술픽토-08.png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822" y="8038101"/>
              <a:ext cx="544037" cy="370651"/>
            </a:xfrm>
            <a:prstGeom prst="rect">
              <a:avLst/>
            </a:prstGeom>
            <a:grpFill/>
          </p:spPr>
        </p:pic>
        <p:sp>
          <p:nvSpPr>
            <p:cNvPr id="215" name="모서리가 둥근 직사각형 214"/>
            <p:cNvSpPr/>
            <p:nvPr/>
          </p:nvSpPr>
          <p:spPr>
            <a:xfrm>
              <a:off x="656071" y="8555387"/>
              <a:ext cx="4824536" cy="324000"/>
            </a:xfrm>
            <a:prstGeom prst="roundRect">
              <a:avLst>
                <a:gd name="adj" fmla="val 24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latinLnBrk="0" hangingPunct="0">
                <a:spcAft>
                  <a:spcPts val="293"/>
                </a:spcAft>
                <a:buSzPct val="100000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산업재산권법 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: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특허법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실용신안법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상표법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디자인보호법 준수</a:t>
              </a:r>
            </a:p>
          </p:txBody>
        </p:sp>
        <p:sp>
          <p:nvSpPr>
            <p:cNvPr id="216" name="모서리가 둥근 직사각형 215"/>
            <p:cNvSpPr/>
            <p:nvPr/>
          </p:nvSpPr>
          <p:spPr>
            <a:xfrm>
              <a:off x="656071" y="8981676"/>
              <a:ext cx="4824536" cy="324000"/>
            </a:xfrm>
            <a:prstGeom prst="roundRect">
              <a:avLst>
                <a:gd name="adj" fmla="val 24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latinLnBrk="0" hangingPunct="0">
                <a:spcAft>
                  <a:spcPts val="293"/>
                </a:spcAft>
                <a:buSzPct val="100000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저작권법 준수</a:t>
              </a:r>
            </a:p>
          </p:txBody>
        </p:sp>
        <p:sp>
          <p:nvSpPr>
            <p:cNvPr id="217" name="모서리가 둥근 직사각형 216"/>
            <p:cNvSpPr/>
            <p:nvPr/>
          </p:nvSpPr>
          <p:spPr>
            <a:xfrm>
              <a:off x="656071" y="9413724"/>
              <a:ext cx="4824536" cy="324000"/>
            </a:xfrm>
            <a:prstGeom prst="roundRect">
              <a:avLst>
                <a:gd name="adj" fmla="val 24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latinLnBrk="0" hangingPunct="0">
                <a:spcAft>
                  <a:spcPts val="293"/>
                </a:spcAft>
                <a:buSzPct val="100000"/>
                <a:tabLst>
                  <a:tab pos="499283" algn="l"/>
                  <a:tab pos="998566" algn="l"/>
                  <a:tab pos="1500951" algn="l"/>
                  <a:tab pos="2000233" algn="l"/>
                  <a:tab pos="2499517" algn="l"/>
                  <a:tab pos="3000352" algn="l"/>
                  <a:tab pos="3499634" algn="l"/>
                  <a:tab pos="4000467" algn="l"/>
                  <a:tab pos="4501301" algn="l"/>
                  <a:tab pos="5000585" algn="l"/>
                  <a:tab pos="5501418" algn="l"/>
                  <a:tab pos="6501536" algn="l"/>
                  <a:tab pos="7002369" algn="l"/>
                  <a:tab pos="7501651" algn="l"/>
                  <a:tab pos="8000935" algn="l"/>
                  <a:tab pos="8501769" algn="l"/>
                  <a:tab pos="9002602" algn="l"/>
                  <a:tab pos="9501885" algn="l"/>
                  <a:tab pos="10002720" algn="l"/>
                  <a:tab pos="10502003" algn="l"/>
                  <a:tab pos="11002836" algn="l"/>
                  <a:tab pos="11503670" algn="l"/>
                  <a:tab pos="12002954" algn="l"/>
                  <a:tab pos="12503786" algn="l"/>
                  <a:tab pos="13003070" algn="l"/>
                  <a:tab pos="13502353" algn="l"/>
                  <a:tab pos="14004737" algn="l"/>
                  <a:tab pos="14504021" algn="l"/>
                  <a:tab pos="15003304" algn="l"/>
                  <a:tab pos="15504138" algn="l"/>
                  <a:tab pos="16003421" algn="l"/>
                </a:tabLst>
              </a:pP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콘텐츠산업진흥법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문화산업진흥 기본법 준수</a:t>
              </a:r>
            </a:p>
          </p:txBody>
        </p:sp>
      </p:grpSp>
      <p:grpSp>
        <p:nvGrpSpPr>
          <p:cNvPr id="48" name="그룹 23"/>
          <p:cNvGrpSpPr/>
          <p:nvPr/>
        </p:nvGrpSpPr>
        <p:grpSpPr>
          <a:xfrm>
            <a:off x="539750" y="9054318"/>
            <a:ext cx="6553200" cy="289185"/>
            <a:chOff x="671526" y="2795588"/>
            <a:chExt cx="6270625" cy="215900"/>
          </a:xfrm>
        </p:grpSpPr>
        <p:sp>
          <p:nvSpPr>
            <p:cNvPr id="49" name="모서리가 둥근 직사각형 48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 err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오픈소스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라이선스 규정준수</a:t>
              </a:r>
            </a:p>
          </p:txBody>
        </p:sp>
        <p:pic>
          <p:nvPicPr>
            <p:cNvPr id="50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1" name="직사각형 50"/>
          <p:cNvSpPr/>
          <p:nvPr/>
        </p:nvSpPr>
        <p:spPr>
          <a:xfrm>
            <a:off x="539397" y="9450362"/>
            <a:ext cx="64808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오픈소스로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개발된 기능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수정시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 err="1">
                <a:latin typeface="HY신명조" pitchFamily="18" charset="-127"/>
                <a:ea typeface="HY신명조" pitchFamily="18" charset="-127"/>
              </a:rPr>
              <a:t>오픈소스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  라이선스 규정을 준수함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2549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540023" y="2176463"/>
            <a:ext cx="6553200" cy="289185"/>
            <a:chOff x="671526" y="2795588"/>
            <a:chExt cx="6270625" cy="21590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한전 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KDN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연계 경험 실적 보유</a:t>
              </a:r>
            </a:p>
          </p:txBody>
        </p:sp>
        <p:pic>
          <p:nvPicPr>
            <p:cNvPr id="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8" name="직사각형 17"/>
          <p:cNvSpPr/>
          <p:nvPr/>
        </p:nvSpPr>
        <p:spPr>
          <a:xfrm>
            <a:off x="1547589" y="1259959"/>
            <a:ext cx="5364596" cy="59247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 eaLnBrk="0" latinLnBrk="0" hangingPunct="0">
              <a:spcAft>
                <a:spcPts val="300"/>
              </a:spcAft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개인정보보호법과 발주사의 개인정보 처리 지침을 준수하여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개인정보보호를 강화하며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타인의 저작권을 침해하지 않도록 관련 법규를 준수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하겠습니다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또한 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K-GIS</a:t>
            </a:r>
          </a:p>
          <a:p>
            <a:pPr algn="just" eaLnBrk="0" latinLnBrk="0" hangingPunct="0">
              <a:spcAft>
                <a:spcPts val="300"/>
              </a:spcAft>
            </a:pP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와 연계한 </a:t>
            </a:r>
            <a:r>
              <a:rPr lang="ko-KR" altLang="en-US" sz="1200" b="1" spc="-70" dirty="0" err="1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응용서비스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개발 및 사업수행 경험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을 보유하였습니다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688970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Ⅳ.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기술 및 기능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4.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제약사항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기타 제약사항 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웹 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서비스 플랫폼 연계 경험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48" name="그룹 23"/>
          <p:cNvGrpSpPr/>
          <p:nvPr/>
        </p:nvGrpSpPr>
        <p:grpSpPr>
          <a:xfrm>
            <a:off x="539750" y="7542150"/>
            <a:ext cx="6553200" cy="289185"/>
            <a:chOff x="671526" y="2795588"/>
            <a:chExt cx="6270625" cy="215900"/>
          </a:xfrm>
        </p:grpSpPr>
        <p:sp>
          <p:nvSpPr>
            <p:cNvPr id="49" name="모서리가 둥근 직사각형 48"/>
            <p:cNvSpPr/>
            <p:nvPr/>
          </p:nvSpPr>
          <p:spPr bwMode="auto">
            <a:xfrm>
              <a:off x="671526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실적 보유 현황</a:t>
              </a:r>
            </a:p>
          </p:txBody>
        </p:sp>
        <p:pic>
          <p:nvPicPr>
            <p:cNvPr id="50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51" name="직사각형 50"/>
          <p:cNvSpPr/>
          <p:nvPr/>
        </p:nvSpPr>
        <p:spPr>
          <a:xfrm>
            <a:off x="539397" y="7938194"/>
            <a:ext cx="6480882" cy="19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모바일 배전설계 간략 입력기능 및 공사비 간소화 체계 구축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>
              <a:spcAft>
                <a:spcPts val="4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 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사업기간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: 2022.08.17 ~ 2023 .05. 13</a:t>
            </a:r>
          </a:p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영배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4.0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웹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GIS/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도면전환관리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인력지원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>
              <a:spcAft>
                <a:spcPts val="4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 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사업기간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: 2023.01.01 ~ 2023. 12.31 </a:t>
            </a:r>
          </a:p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영배 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4.0 K-GIS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솔루션 유지보수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>
              <a:spcAft>
                <a:spcPts val="400"/>
              </a:spcAft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사업기간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: 2023.01.01 ~ 2023. 12.31 </a:t>
            </a:r>
          </a:p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WEB GIS S/W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유지보수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  <a:p>
            <a:pPr>
              <a:spcAft>
                <a:spcPts val="4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 -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사업기간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: 2023.01.01 ~ 2023. 12.31 </a:t>
            </a:r>
          </a:p>
        </p:txBody>
      </p:sp>
      <p:pic>
        <p:nvPicPr>
          <p:cNvPr id="2049" name="_x380816824" descr="EMB0000394c2c6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1" y="2595313"/>
            <a:ext cx="6384721" cy="473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AAAF1DE-9D30-5F54-A143-DB8E52967136}"/>
              </a:ext>
            </a:extLst>
          </p:cNvPr>
          <p:cNvSpPr/>
          <p:nvPr/>
        </p:nvSpPr>
        <p:spPr>
          <a:xfrm>
            <a:off x="575481" y="2535772"/>
            <a:ext cx="4032448" cy="720080"/>
          </a:xfrm>
          <a:prstGeom prst="roundRect">
            <a:avLst>
              <a:gd name="adj" fmla="val 8156"/>
            </a:avLst>
          </a:prstGeom>
          <a:solidFill>
            <a:srgbClr val="3356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배전</a:t>
            </a:r>
            <a:r>
              <a:rPr lang="en-US" altLang="ko-KR" sz="1400" b="1" dirty="0"/>
              <a:t>GIS </a:t>
            </a:r>
            <a:r>
              <a:rPr lang="ko-KR" altLang="en-US" sz="1400" b="1" dirty="0"/>
              <a:t>아키텍처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영배정보</a:t>
            </a:r>
            <a:r>
              <a:rPr lang="en-US" altLang="ko-KR" sz="1400" b="1" dirty="0"/>
              <a:t>4.0) </a:t>
            </a:r>
          </a:p>
          <a:p>
            <a:pPr algn="ctr"/>
            <a:endParaRPr lang="ko-KR" altLang="en-US" sz="1400" b="1" dirty="0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D756F515-7FEF-5863-FD35-0C98E46E7238}"/>
              </a:ext>
            </a:extLst>
          </p:cNvPr>
          <p:cNvSpPr/>
          <p:nvPr/>
        </p:nvSpPr>
        <p:spPr>
          <a:xfrm rot="5400000">
            <a:off x="1832499" y="1875417"/>
            <a:ext cx="276238" cy="2556283"/>
          </a:xfrm>
          <a:prstGeom prst="homePlate">
            <a:avLst/>
          </a:prstGeom>
          <a:gradFill>
            <a:gsLst>
              <a:gs pos="100000">
                <a:srgbClr val="B9D0EE"/>
              </a:gs>
              <a:gs pos="24800">
                <a:srgbClr val="5890D6"/>
              </a:gs>
              <a:gs pos="0">
                <a:srgbClr val="1F416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B8016-2AE1-CD15-E4E7-C56C3E1DCA7B}"/>
              </a:ext>
            </a:extLst>
          </p:cNvPr>
          <p:cNvSpPr txBox="1"/>
          <p:nvPr/>
        </p:nvSpPr>
        <p:spPr>
          <a:xfrm>
            <a:off x="1691605" y="2985901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  <a:ea typeface="+mn-ea"/>
              </a:rPr>
              <a:t>GIS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A93C9F75-62EA-F081-A579-F9C055EB62A0}"/>
              </a:ext>
            </a:extLst>
          </p:cNvPr>
          <p:cNvSpPr/>
          <p:nvPr/>
        </p:nvSpPr>
        <p:spPr>
          <a:xfrm rot="5400000">
            <a:off x="3834593" y="2622253"/>
            <a:ext cx="268035" cy="1062611"/>
          </a:xfrm>
          <a:prstGeom prst="homePlate">
            <a:avLst/>
          </a:prstGeom>
          <a:gradFill>
            <a:gsLst>
              <a:gs pos="100000">
                <a:srgbClr val="B2BF9E"/>
              </a:gs>
              <a:gs pos="34900">
                <a:srgbClr val="4F6228"/>
              </a:gs>
              <a:gs pos="0">
                <a:srgbClr val="4F6228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ED996-564C-EE56-CD9A-489E67DD3448}"/>
              </a:ext>
            </a:extLst>
          </p:cNvPr>
          <p:cNvSpPr txBox="1"/>
          <p:nvPr/>
        </p:nvSpPr>
        <p:spPr>
          <a:xfrm>
            <a:off x="3521863" y="2969642"/>
            <a:ext cx="893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+mn-ea"/>
                <a:ea typeface="+mn-ea"/>
              </a:rPr>
              <a:t>통합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ea typeface="+mn-ea"/>
              </a:rPr>
              <a:t>DB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ea typeface="+mn-ea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16189039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688049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Ⅴ.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성능 및 품질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pSp>
        <p:nvGrpSpPr>
          <p:cNvPr id="14" name="그룹 22"/>
          <p:cNvGrpSpPr/>
          <p:nvPr/>
        </p:nvGrpSpPr>
        <p:grpSpPr>
          <a:xfrm>
            <a:off x="791504" y="2212292"/>
            <a:ext cx="6301445" cy="360000"/>
            <a:chOff x="647700" y="2054327"/>
            <a:chExt cx="6480175" cy="360000"/>
          </a:xfrm>
        </p:grpSpPr>
        <p:grpSp>
          <p:nvGrpSpPr>
            <p:cNvPr id="15" name="그룹 23"/>
            <p:cNvGrpSpPr/>
            <p:nvPr/>
          </p:nvGrpSpPr>
          <p:grpSpPr>
            <a:xfrm>
              <a:off x="647700" y="2054327"/>
              <a:ext cx="1407938" cy="360000"/>
              <a:chOff x="998674" y="2441404"/>
              <a:chExt cx="1407938" cy="36000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503251" y="2508726"/>
                <a:ext cx="903361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성능 및 품질</a:t>
                </a: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Ⅴ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16" name="직선 연결선 15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59857"/>
              </p:ext>
            </p:extLst>
          </p:nvPr>
        </p:nvGraphicFramePr>
        <p:xfrm>
          <a:off x="1187547" y="2608290"/>
          <a:ext cx="5905402" cy="1189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3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성능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77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3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인터페이스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80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3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테스트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82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3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4.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7030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성능 요구사항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가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성능 측정 방안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553407" y="1279196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본 사업은 제안요청서의 요구하는 기능 및 특성에 맞추어 신뢰성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가용성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신속성 측면에서 대응하겠으며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실제 운영환경과 유사한 테스트 환경에서 여러 실제 상황을 가상하여 시스템의 성능을 만족시키는지 검증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하겠습니다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</a:t>
            </a:r>
            <a:endParaRPr lang="ko-KR" altLang="en-US" sz="1200" spc="-100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51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52" name="모서리가 둥근 직사각형 51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성능향상을 위한 대응방안</a:t>
              </a:r>
            </a:p>
          </p:txBody>
        </p:sp>
        <p:pic>
          <p:nvPicPr>
            <p:cNvPr id="53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54" name="Group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868248"/>
              </p:ext>
            </p:extLst>
          </p:nvPr>
        </p:nvGraphicFramePr>
        <p:xfrm>
          <a:off x="539750" y="2645606"/>
          <a:ext cx="6553199" cy="3288358"/>
        </p:xfrm>
        <a:graphic>
          <a:graphicData uri="http://schemas.openxmlformats.org/drawingml/2006/table">
            <a:tbl>
              <a:tblPr/>
              <a:tblGrid>
                <a:gridCol w="948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558"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-7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항목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-7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요구사항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-7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대응 방안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067"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신뢰성</a:t>
                      </a:r>
                      <a:endParaRPr lang="en-US" altLang="ko-KR" sz="1100" b="1" kern="1200" spc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목표 시스템은 </a:t>
                      </a:r>
                      <a:r>
                        <a:rPr lang="en-US" altLang="ko-KR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일 </a:t>
                      </a:r>
                      <a:r>
                        <a:rPr lang="en-US" altLang="ko-KR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24</a:t>
                      </a: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시간</a:t>
                      </a:r>
                      <a:r>
                        <a:rPr lang="en-US" altLang="ko-KR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365</a:t>
                      </a: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일  </a:t>
                      </a:r>
                      <a:r>
                        <a:rPr lang="en-US" altLang="ko-KR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상시운영 가용성을 보장하여야 한다</a:t>
                      </a:r>
                      <a:r>
                        <a:rPr lang="en-US" altLang="ko-KR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서버 이중화 및 </a:t>
                      </a:r>
                      <a:r>
                        <a:rPr lang="en-US" altLang="ko-KR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FEP </a:t>
                      </a: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클러스터 방안 제시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데이터 검증 및 보정기능을 활용한 계측 데이터 신뢰성 향상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067"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가용성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신속한 장애복구를 위한 장애 상황별 대응 방안 제시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지원체계 마련</a:t>
                      </a:r>
                      <a:r>
                        <a:rPr lang="en-US" altLang="ko-KR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장애상황 공지 기능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서버 이중화 및 클러스터 방안 제시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장애 및 작업에 대한 통합관리 기능제공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241">
                <a:tc rowSpan="2"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신속성</a:t>
                      </a:r>
                      <a:endParaRPr lang="en-US" altLang="ko-KR" sz="1100" b="1" kern="1200" spc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선행사례 벤치마킹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관리 대상 데이터 증가에 따른 사전 예상 응답시간 제공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단일</a:t>
                      </a:r>
                      <a:r>
                        <a:rPr lang="en-US" altLang="ko-KR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다중 서버구성 기능으로 유연한 서버 확장 기능 제공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빅데이터 확장했을 때의 사전 응답속도 시뮬레이션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향후 추가 확산을 고려한 데이터 증가에 대비해 시스템 확장성 제공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표준에 따른 기기 정의로 향후 추가될 장비에 대해서도 유연한 탑재가 가능하도록 설계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5" name="그룹 5"/>
          <p:cNvGrpSpPr/>
          <p:nvPr/>
        </p:nvGrpSpPr>
        <p:grpSpPr>
          <a:xfrm>
            <a:off x="539477" y="6172845"/>
            <a:ext cx="6553200" cy="289185"/>
            <a:chOff x="636588" y="2795588"/>
            <a:chExt cx="6270625" cy="215900"/>
          </a:xfrm>
        </p:grpSpPr>
        <p:sp>
          <p:nvSpPr>
            <p:cNvPr id="56" name="모서리가 둥근 직사각형 55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시스템 테스트 시나리오 활용</a:t>
              </a:r>
            </a:p>
          </p:txBody>
        </p:sp>
        <p:pic>
          <p:nvPicPr>
            <p:cNvPr id="5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58" name="그룹 57"/>
          <p:cNvGrpSpPr/>
          <p:nvPr/>
        </p:nvGrpSpPr>
        <p:grpSpPr>
          <a:xfrm>
            <a:off x="534270" y="6570042"/>
            <a:ext cx="6558680" cy="3347074"/>
            <a:chOff x="534270" y="6570042"/>
            <a:chExt cx="5040311" cy="3347074"/>
          </a:xfrm>
          <a:noFill/>
        </p:grpSpPr>
        <p:cxnSp>
          <p:nvCxnSpPr>
            <p:cNvPr id="59" name="직선 연결선 58"/>
            <p:cNvCxnSpPr/>
            <p:nvPr/>
          </p:nvCxnSpPr>
          <p:spPr>
            <a:xfrm>
              <a:off x="534270" y="7276070"/>
              <a:ext cx="5013701" cy="0"/>
            </a:xfrm>
            <a:prstGeom prst="line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  <a:effectLst>
              <a:outerShdw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35"/>
            <p:cNvGrpSpPr/>
            <p:nvPr/>
          </p:nvGrpSpPr>
          <p:grpSpPr>
            <a:xfrm>
              <a:off x="830237" y="6853161"/>
              <a:ext cx="4709420" cy="338554"/>
              <a:chOff x="2420042" y="8005402"/>
              <a:chExt cx="4709420" cy="338554"/>
            </a:xfrm>
            <a:grpFill/>
          </p:grpSpPr>
          <p:sp>
            <p:nvSpPr>
              <p:cNvPr id="82" name="AutoShape 3"/>
              <p:cNvSpPr>
                <a:spLocks noChangeArrowheads="1"/>
              </p:cNvSpPr>
              <p:nvPr/>
            </p:nvSpPr>
            <p:spPr bwMode="auto">
              <a:xfrm>
                <a:off x="2420042" y="8109938"/>
                <a:ext cx="211887" cy="129480"/>
              </a:xfrm>
              <a:prstGeom prst="roundRect">
                <a:avLst>
                  <a:gd name="adj" fmla="val 2991"/>
                </a:avLst>
              </a:prstGeom>
              <a:grpFill/>
              <a:ln w="15875">
                <a:noFill/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955675" latinLnBrk="0">
                  <a:lnSpc>
                    <a:spcPts val="1000"/>
                  </a:lnSpc>
                  <a:buClr>
                    <a:srgbClr val="EEECE1"/>
                  </a:buClr>
                  <a:defRPr/>
                </a:pPr>
                <a:r>
                  <a:rPr lang="ko-KR" altLang="en-US" sz="11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목적</a:t>
                </a: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3075971" y="8005402"/>
                <a:ext cx="4053491" cy="338554"/>
              </a:xfrm>
              <a:prstGeom prst="rect">
                <a:avLst/>
              </a:prstGeom>
              <a:grpFill/>
            </p:spPr>
            <p:txBody>
              <a:bodyPr wrap="square" lIns="0" tIns="0" rIns="72000" bIns="0" anchor="ctr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실제 운영환경과 유사한 테스트 환경에서 여러 실제 상황을 가상하여 시스템의 성능이 품질 관리 목표를 만족시키는지 검증</a:t>
                </a:r>
              </a:p>
            </p:txBody>
          </p:sp>
        </p:grpSp>
        <p:pic>
          <p:nvPicPr>
            <p:cNvPr id="61" name="Picture 285" descr="악세사리"/>
            <p:cNvPicPr preferRelativeResize="0">
              <a:picLocks noChangeArrowheads="1"/>
            </p:cNvPicPr>
            <p:nvPr/>
          </p:nvPicPr>
          <p:blipFill rotWithShape="1">
            <a:blip r:embed="rId3" cstate="print">
              <a:grayscl/>
            </a:blip>
            <a:srcRect l="29059" t="1" r="6803"/>
            <a:stretch/>
          </p:blipFill>
          <p:spPr bwMode="auto">
            <a:xfrm rot="16200000" flipH="1" flipV="1">
              <a:off x="-260932" y="8232508"/>
              <a:ext cx="3175575" cy="19364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62" name="Picture 285" descr="악세사리"/>
            <p:cNvPicPr preferRelativeResize="0">
              <a:picLocks noChangeArrowheads="1"/>
            </p:cNvPicPr>
            <p:nvPr/>
          </p:nvPicPr>
          <p:blipFill rotWithShape="1">
            <a:blip r:embed="rId3" cstate="print">
              <a:grayscl/>
            </a:blip>
            <a:srcRect l="29059" t="1" r="6803"/>
            <a:stretch/>
          </p:blipFill>
          <p:spPr bwMode="auto">
            <a:xfrm flipH="1" flipV="1">
              <a:off x="539750" y="6570042"/>
              <a:ext cx="5034831" cy="17149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</p:pic>
        <p:grpSp>
          <p:nvGrpSpPr>
            <p:cNvPr id="63" name="그룹 40"/>
            <p:cNvGrpSpPr/>
            <p:nvPr/>
          </p:nvGrpSpPr>
          <p:grpSpPr>
            <a:xfrm>
              <a:off x="724294" y="7356899"/>
              <a:ext cx="4815363" cy="169277"/>
              <a:chOff x="2314099" y="8090040"/>
              <a:chExt cx="4815363" cy="169277"/>
            </a:xfrm>
            <a:grpFill/>
          </p:grpSpPr>
          <p:sp>
            <p:nvSpPr>
              <p:cNvPr id="80" name="AutoShape 3"/>
              <p:cNvSpPr>
                <a:spLocks noChangeArrowheads="1"/>
              </p:cNvSpPr>
              <p:nvPr/>
            </p:nvSpPr>
            <p:spPr bwMode="auto">
              <a:xfrm>
                <a:off x="2314099" y="8128988"/>
                <a:ext cx="423773" cy="129480"/>
              </a:xfrm>
              <a:prstGeom prst="roundRect">
                <a:avLst>
                  <a:gd name="adj" fmla="val 2991"/>
                </a:avLst>
              </a:prstGeom>
              <a:grpFill/>
              <a:ln w="15875">
                <a:noFill/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955675" latinLnBrk="0">
                  <a:lnSpc>
                    <a:spcPts val="1000"/>
                  </a:lnSpc>
                  <a:buClr>
                    <a:srgbClr val="EEECE1"/>
                  </a:buClr>
                  <a:defRPr/>
                </a:pPr>
                <a:r>
                  <a:rPr lang="ko-KR" altLang="en-US" sz="11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수행조직</a:t>
                </a: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3075971" y="8090040"/>
                <a:ext cx="4053491" cy="169277"/>
              </a:xfrm>
              <a:prstGeom prst="rect">
                <a:avLst/>
              </a:prstGeom>
              <a:grpFill/>
            </p:spPr>
            <p:txBody>
              <a:bodyPr wrap="square" lIns="0" tIns="0" rIns="72000" bIns="0" anchor="ctr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프로젝트 품질관리자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,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시스템 관리자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,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응용 시스템개발 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P/L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개발자 </a:t>
                </a:r>
              </a:p>
            </p:txBody>
          </p:sp>
        </p:grpSp>
        <p:cxnSp>
          <p:nvCxnSpPr>
            <p:cNvPr id="64" name="직선 연결선 63"/>
            <p:cNvCxnSpPr/>
            <p:nvPr/>
          </p:nvCxnSpPr>
          <p:spPr>
            <a:xfrm>
              <a:off x="534270" y="7631670"/>
              <a:ext cx="5013701" cy="0"/>
            </a:xfrm>
            <a:prstGeom prst="line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  <a:effectLst>
              <a:outerShdw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utoShape 3"/>
            <p:cNvSpPr>
              <a:spLocks noChangeArrowheads="1"/>
            </p:cNvSpPr>
            <p:nvPr/>
          </p:nvSpPr>
          <p:spPr bwMode="auto">
            <a:xfrm>
              <a:off x="724294" y="7971001"/>
              <a:ext cx="423773" cy="129480"/>
            </a:xfrm>
            <a:prstGeom prst="roundRect">
              <a:avLst>
                <a:gd name="adj" fmla="val 2991"/>
              </a:avLst>
            </a:prstGeom>
            <a:grpFill/>
            <a:ln w="15875">
              <a:noFill/>
              <a:prstDash val="sysDot"/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955675" latinLnBrk="0">
                <a:lnSpc>
                  <a:spcPts val="1000"/>
                </a:lnSpc>
                <a:buClr>
                  <a:srgbClr val="EEECE1"/>
                </a:buClr>
                <a:defRPr/>
              </a:pPr>
              <a:r>
                <a:rPr lang="ko-KR" altLang="en-US" sz="11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수행절차</a:t>
              </a:r>
            </a:p>
          </p:txBody>
        </p:sp>
        <p:grpSp>
          <p:nvGrpSpPr>
            <p:cNvPr id="66" name="그룹 45"/>
            <p:cNvGrpSpPr/>
            <p:nvPr/>
          </p:nvGrpSpPr>
          <p:grpSpPr>
            <a:xfrm>
              <a:off x="724294" y="8591806"/>
              <a:ext cx="4815363" cy="507831"/>
              <a:chOff x="2314099" y="7920763"/>
              <a:chExt cx="4815363" cy="507831"/>
            </a:xfrm>
            <a:grpFill/>
          </p:grpSpPr>
          <p:sp>
            <p:nvSpPr>
              <p:cNvPr id="78" name="AutoShape 3"/>
              <p:cNvSpPr>
                <a:spLocks noChangeArrowheads="1"/>
              </p:cNvSpPr>
              <p:nvPr/>
            </p:nvSpPr>
            <p:spPr bwMode="auto">
              <a:xfrm>
                <a:off x="2314099" y="8109938"/>
                <a:ext cx="423773" cy="129480"/>
              </a:xfrm>
              <a:prstGeom prst="roundRect">
                <a:avLst>
                  <a:gd name="adj" fmla="val 2991"/>
                </a:avLst>
              </a:prstGeom>
              <a:grpFill/>
              <a:ln w="15875">
                <a:noFill/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955675" latinLnBrk="0">
                  <a:lnSpc>
                    <a:spcPts val="1000"/>
                  </a:lnSpc>
                  <a:buClr>
                    <a:srgbClr val="EEECE1"/>
                  </a:buClr>
                  <a:defRPr/>
                </a:pPr>
                <a:r>
                  <a:rPr lang="ko-KR" altLang="en-US" sz="11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수행방법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3075971" y="7920763"/>
                <a:ext cx="4053491" cy="507831"/>
              </a:xfrm>
              <a:prstGeom prst="rect">
                <a:avLst/>
              </a:prstGeom>
              <a:grpFill/>
            </p:spPr>
            <p:txBody>
              <a:bodyPr wrap="square" lIns="0" tIns="0" rIns="72000" bIns="0" anchor="ctr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기능테스트 </a:t>
                </a:r>
                <a:r>
                  <a:rPr lang="en-US" altLang="ko-KR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: </a:t>
                </a:r>
                <a:r>
                  <a:rPr lang="ko-KR" altLang="en-US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목적한 시스템 구성에 맞도록 기능이 구현되어 있는지 여부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성능테스트 </a:t>
                </a:r>
                <a:r>
                  <a:rPr lang="en-US" altLang="ko-KR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: </a:t>
                </a:r>
                <a:r>
                  <a:rPr lang="ko-KR" altLang="en-US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동시 사용시 평균 응답속도 기준치 이내 가능여부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장애상황테스트</a:t>
                </a:r>
                <a:r>
                  <a:rPr lang="en-US" altLang="ko-KR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: </a:t>
                </a:r>
                <a:r>
                  <a:rPr lang="ko-KR" altLang="en-US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주요 이벤트 및 장애 발생 시 대응 방안 공지 여부</a:t>
                </a:r>
              </a:p>
            </p:txBody>
          </p:sp>
        </p:grpSp>
        <p:cxnSp>
          <p:nvCxnSpPr>
            <p:cNvPr id="67" name="직선 연결선 66"/>
            <p:cNvCxnSpPr/>
            <p:nvPr/>
          </p:nvCxnSpPr>
          <p:spPr>
            <a:xfrm>
              <a:off x="534270" y="8439812"/>
              <a:ext cx="5013701" cy="0"/>
            </a:xfrm>
            <a:prstGeom prst="line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  <a:effectLst>
              <a:outerShdw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49"/>
            <p:cNvGrpSpPr/>
            <p:nvPr/>
          </p:nvGrpSpPr>
          <p:grpSpPr>
            <a:xfrm>
              <a:off x="1562321" y="7659785"/>
              <a:ext cx="3870473" cy="688359"/>
              <a:chOff x="3152126" y="8651842"/>
              <a:chExt cx="3870473" cy="688359"/>
            </a:xfrm>
            <a:grpFill/>
          </p:grpSpPr>
          <p:sp>
            <p:nvSpPr>
              <p:cNvPr id="73" name="모서리가 둥근 직사각형 72"/>
              <p:cNvSpPr/>
              <p:nvPr/>
            </p:nvSpPr>
            <p:spPr>
              <a:xfrm>
                <a:off x="3152126" y="8740358"/>
                <a:ext cx="686076" cy="599843"/>
              </a:xfrm>
              <a:prstGeom prst="roundRect">
                <a:avLst>
                  <a:gd name="adj" fmla="val 2821"/>
                </a:avLst>
              </a:prstGeom>
              <a:grpFill/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r="5400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defTabSz="755934" fontAlgn="base" latinLnBrk="0">
                  <a:defRPr/>
                </a:pPr>
                <a:r>
                  <a:rPr lang="ko-KR" altLang="en-US" sz="1100" b="1" spc="-7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테스트</a:t>
                </a:r>
              </a:p>
              <a:p>
                <a:pPr algn="ctr" defTabSz="755934" fontAlgn="base" latinLnBrk="0">
                  <a:defRPr/>
                </a:pPr>
                <a:r>
                  <a:rPr lang="ko-KR" altLang="en-US" sz="1100" b="1" spc="-7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환경구성</a:t>
                </a: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3948225" y="8719688"/>
                <a:ext cx="686076" cy="599843"/>
              </a:xfrm>
              <a:prstGeom prst="roundRect">
                <a:avLst>
                  <a:gd name="adj" fmla="val 2821"/>
                </a:avLst>
              </a:prstGeom>
              <a:grpFill/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25400" dir="5400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defTabSz="755934" fontAlgn="base" latinLnBrk="0">
                  <a:defRPr/>
                </a:pPr>
                <a:r>
                  <a:rPr lang="ko-KR" altLang="en-US" sz="11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테스트</a:t>
                </a:r>
              </a:p>
              <a:p>
                <a:pPr algn="ctr" defTabSz="755934" fontAlgn="base" latinLnBrk="0">
                  <a:defRPr/>
                </a:pPr>
                <a:r>
                  <a:rPr lang="ko-KR" altLang="en-US" sz="11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유형</a:t>
                </a:r>
                <a:r>
                  <a:rPr lang="en-US" altLang="ko-KR" sz="11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/</a:t>
                </a:r>
                <a:r>
                  <a:rPr lang="ko-KR" altLang="en-US" sz="11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대상</a:t>
                </a:r>
              </a:p>
              <a:p>
                <a:pPr algn="ctr" defTabSz="755934" fontAlgn="base" latinLnBrk="0">
                  <a:defRPr/>
                </a:pPr>
                <a:r>
                  <a:rPr lang="ko-KR" altLang="en-US" sz="11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프로그램정의</a:t>
                </a:r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4744324" y="8696556"/>
                <a:ext cx="686076" cy="599843"/>
              </a:xfrm>
              <a:prstGeom prst="roundRect">
                <a:avLst>
                  <a:gd name="adj" fmla="val 2821"/>
                </a:avLst>
              </a:prstGeom>
              <a:grpFill/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50800" dir="5400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defTabSz="755934" fontAlgn="base" latinLnBrk="0">
                  <a:defRPr/>
                </a:pPr>
                <a:r>
                  <a:rPr lang="ko-KR" altLang="en-US" sz="11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테스트</a:t>
                </a:r>
              </a:p>
              <a:p>
                <a:pPr algn="ctr" defTabSz="755934" fontAlgn="base" latinLnBrk="0">
                  <a:defRPr/>
                </a:pPr>
                <a:r>
                  <a:rPr lang="ko-KR" altLang="en-US" sz="11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시나리오 </a:t>
                </a:r>
              </a:p>
              <a:p>
                <a:pPr algn="ctr" defTabSz="755934" fontAlgn="base" latinLnBrk="0">
                  <a:defRPr/>
                </a:pPr>
                <a:r>
                  <a:rPr lang="ko-KR" altLang="en-US" sz="11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작성</a:t>
                </a:r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>
                <a:off x="5540423" y="8675789"/>
                <a:ext cx="686076" cy="599843"/>
              </a:xfrm>
              <a:prstGeom prst="roundRect">
                <a:avLst>
                  <a:gd name="adj" fmla="val 2821"/>
                </a:avLst>
              </a:prstGeom>
              <a:grpFill/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76200" dir="5400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defTabSz="755934" fontAlgn="base" latinLnBrk="0">
                  <a:defRPr/>
                </a:pPr>
                <a:r>
                  <a:rPr lang="ko-KR" altLang="en-US" sz="1100" b="1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시스템</a:t>
                </a:r>
              </a:p>
              <a:p>
                <a:pPr algn="ctr" defTabSz="755934" fontAlgn="base" latinLnBrk="0">
                  <a:defRPr/>
                </a:pPr>
                <a:r>
                  <a:rPr lang="ko-KR" altLang="en-US" sz="1100" b="1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테스트</a:t>
                </a:r>
              </a:p>
              <a:p>
                <a:pPr algn="ctr" defTabSz="755934" fontAlgn="base" latinLnBrk="0">
                  <a:defRPr/>
                </a:pPr>
                <a:r>
                  <a:rPr lang="ko-KR" altLang="en-US" sz="1100" b="1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실시</a:t>
                </a:r>
              </a:p>
            </p:txBody>
          </p:sp>
          <p:sp>
            <p:nvSpPr>
              <p:cNvPr id="77" name="모서리가 둥근 직사각형 76"/>
              <p:cNvSpPr/>
              <p:nvPr/>
            </p:nvSpPr>
            <p:spPr>
              <a:xfrm>
                <a:off x="6336523" y="8651842"/>
                <a:ext cx="686076" cy="599843"/>
              </a:xfrm>
              <a:prstGeom prst="roundRect">
                <a:avLst>
                  <a:gd name="adj" fmla="val 2821"/>
                </a:avLst>
              </a:prstGeom>
              <a:grpFill/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101600" dir="5400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defTabSz="755934" fontAlgn="base" latinLnBrk="0">
                  <a:defRPr/>
                </a:pPr>
                <a:r>
                  <a:rPr lang="ko-KR" altLang="en-US" sz="1100" b="1" spc="-7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결과</a:t>
                </a:r>
              </a:p>
              <a:p>
                <a:pPr algn="ctr" defTabSz="755934" fontAlgn="base" latinLnBrk="0">
                  <a:defRPr/>
                </a:pPr>
                <a:r>
                  <a:rPr lang="ko-KR" altLang="en-US" sz="1100" b="1" spc="-7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보완</a:t>
                </a:r>
              </a:p>
            </p:txBody>
          </p:sp>
        </p:grpSp>
        <p:sp>
          <p:nvSpPr>
            <p:cNvPr id="69" name="오른쪽 화살표 68"/>
            <p:cNvSpPr/>
            <p:nvPr/>
          </p:nvSpPr>
          <p:spPr>
            <a:xfrm>
              <a:off x="2248397" y="7989979"/>
              <a:ext cx="109636" cy="116507"/>
            </a:xfrm>
            <a:prstGeom prst="rightArrow">
              <a:avLst>
                <a:gd name="adj1" fmla="val 66679"/>
                <a:gd name="adj2" fmla="val 50220"/>
              </a:avLst>
            </a:prstGeom>
            <a:grpFill/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70" name="오른쪽 화살표 69"/>
            <p:cNvSpPr/>
            <p:nvPr/>
          </p:nvSpPr>
          <p:spPr>
            <a:xfrm>
              <a:off x="3043735" y="7989979"/>
              <a:ext cx="109636" cy="116507"/>
            </a:xfrm>
            <a:prstGeom prst="rightArrow">
              <a:avLst>
                <a:gd name="adj1" fmla="val 66679"/>
                <a:gd name="adj2" fmla="val 50220"/>
              </a:avLst>
            </a:prstGeom>
            <a:grpFill/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71" name="오른쪽 화살표 70"/>
            <p:cNvSpPr/>
            <p:nvPr/>
          </p:nvSpPr>
          <p:spPr>
            <a:xfrm>
              <a:off x="3841454" y="7989979"/>
              <a:ext cx="109636" cy="116507"/>
            </a:xfrm>
            <a:prstGeom prst="rightArrow">
              <a:avLst>
                <a:gd name="adj1" fmla="val 66679"/>
                <a:gd name="adj2" fmla="val 50220"/>
              </a:avLst>
            </a:prstGeom>
            <a:grpFill/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72" name="오른쪽 화살표 71"/>
            <p:cNvSpPr/>
            <p:nvPr/>
          </p:nvSpPr>
          <p:spPr>
            <a:xfrm>
              <a:off x="4639173" y="7989979"/>
              <a:ext cx="109636" cy="116507"/>
            </a:xfrm>
            <a:prstGeom prst="rightArrow">
              <a:avLst>
                <a:gd name="adj1" fmla="val 66679"/>
                <a:gd name="adj2" fmla="val 50220"/>
              </a:avLst>
            </a:prstGeom>
            <a:grpFill/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HY신명조" pitchFamily="18" charset="-127"/>
                <a:ea typeface="HY신명조" pitchFamily="18" charset="-127"/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539477" y="9270342"/>
            <a:ext cx="652405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AutoShape 3"/>
          <p:cNvSpPr>
            <a:spLocks noChangeArrowheads="1"/>
          </p:cNvSpPr>
          <p:nvPr/>
        </p:nvSpPr>
        <p:spPr bwMode="auto">
          <a:xfrm>
            <a:off x="909547" y="9551123"/>
            <a:ext cx="282129" cy="129480"/>
          </a:xfrm>
          <a:prstGeom prst="roundRect">
            <a:avLst>
              <a:gd name="adj" fmla="val 2991"/>
            </a:avLst>
          </a:prstGeom>
          <a:noFill/>
          <a:ln w="15875">
            <a:noFill/>
            <a:prstDash val="sysDot"/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defTabSz="955675" latinLnBrk="0">
              <a:lnSpc>
                <a:spcPts val="1000"/>
              </a:lnSpc>
              <a:buClr>
                <a:srgbClr val="EEECE1"/>
              </a:buClr>
              <a:defRPr/>
            </a:pPr>
            <a:r>
              <a:rPr lang="ko-KR" alt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Y신명조" pitchFamily="18" charset="-127"/>
                <a:ea typeface="HY신명조" pitchFamily="18" charset="-127"/>
              </a:rPr>
              <a:t>대상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766277" y="9531225"/>
            <a:ext cx="5274586" cy="169277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en-US" altLang="ko-KR" sz="11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AI</a:t>
            </a:r>
            <a:r>
              <a:rPr lang="ko-KR" altLang="en-US" sz="11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기반 설비 경로 및 공사비 예측 도구 개발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688049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Ⅴ.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성능 및 품질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54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성능 요구사항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성능 수행 방안</a:t>
            </a:r>
          </a:p>
        </p:txBody>
      </p:sp>
      <p:grpSp>
        <p:nvGrpSpPr>
          <p:cNvPr id="42" name="그룹 5"/>
          <p:cNvGrpSpPr/>
          <p:nvPr/>
        </p:nvGrpSpPr>
        <p:grpSpPr>
          <a:xfrm>
            <a:off x="539750" y="1241425"/>
            <a:ext cx="6553200" cy="289185"/>
            <a:chOff x="636588" y="2795588"/>
            <a:chExt cx="6270625" cy="215900"/>
          </a:xfrm>
        </p:grpSpPr>
        <p:sp>
          <p:nvSpPr>
            <p:cNvPr id="43" name="모서리가 둥근 직사각형 42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AI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기반 설비 경로 및 공사비 예측을 위한 성능 수행 방안</a:t>
              </a:r>
            </a:p>
          </p:txBody>
        </p:sp>
        <p:pic>
          <p:nvPicPr>
            <p:cNvPr id="44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2" name="그룹 1"/>
          <p:cNvGrpSpPr/>
          <p:nvPr/>
        </p:nvGrpSpPr>
        <p:grpSpPr>
          <a:xfrm>
            <a:off x="638063" y="1838003"/>
            <a:ext cx="6598158" cy="7533989"/>
            <a:chOff x="638063" y="1838003"/>
            <a:chExt cx="6598158" cy="7533989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F997D1A-A460-4667-A5F3-91ACECC2D163}"/>
                </a:ext>
              </a:extLst>
            </p:cNvPr>
            <p:cNvCxnSpPr>
              <a:cxnSpLocks/>
            </p:cNvCxnSpPr>
            <p:nvPr/>
          </p:nvCxnSpPr>
          <p:spPr>
            <a:xfrm>
              <a:off x="3695928" y="3606811"/>
              <a:ext cx="3540293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3A78C0A-CC7C-4428-A688-4FF2995142B0}"/>
                </a:ext>
              </a:extLst>
            </p:cNvPr>
            <p:cNvCxnSpPr>
              <a:cxnSpLocks/>
              <a:stCxn id="56" idx="2"/>
              <a:endCxn id="71" idx="0"/>
            </p:cNvCxnSpPr>
            <p:nvPr/>
          </p:nvCxnSpPr>
          <p:spPr>
            <a:xfrm>
              <a:off x="2532769" y="2224730"/>
              <a:ext cx="0" cy="6374821"/>
            </a:xfrm>
            <a:prstGeom prst="line">
              <a:avLst/>
            </a:prstGeom>
            <a:noFill/>
            <a:ln w="38100" cap="rnd">
              <a:solidFill>
                <a:srgbClr val="90C8EF">
                  <a:alpha val="60000"/>
                </a:srgbClr>
              </a:solidFill>
              <a:round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3F528D-11CF-41AD-9F29-A8DB44117B74}"/>
                </a:ext>
              </a:extLst>
            </p:cNvPr>
            <p:cNvGrpSpPr/>
            <p:nvPr/>
          </p:nvGrpSpPr>
          <p:grpSpPr>
            <a:xfrm>
              <a:off x="638063" y="1838003"/>
              <a:ext cx="908082" cy="312548"/>
              <a:chOff x="608927" y="3001203"/>
              <a:chExt cx="828000" cy="261280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C0AC164E-9A38-4B4C-B4BF-379E6B131361}"/>
                  </a:ext>
                </a:extLst>
              </p:cNvPr>
              <p:cNvSpPr/>
              <p:nvPr/>
            </p:nvSpPr>
            <p:spPr bwMode="auto">
              <a:xfrm>
                <a:off x="670394" y="3120973"/>
                <a:ext cx="697969" cy="14151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latinLnBrk="0">
                  <a:buClr>
                    <a:srgbClr val="808080"/>
                  </a:buClr>
                </a:pPr>
                <a: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사전 준비</a:t>
                </a:r>
              </a:p>
            </p:txBody>
          </p:sp>
          <p:sp>
            <p:nvSpPr>
              <p:cNvPr id="123" name="직사각형 502">
                <a:extLst>
                  <a:ext uri="{FF2B5EF4-FFF2-40B4-BE49-F238E27FC236}">
                    <a16:creationId xmlns:a16="http://schemas.microsoft.com/office/drawing/2014/main" id="{9EEF1CEE-2A01-47DF-9A67-FE93BD834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927" y="3001203"/>
                <a:ext cx="828000" cy="36000"/>
              </a:xfrm>
              <a:prstGeom prst="rect">
                <a:avLst/>
              </a:prstGeom>
              <a:solidFill>
                <a:srgbClr val="45A2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ko-KR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274D766-7487-46C4-9AB7-65256C74E9D8}"/>
                </a:ext>
              </a:extLst>
            </p:cNvPr>
            <p:cNvGrpSpPr/>
            <p:nvPr/>
          </p:nvGrpSpPr>
          <p:grpSpPr>
            <a:xfrm>
              <a:off x="638063" y="5887091"/>
              <a:ext cx="908082" cy="466753"/>
              <a:chOff x="608927" y="3013803"/>
              <a:chExt cx="828000" cy="390191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929479F7-C946-4E4B-B27E-80EC614B3113}"/>
                  </a:ext>
                </a:extLst>
              </p:cNvPr>
              <p:cNvSpPr/>
              <p:nvPr/>
            </p:nvSpPr>
            <p:spPr bwMode="auto">
              <a:xfrm>
                <a:off x="670394" y="3120973"/>
                <a:ext cx="697969" cy="283021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latinLnBrk="0">
                  <a:buClr>
                    <a:srgbClr val="808080"/>
                  </a:buClr>
                </a:pPr>
                <a: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성능개선</a:t>
                </a:r>
                <a:b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</a:br>
                <a: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방안수립</a:t>
                </a:r>
              </a:p>
            </p:txBody>
          </p:sp>
          <p:sp>
            <p:nvSpPr>
              <p:cNvPr id="121" name="직사각형 502">
                <a:extLst>
                  <a:ext uri="{FF2B5EF4-FFF2-40B4-BE49-F238E27FC236}">
                    <a16:creationId xmlns:a16="http://schemas.microsoft.com/office/drawing/2014/main" id="{B127DE53-AFDB-498E-AE22-A47E7C4AA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927" y="3013803"/>
                <a:ext cx="828000" cy="36000"/>
              </a:xfrm>
              <a:prstGeom prst="rect">
                <a:avLst/>
              </a:prstGeom>
              <a:solidFill>
                <a:srgbClr val="45A2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ko-KR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0E8578D-4950-40CA-A843-5BF42E5EA311}"/>
                </a:ext>
              </a:extLst>
            </p:cNvPr>
            <p:cNvGrpSpPr/>
            <p:nvPr/>
          </p:nvGrpSpPr>
          <p:grpSpPr>
            <a:xfrm>
              <a:off x="638063" y="3598659"/>
              <a:ext cx="908082" cy="627917"/>
              <a:chOff x="608927" y="3020584"/>
              <a:chExt cx="828000" cy="524920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4571DCBB-3AB7-44DD-8F05-A214BFBA613E}"/>
                  </a:ext>
                </a:extLst>
              </p:cNvPr>
              <p:cNvSpPr/>
              <p:nvPr/>
            </p:nvSpPr>
            <p:spPr bwMode="auto">
              <a:xfrm>
                <a:off x="670394" y="3120973"/>
                <a:ext cx="697969" cy="424531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latinLnBrk="0">
                  <a:buClr>
                    <a:srgbClr val="808080"/>
                  </a:buClr>
                </a:pPr>
                <a: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데이터</a:t>
                </a:r>
              </a:p>
              <a:p>
                <a:pPr latinLnBrk="0">
                  <a:buClr>
                    <a:srgbClr val="808080"/>
                  </a:buClr>
                </a:pPr>
                <a: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수집</a:t>
                </a:r>
                <a:b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</a:br>
                <a: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및 분석</a:t>
                </a:r>
              </a:p>
            </p:txBody>
          </p:sp>
          <p:sp>
            <p:nvSpPr>
              <p:cNvPr id="119" name="직사각형 502">
                <a:extLst>
                  <a:ext uri="{FF2B5EF4-FFF2-40B4-BE49-F238E27FC236}">
                    <a16:creationId xmlns:a16="http://schemas.microsoft.com/office/drawing/2014/main" id="{9660E61F-3AB5-407A-9435-D8D692FF3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927" y="3020584"/>
                <a:ext cx="828000" cy="36000"/>
              </a:xfrm>
              <a:prstGeom prst="rect">
                <a:avLst/>
              </a:prstGeom>
              <a:solidFill>
                <a:srgbClr val="45A2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ko-KR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8E61ECB-A0D2-4BFC-8204-E184F6D2105F}"/>
                </a:ext>
              </a:extLst>
            </p:cNvPr>
            <p:cNvGrpSpPr/>
            <p:nvPr/>
          </p:nvGrpSpPr>
          <p:grpSpPr>
            <a:xfrm>
              <a:off x="638063" y="7212991"/>
              <a:ext cx="908082" cy="829075"/>
              <a:chOff x="608927" y="2993933"/>
              <a:chExt cx="828000" cy="69308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857B1F68-161C-462E-9FE2-4B8794DB6C7B}"/>
                  </a:ext>
                </a:extLst>
              </p:cNvPr>
              <p:cNvSpPr/>
              <p:nvPr/>
            </p:nvSpPr>
            <p:spPr bwMode="auto">
              <a:xfrm>
                <a:off x="670394" y="3120973"/>
                <a:ext cx="697969" cy="566042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latinLnBrk="0">
                  <a:buClr>
                    <a:srgbClr val="808080"/>
                  </a:buClr>
                </a:pPr>
                <a: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성능개선</a:t>
                </a:r>
                <a:b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</a:br>
                <a: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실행</a:t>
                </a:r>
                <a:r>
                  <a:rPr lang="en-US" altLang="ko-KR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/</a:t>
                </a:r>
                <a: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검증</a:t>
                </a:r>
                <a:b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</a:br>
                <a: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및</a:t>
                </a:r>
                <a:b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</a:br>
                <a:r>
                  <a:rPr lang="ko-KR" altLang="en-US" sz="1100" spc="-30" dirty="0">
                    <a:ln>
                      <a:solidFill>
                        <a:srgbClr val="BDC5D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결과관리</a:t>
                </a:r>
              </a:p>
            </p:txBody>
          </p:sp>
          <p:sp>
            <p:nvSpPr>
              <p:cNvPr id="117" name="직사각형 502">
                <a:extLst>
                  <a:ext uri="{FF2B5EF4-FFF2-40B4-BE49-F238E27FC236}">
                    <a16:creationId xmlns:a16="http://schemas.microsoft.com/office/drawing/2014/main" id="{858ACFAF-6C46-4590-8D64-B705E0663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927" y="2993933"/>
                <a:ext cx="828000" cy="36000"/>
              </a:xfrm>
              <a:prstGeom prst="rect">
                <a:avLst/>
              </a:prstGeom>
              <a:solidFill>
                <a:srgbClr val="45A2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ko-KR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  <p:sp>
          <p:nvSpPr>
            <p:cNvPr id="56" name="AutoShape 69">
              <a:extLst>
                <a:ext uri="{FF2B5EF4-FFF2-40B4-BE49-F238E27FC236}">
                  <a16:creationId xmlns:a16="http://schemas.microsoft.com/office/drawing/2014/main" id="{103217AE-809D-49E3-B208-AB2D82723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036" y="1951889"/>
              <a:ext cx="1909466" cy="292154"/>
            </a:xfrm>
            <a:prstGeom prst="flowChartDocument">
              <a:avLst/>
            </a:prstGeom>
            <a:solidFill>
              <a:srgbClr val="E3F1FA"/>
            </a:solidFill>
            <a:ln w="9525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kern="0" spc="-30" dirty="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계획수립 및 요구사항 검토</a:t>
              </a:r>
            </a:p>
          </p:txBody>
        </p:sp>
        <p:sp>
          <p:nvSpPr>
            <p:cNvPr id="57" name="AutoShape 69">
              <a:extLst>
                <a:ext uri="{FF2B5EF4-FFF2-40B4-BE49-F238E27FC236}">
                  <a16:creationId xmlns:a16="http://schemas.microsoft.com/office/drawing/2014/main" id="{3A063E96-FCE0-4CFB-AE0C-2878A0D69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036" y="2484629"/>
              <a:ext cx="1909466" cy="292154"/>
            </a:xfrm>
            <a:prstGeom prst="flowChartDocument">
              <a:avLst/>
            </a:prstGeom>
            <a:solidFill>
              <a:srgbClr val="E3F1FA"/>
            </a:solidFill>
            <a:ln w="9525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kern="0" spc="-30" dirty="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성능 측정 및 분석 방안 수립</a:t>
              </a:r>
            </a:p>
          </p:txBody>
        </p:sp>
        <p:sp>
          <p:nvSpPr>
            <p:cNvPr id="59" name="AutoShape 69">
              <a:extLst>
                <a:ext uri="{FF2B5EF4-FFF2-40B4-BE49-F238E27FC236}">
                  <a16:creationId xmlns:a16="http://schemas.microsoft.com/office/drawing/2014/main" id="{28F875E4-4E97-4492-A29A-A33F5CD62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036" y="3017368"/>
              <a:ext cx="1909466" cy="292154"/>
            </a:xfrm>
            <a:prstGeom prst="flowChartDocument">
              <a:avLst/>
            </a:prstGeom>
            <a:solidFill>
              <a:srgbClr val="E3F1FA"/>
            </a:solidFill>
            <a:ln w="9525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kern="0" spc="-30" dirty="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성능측정환경 구성</a:t>
              </a:r>
            </a:p>
          </p:txBody>
        </p:sp>
        <p:sp>
          <p:nvSpPr>
            <p:cNvPr id="61" name="AutoShape 69">
              <a:extLst>
                <a:ext uri="{FF2B5EF4-FFF2-40B4-BE49-F238E27FC236}">
                  <a16:creationId xmlns:a16="http://schemas.microsoft.com/office/drawing/2014/main" id="{7233705D-BFA0-4A69-9518-7AB8140D4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036" y="3731120"/>
              <a:ext cx="1909466" cy="292154"/>
            </a:xfrm>
            <a:prstGeom prst="flowChartDocument">
              <a:avLst/>
            </a:prstGeom>
            <a:solidFill>
              <a:srgbClr val="BADDF5"/>
            </a:solidFill>
            <a:ln w="9525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kern="0" spc="-30" dirty="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측정항목</a:t>
              </a:r>
            </a:p>
          </p:txBody>
        </p:sp>
        <p:sp>
          <p:nvSpPr>
            <p:cNvPr id="62" name="AutoShape 69">
              <a:extLst>
                <a:ext uri="{FF2B5EF4-FFF2-40B4-BE49-F238E27FC236}">
                  <a16:creationId xmlns:a16="http://schemas.microsoft.com/office/drawing/2014/main" id="{4A47218B-573B-4C4F-AFD5-BC01AF0CC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036" y="4472167"/>
              <a:ext cx="1909466" cy="292154"/>
            </a:xfrm>
            <a:prstGeom prst="flowChartDocument">
              <a:avLst/>
            </a:prstGeom>
            <a:solidFill>
              <a:srgbClr val="BADDF5"/>
            </a:solidFill>
            <a:ln w="9525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kern="0" spc="-30" dirty="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측정방법</a:t>
              </a:r>
            </a:p>
          </p:txBody>
        </p:sp>
        <p:sp>
          <p:nvSpPr>
            <p:cNvPr id="64" name="AutoShape 69">
              <a:extLst>
                <a:ext uri="{FF2B5EF4-FFF2-40B4-BE49-F238E27FC236}">
                  <a16:creationId xmlns:a16="http://schemas.microsoft.com/office/drawing/2014/main" id="{4AA7D1FE-9A2B-497A-9994-021E2B410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036" y="5170183"/>
              <a:ext cx="1909466" cy="292153"/>
            </a:xfrm>
            <a:prstGeom prst="flowChartDocument">
              <a:avLst/>
            </a:prstGeom>
            <a:solidFill>
              <a:srgbClr val="BADDF5"/>
            </a:solidFill>
            <a:ln w="9525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kern="0" spc="-30" dirty="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분석방법</a:t>
              </a:r>
            </a:p>
          </p:txBody>
        </p:sp>
        <p:sp>
          <p:nvSpPr>
            <p:cNvPr id="65" name="AutoShape 69">
              <a:extLst>
                <a:ext uri="{FF2B5EF4-FFF2-40B4-BE49-F238E27FC236}">
                  <a16:creationId xmlns:a16="http://schemas.microsoft.com/office/drawing/2014/main" id="{F3ED0A9C-3595-4E8E-9BFF-264982FF7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036" y="6079542"/>
              <a:ext cx="1909466" cy="292153"/>
            </a:xfrm>
            <a:prstGeom prst="flowChartDocument">
              <a:avLst/>
            </a:prstGeom>
            <a:solidFill>
              <a:srgbClr val="90C8EF"/>
            </a:solidFill>
            <a:ln w="9525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kern="0" spc="-30" dirty="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대상선정</a:t>
              </a:r>
            </a:p>
          </p:txBody>
        </p:sp>
        <p:sp>
          <p:nvSpPr>
            <p:cNvPr id="67" name="AutoShape 69">
              <a:extLst>
                <a:ext uri="{FF2B5EF4-FFF2-40B4-BE49-F238E27FC236}">
                  <a16:creationId xmlns:a16="http://schemas.microsoft.com/office/drawing/2014/main" id="{7840034A-3CA0-4E7C-BD94-51CF299F8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036" y="6612280"/>
              <a:ext cx="1909466" cy="292154"/>
            </a:xfrm>
            <a:prstGeom prst="flowChartDocument">
              <a:avLst/>
            </a:prstGeom>
            <a:solidFill>
              <a:srgbClr val="90C8EF"/>
            </a:solidFill>
            <a:ln w="9525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kern="0" spc="-30" dirty="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방안수립</a:t>
              </a:r>
            </a:p>
          </p:txBody>
        </p:sp>
        <p:sp>
          <p:nvSpPr>
            <p:cNvPr id="69" name="AutoShape 69">
              <a:extLst>
                <a:ext uri="{FF2B5EF4-FFF2-40B4-BE49-F238E27FC236}">
                  <a16:creationId xmlns:a16="http://schemas.microsoft.com/office/drawing/2014/main" id="{4772983C-1073-4108-9FC2-8E1B0CB9F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036" y="7534072"/>
              <a:ext cx="1909466" cy="292153"/>
            </a:xfrm>
            <a:prstGeom prst="flowChartDocument">
              <a:avLst/>
            </a:prstGeom>
            <a:solidFill>
              <a:srgbClr val="65B2E8"/>
            </a:solidFill>
            <a:ln w="9525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kern="0" spc="-3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성능조정</a:t>
              </a:r>
              <a:r>
                <a:rPr lang="en-US" altLang="ko-KR" sz="1100" kern="0" spc="-3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sz="1100" kern="0" spc="-3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튜닝</a:t>
              </a:r>
              <a:r>
                <a:rPr lang="en-US" altLang="ko-KR" sz="1100" kern="0" spc="-30" dirty="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</a:p>
          </p:txBody>
        </p:sp>
        <p:sp>
          <p:nvSpPr>
            <p:cNvPr id="70" name="AutoShape 69">
              <a:extLst>
                <a:ext uri="{FF2B5EF4-FFF2-40B4-BE49-F238E27FC236}">
                  <a16:creationId xmlns:a16="http://schemas.microsoft.com/office/drawing/2014/main" id="{D41BB4C9-99EB-4FC6-A779-EC1AFF4C3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036" y="8066810"/>
              <a:ext cx="1909466" cy="292153"/>
            </a:xfrm>
            <a:prstGeom prst="flowChartDocument">
              <a:avLst/>
            </a:prstGeom>
            <a:solidFill>
              <a:srgbClr val="65B2E8"/>
            </a:solidFill>
            <a:ln w="9525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kern="0" spc="-30" dirty="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개선효과 검증</a:t>
              </a:r>
            </a:p>
          </p:txBody>
        </p:sp>
        <p:sp>
          <p:nvSpPr>
            <p:cNvPr id="71" name="AutoShape 69">
              <a:extLst>
                <a:ext uri="{FF2B5EF4-FFF2-40B4-BE49-F238E27FC236}">
                  <a16:creationId xmlns:a16="http://schemas.microsoft.com/office/drawing/2014/main" id="{50B1E558-2CDA-47A7-94A6-1CFDA11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036" y="8599550"/>
              <a:ext cx="1909466" cy="292154"/>
            </a:xfrm>
            <a:prstGeom prst="flowChartDocument">
              <a:avLst/>
            </a:prstGeom>
            <a:solidFill>
              <a:srgbClr val="65B2E8"/>
            </a:solidFill>
            <a:ln w="9525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kern="0" spc="-30" dirty="0">
                  <a:ln>
                    <a:solidFill>
                      <a:srgbClr val="B4CBE2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결과관리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4C71918-727B-48B7-AD80-A9E1F084D6C6}"/>
                </a:ext>
              </a:extLst>
            </p:cNvPr>
            <p:cNvGrpSpPr/>
            <p:nvPr/>
          </p:nvGrpSpPr>
          <p:grpSpPr>
            <a:xfrm>
              <a:off x="3692758" y="1911953"/>
              <a:ext cx="3435450" cy="7319703"/>
              <a:chOff x="3268712" y="3265230"/>
              <a:chExt cx="3268316" cy="6119050"/>
            </a:xfrm>
          </p:grpSpPr>
          <p:sp>
            <p:nvSpPr>
              <p:cNvPr id="77" name="Text Box 71">
                <a:extLst>
                  <a:ext uri="{FF2B5EF4-FFF2-40B4-BE49-F238E27FC236}">
                    <a16:creationId xmlns:a16="http://schemas.microsoft.com/office/drawing/2014/main" id="{A2A6111E-6DEA-4731-8571-FE9D996EE7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290" y="3265230"/>
                <a:ext cx="3215196" cy="467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 contourW="1270"/>
              </a:bodyPr>
              <a:lstStyle>
                <a:defPPr>
                  <a:defRPr lang="ko-KR"/>
                </a:defPPr>
                <a:lvl1pPr marL="92075" indent="-92075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 kumimoji="1" sz="900">
                    <a:solidFill>
                      <a:srgbClr val="404040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defRPr>
                </a:lvl1pPr>
              </a:lstStyle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성능관리 요구사항 및 성능측정 필요사항 정의</a:t>
                </a:r>
                <a:endParaRPr lang="en-US" altLang="ko-KR" sz="11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어플리케이션 담당자 및 사용자의 성능 분석 요청 </a:t>
                </a:r>
                <a:endParaRPr lang="en-US" altLang="ko-KR" sz="1100" dirty="0">
                  <a:solidFill>
                    <a:schemeClr val="tx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내용</a:t>
                </a:r>
              </a:p>
            </p:txBody>
          </p: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95B1D56-B9E1-4D37-82DB-AE80684F3CD5}"/>
                  </a:ext>
                </a:extLst>
              </p:cNvPr>
              <p:cNvCxnSpPr/>
              <p:nvPr/>
            </p:nvCxnSpPr>
            <p:spPr>
              <a:xfrm>
                <a:off x="3268712" y="3758149"/>
                <a:ext cx="3234773" cy="0"/>
              </a:xfrm>
              <a:prstGeom prst="line">
                <a:avLst/>
              </a:prstGeom>
              <a:noFill/>
              <a:ln w="9525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</p:spPr>
          </p:cxnSp>
          <p:sp>
            <p:nvSpPr>
              <p:cNvPr id="79" name="Text Box 71">
                <a:extLst>
                  <a:ext uri="{FF2B5EF4-FFF2-40B4-BE49-F238E27FC236}">
                    <a16:creationId xmlns:a16="http://schemas.microsoft.com/office/drawing/2014/main" id="{71C2C7DA-29A7-40ED-B57F-3B73D6A4A7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289" y="3763650"/>
                <a:ext cx="3178358" cy="445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 contourW="1270"/>
              </a:bodyPr>
              <a:lstStyle>
                <a:defPPr>
                  <a:defRPr lang="ko-KR"/>
                </a:defPPr>
                <a:lvl1pPr marL="88900" indent="-88900" defTabSz="849313" font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>
                    <a:srgbClr val="969696"/>
                  </a:buClr>
                  <a:buSzPct val="80000"/>
                  <a:buFont typeface="Wingdings" pitchFamily="2" charset="2"/>
                  <a:buChar char="§"/>
                  <a:defRPr sz="1000" kern="0">
                    <a:solidFill>
                      <a:srgbClr val="4D4D4D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defRPr>
                </a:lvl1pPr>
              </a:lstStyle>
              <a:p>
                <a:pPr marL="92075" indent="-92075" defTabSz="914400" fontAlgn="base"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/>
                </a:pPr>
                <a:r>
                  <a:rPr kumimoji="1" lang="ko-KR" altLang="en-US" sz="1100" kern="12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성능관리대상 및 측정 항목의 선정</a:t>
                </a:r>
                <a:r>
                  <a:rPr kumimoji="1" lang="en-US" altLang="ko-KR" sz="1100" kern="12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/</a:t>
                </a:r>
                <a:r>
                  <a:rPr kumimoji="1" lang="ko-KR" altLang="en-US" sz="1100" kern="12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측정</a:t>
                </a:r>
                <a:r>
                  <a:rPr kumimoji="1" lang="en-US" altLang="ko-KR" sz="1100" kern="12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</a:t>
                </a:r>
                <a:r>
                  <a:rPr kumimoji="1" lang="ko-KR" altLang="en-US" sz="1100" kern="12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항목별 임계치 선정</a:t>
                </a:r>
              </a:p>
              <a:p>
                <a:pPr marL="92075" indent="-92075" defTabSz="914400" fontAlgn="base"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/>
                </a:pPr>
                <a:r>
                  <a:rPr kumimoji="1" lang="ko-KR" altLang="en-US" sz="1100" kern="12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성능측정항목에 대한 방법 및 주기</a:t>
                </a:r>
              </a:p>
            </p:txBody>
          </p:sp>
          <p:sp>
            <p:nvSpPr>
              <p:cNvPr id="80" name="Text Box 71">
                <a:extLst>
                  <a:ext uri="{FF2B5EF4-FFF2-40B4-BE49-F238E27FC236}">
                    <a16:creationId xmlns:a16="http://schemas.microsoft.com/office/drawing/2014/main" id="{89C21BFE-EEF3-472D-BA56-B5FACBC9F1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289" y="4209622"/>
                <a:ext cx="3178358" cy="445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 contourW="1270"/>
              </a:bodyPr>
              <a:lstStyle>
                <a:defPPr>
                  <a:defRPr lang="ko-KR"/>
                </a:defPPr>
                <a:lvl1pPr marL="92075" indent="-92075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 kumimoji="1" sz="900">
                    <a:solidFill>
                      <a:srgbClr val="404040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defRPr>
                </a:lvl1pPr>
              </a:lstStyle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성능관리 </a:t>
                </a:r>
                <a:r>
                  <a:rPr lang="ko-KR" altLang="en-US" sz="1100" dirty="0" err="1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대상별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항목을 측정하기 위한 환경 구현</a:t>
                </a:r>
              </a:p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성능측정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/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수집 환경이 서비스에 영향을 최소화 하도록 구현</a:t>
                </a: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14362B5B-7A47-4C09-9EF8-8292740E560C}"/>
                  </a:ext>
                </a:extLst>
              </p:cNvPr>
              <p:cNvCxnSpPr/>
              <p:nvPr/>
            </p:nvCxnSpPr>
            <p:spPr>
              <a:xfrm>
                <a:off x="3268712" y="4209622"/>
                <a:ext cx="3234773" cy="0"/>
              </a:xfrm>
              <a:prstGeom prst="line">
                <a:avLst/>
              </a:prstGeom>
              <a:noFill/>
              <a:ln w="9525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</p:spPr>
          </p:cxnSp>
          <p:sp>
            <p:nvSpPr>
              <p:cNvPr id="82" name="Text Box 71">
                <a:extLst>
                  <a:ext uri="{FF2B5EF4-FFF2-40B4-BE49-F238E27FC236}">
                    <a16:creationId xmlns:a16="http://schemas.microsoft.com/office/drawing/2014/main" id="{6BBDDBB8-4D2A-49E1-91DA-D88ED95A40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290" y="4771737"/>
                <a:ext cx="3248738" cy="587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 contourW="1270"/>
              </a:bodyPr>
              <a:lstStyle>
                <a:defPPr>
                  <a:defRPr lang="ko-KR"/>
                </a:defPPr>
                <a:lvl1pPr marL="92075" indent="-92075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 kumimoji="1" sz="900">
                    <a:solidFill>
                      <a:srgbClr val="404040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defRPr>
                </a:lvl1pPr>
              </a:lstStyle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성능관리대상 및 측정항목의 선정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/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측정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항목별 임계치</a:t>
                </a:r>
              </a:p>
              <a:p>
                <a:pPr marL="236538" indent="-90488">
                  <a:buFont typeface="KoPub돋움체 Medium" panose="02020603020101020101" pitchFamily="18" charset="-127"/>
                  <a:buChar char="-"/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시스템의 모든 응답시간은 사용자가 요청하는 시간으로부터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3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초 이내에 결과를 보여줌</a:t>
                </a: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F0FC561-4EE9-4FBC-AAEC-2A74395A41C8}"/>
                  </a:ext>
                </a:extLst>
              </p:cNvPr>
              <p:cNvCxnSpPr/>
              <p:nvPr/>
            </p:nvCxnSpPr>
            <p:spPr>
              <a:xfrm>
                <a:off x="3268712" y="5413553"/>
                <a:ext cx="3234773" cy="0"/>
              </a:xfrm>
              <a:prstGeom prst="line">
                <a:avLst/>
              </a:prstGeom>
              <a:noFill/>
              <a:ln w="9525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</p:spPr>
          </p:cxnSp>
          <p:sp>
            <p:nvSpPr>
              <p:cNvPr id="84" name="Text Box 71">
                <a:extLst>
                  <a:ext uri="{FF2B5EF4-FFF2-40B4-BE49-F238E27FC236}">
                    <a16:creationId xmlns:a16="http://schemas.microsoft.com/office/drawing/2014/main" id="{1DCF6456-9444-4767-81C8-DCFFCEFEE6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289" y="5443651"/>
                <a:ext cx="3178358" cy="445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 contourW="1270"/>
              </a:bodyPr>
              <a:lstStyle>
                <a:defPPr>
                  <a:defRPr lang="ko-KR"/>
                </a:defPPr>
                <a:lvl1pPr marL="92075" indent="-92075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 kumimoji="1" sz="900">
                    <a:solidFill>
                      <a:srgbClr val="404040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defRPr>
                </a:lvl1pPr>
              </a:lstStyle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성능측정 항목에 대한 측정 방법 및 측정 주기</a:t>
                </a:r>
              </a:p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측정환경 하에서 성능정보가 계획된 주기로 수집여부 확인</a:t>
                </a:r>
              </a:p>
            </p:txBody>
          </p:sp>
          <p:sp>
            <p:nvSpPr>
              <p:cNvPr id="85" name="Text Box 71">
                <a:extLst>
                  <a:ext uri="{FF2B5EF4-FFF2-40B4-BE49-F238E27FC236}">
                    <a16:creationId xmlns:a16="http://schemas.microsoft.com/office/drawing/2014/main" id="{E8D0C626-F1E9-48BB-99B9-09E3942ADE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289" y="5978377"/>
                <a:ext cx="3178358" cy="587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 contourW="1270"/>
              </a:bodyPr>
              <a:lstStyle>
                <a:defPPr>
                  <a:defRPr lang="ko-KR"/>
                </a:defPPr>
                <a:lvl1pPr marL="92075" indent="-92075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 kumimoji="1" sz="900">
                    <a:solidFill>
                      <a:srgbClr val="404040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defRPr>
                </a:lvl1pPr>
              </a:lstStyle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수집된 정보를 시스템의 분야별 성능관리 항목별로 분석</a:t>
                </a:r>
              </a:p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서버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네트워크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응용소프트웨어 등의 분석항목은 운영환경 및 성능 측정 환경의 특성에 따라 조정 </a:t>
                </a: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5DC02B5-D240-4218-BE9B-0DAD5EBA968C}"/>
                  </a:ext>
                </a:extLst>
              </p:cNvPr>
              <p:cNvCxnSpPr/>
              <p:nvPr/>
            </p:nvCxnSpPr>
            <p:spPr>
              <a:xfrm>
                <a:off x="3268712" y="5955321"/>
                <a:ext cx="3234773" cy="0"/>
              </a:xfrm>
              <a:prstGeom prst="line">
                <a:avLst/>
              </a:prstGeom>
              <a:noFill/>
              <a:ln w="9525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</p:spPr>
          </p:cxnSp>
          <p:sp>
            <p:nvSpPr>
              <p:cNvPr id="108" name="Text Box 71">
                <a:extLst>
                  <a:ext uri="{FF2B5EF4-FFF2-40B4-BE49-F238E27FC236}">
                    <a16:creationId xmlns:a16="http://schemas.microsoft.com/office/drawing/2014/main" id="{02D0AF05-8424-492C-8121-5B03BC28DD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289" y="6677679"/>
                <a:ext cx="3178358" cy="445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 contourW="1270"/>
              </a:bodyPr>
              <a:lstStyle>
                <a:defPPr>
                  <a:defRPr lang="ko-KR"/>
                </a:defPPr>
                <a:lvl1pPr marL="92075" indent="-92075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 kumimoji="1" sz="900">
                    <a:solidFill>
                      <a:srgbClr val="404040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defRPr>
                </a:lvl1pPr>
              </a:lstStyle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성능지표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임계치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)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를 초과하는 요소</a:t>
                </a:r>
              </a:p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어플리케이션 담당자 및 사용자의 성능조정 요청 내용</a:t>
                </a:r>
              </a:p>
            </p:txBody>
          </p: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4B1E2766-432A-4363-919C-87F117705D6F}"/>
                  </a:ext>
                </a:extLst>
              </p:cNvPr>
              <p:cNvCxnSpPr/>
              <p:nvPr/>
            </p:nvCxnSpPr>
            <p:spPr>
              <a:xfrm>
                <a:off x="3268712" y="7159251"/>
                <a:ext cx="3234773" cy="0"/>
              </a:xfrm>
              <a:prstGeom prst="line">
                <a:avLst/>
              </a:prstGeom>
              <a:noFill/>
              <a:ln w="9525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</p:spPr>
          </p:cxnSp>
          <p:sp>
            <p:nvSpPr>
              <p:cNvPr id="110" name="Text Box 71">
                <a:extLst>
                  <a:ext uri="{FF2B5EF4-FFF2-40B4-BE49-F238E27FC236}">
                    <a16:creationId xmlns:a16="http://schemas.microsoft.com/office/drawing/2014/main" id="{BB712304-ADEE-4099-BAC3-3ED8DE5301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289" y="7189350"/>
                <a:ext cx="3178358" cy="4245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 contourW="1270"/>
              </a:bodyPr>
              <a:lstStyle>
                <a:defPPr>
                  <a:defRPr lang="ko-KR"/>
                </a:defPPr>
                <a:lvl1pPr marL="92075" indent="-92075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 kumimoji="1" sz="900">
                    <a:solidFill>
                      <a:srgbClr val="404040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defRPr>
                </a:lvl1pPr>
              </a:lstStyle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성능분석 결과 개선이 필요한 경우 성능관리 책임자 및 관련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담당자와의 협의 하에 개선 대상 및 방안을 작성</a:t>
                </a:r>
              </a:p>
            </p:txBody>
          </p:sp>
          <p:sp>
            <p:nvSpPr>
              <p:cNvPr id="111" name="Text Box 71">
                <a:extLst>
                  <a:ext uri="{FF2B5EF4-FFF2-40B4-BE49-F238E27FC236}">
                    <a16:creationId xmlns:a16="http://schemas.microsoft.com/office/drawing/2014/main" id="{A32C2A79-59B3-4B32-BBAB-5AF56413F2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289" y="7921704"/>
                <a:ext cx="3178358" cy="445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 contourW="1270"/>
              </a:bodyPr>
              <a:lstStyle>
                <a:defPPr>
                  <a:defRPr lang="ko-KR"/>
                </a:defPPr>
                <a:lvl1pPr marL="92075" indent="-92075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 kumimoji="1" sz="900">
                    <a:solidFill>
                      <a:srgbClr val="404040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defRPr>
                </a:lvl1pPr>
              </a:lstStyle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성능개선 방안에 준하여 성능개선을 실행</a:t>
                </a:r>
              </a:p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 최적화 여부에 대한 측정 및 분석을 통하여 확인 점검</a:t>
                </a:r>
              </a:p>
            </p:txBody>
          </p: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687F0EBA-5CE7-4CA9-AF1F-BAD9EFE4B385}"/>
                  </a:ext>
                </a:extLst>
              </p:cNvPr>
              <p:cNvCxnSpPr/>
              <p:nvPr/>
            </p:nvCxnSpPr>
            <p:spPr>
              <a:xfrm>
                <a:off x="3268712" y="8373520"/>
                <a:ext cx="3234773" cy="0"/>
              </a:xfrm>
              <a:prstGeom prst="line">
                <a:avLst/>
              </a:prstGeom>
              <a:noFill/>
              <a:ln w="9525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</p:spPr>
          </p:cxnSp>
          <p:sp>
            <p:nvSpPr>
              <p:cNvPr id="113" name="Text Box 71">
                <a:extLst>
                  <a:ext uri="{FF2B5EF4-FFF2-40B4-BE49-F238E27FC236}">
                    <a16:creationId xmlns:a16="http://schemas.microsoft.com/office/drawing/2014/main" id="{DE45F728-D3C1-4BC5-9B5F-8221A341CD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289" y="8445399"/>
                <a:ext cx="3178358" cy="3044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 contourW="1270"/>
              </a:bodyPr>
              <a:lstStyle>
                <a:defPPr>
                  <a:defRPr lang="ko-KR"/>
                </a:defPPr>
                <a:lvl1pPr marL="92075" indent="-92075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 kumimoji="1" sz="900">
                    <a:solidFill>
                      <a:srgbClr val="404040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defRPr>
                </a:lvl1pPr>
              </a:lstStyle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사용자로부터의 검증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피드백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)</a:t>
                </a:r>
              </a:p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연계분야로부터의 검증</a:t>
                </a:r>
              </a:p>
            </p:txBody>
          </p:sp>
          <p:sp>
            <p:nvSpPr>
              <p:cNvPr id="114" name="Text Box 71">
                <a:extLst>
                  <a:ext uri="{FF2B5EF4-FFF2-40B4-BE49-F238E27FC236}">
                    <a16:creationId xmlns:a16="http://schemas.microsoft.com/office/drawing/2014/main" id="{218D3F1B-0183-450A-858C-0390B9C4D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289" y="8916867"/>
                <a:ext cx="3178358" cy="467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 contourW="1270"/>
              </a:bodyPr>
              <a:lstStyle>
                <a:defPPr>
                  <a:defRPr lang="ko-KR"/>
                </a:defPPr>
                <a:lvl1pPr marL="92075" indent="-92075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Pct val="90000"/>
                  <a:buFont typeface="Arial" pitchFamily="34" charset="0"/>
                  <a:buChar char="•"/>
                  <a:defRPr kumimoji="1" sz="900">
                    <a:solidFill>
                      <a:srgbClr val="404040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defRPr>
                </a:lvl1pPr>
              </a:lstStyle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성능관리 계획단계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: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성능관리대상 및 방법 명시</a:t>
                </a:r>
              </a:p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성능데이터 수집 및 분석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/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성능조정과 연계분야 관리</a:t>
                </a:r>
              </a:p>
              <a:p>
                <a:r>
                  <a:rPr lang="ko-KR" altLang="en-US" sz="1100" dirty="0">
                    <a:solidFill>
                      <a:schemeClr val="tx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성능관리 결과 처리 시 고려사항</a:t>
                </a:r>
              </a:p>
            </p:txBody>
          </p: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B7BB2C7F-A84C-46CF-B1C8-7382036B1731}"/>
                  </a:ext>
                </a:extLst>
              </p:cNvPr>
              <p:cNvCxnSpPr/>
              <p:nvPr/>
            </p:nvCxnSpPr>
            <p:spPr>
              <a:xfrm>
                <a:off x="3268712" y="8835583"/>
                <a:ext cx="3234773" cy="0"/>
              </a:xfrm>
              <a:prstGeom prst="line">
                <a:avLst/>
              </a:prstGeom>
              <a:noFill/>
              <a:ln w="9525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</p:spPr>
          </p:cxnSp>
        </p:grp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555632E-2A7A-46C6-91C0-25A0D0C4730C}"/>
                </a:ext>
              </a:extLst>
            </p:cNvPr>
            <p:cNvCxnSpPr>
              <a:cxnSpLocks/>
            </p:cNvCxnSpPr>
            <p:nvPr/>
          </p:nvCxnSpPr>
          <p:spPr>
            <a:xfrm>
              <a:off x="3659924" y="5912043"/>
              <a:ext cx="3540293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DB4FE4C-8347-4451-A833-A93B9C127077}"/>
                </a:ext>
              </a:extLst>
            </p:cNvPr>
            <p:cNvCxnSpPr>
              <a:cxnSpLocks/>
            </p:cNvCxnSpPr>
            <p:nvPr/>
          </p:nvCxnSpPr>
          <p:spPr>
            <a:xfrm>
              <a:off x="3587916" y="7258179"/>
              <a:ext cx="3540293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1F0028CE-71EE-4BE0-947F-3BE5687D784C}"/>
                </a:ext>
              </a:extLst>
            </p:cNvPr>
            <p:cNvCxnSpPr>
              <a:cxnSpLocks/>
            </p:cNvCxnSpPr>
            <p:nvPr/>
          </p:nvCxnSpPr>
          <p:spPr>
            <a:xfrm>
              <a:off x="1578036" y="9342350"/>
              <a:ext cx="5514915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D53DA74-6C77-4966-ABF8-72933C38E364}"/>
                </a:ext>
              </a:extLst>
            </p:cNvPr>
            <p:cNvCxnSpPr>
              <a:cxnSpLocks/>
            </p:cNvCxnSpPr>
            <p:nvPr/>
          </p:nvCxnSpPr>
          <p:spPr>
            <a:xfrm>
              <a:off x="1578036" y="1855079"/>
              <a:ext cx="5514915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직사각형 502">
              <a:extLst>
                <a:ext uri="{FF2B5EF4-FFF2-40B4-BE49-F238E27FC236}">
                  <a16:creationId xmlns:a16="http://schemas.microsoft.com/office/drawing/2014/main" id="{B127DE53-AFDB-498E-AE22-A47E7C4AA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548" y="9334129"/>
              <a:ext cx="823033" cy="37863"/>
            </a:xfrm>
            <a:prstGeom prst="rect">
              <a:avLst/>
            </a:prstGeom>
            <a:solidFill>
              <a:srgbClr val="45A2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ko-KR" sz="1100" spc="-3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5688049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Ⅴ.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성능 및 품질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5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46">
            <a:extLst>
              <a:ext uri="{FF2B5EF4-FFF2-40B4-BE49-F238E27FC236}">
                <a16:creationId xmlns:a16="http://schemas.microsoft.com/office/drawing/2014/main" id="{2CA4A673-13E7-4E24-AC37-183CECB4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954" y="989422"/>
            <a:ext cx="1583767" cy="4462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buClrTx/>
            </a:pPr>
            <a:r>
              <a:rPr lang="ko-KR" altLang="en-US" sz="2900" b="1" dirty="0">
                <a:ln>
                  <a:solidFill>
                    <a:srgbClr val="B2B2B2">
                      <a:alpha val="0"/>
                    </a:srgbClr>
                  </a:solidFill>
                </a:ln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목       차</a:t>
            </a:r>
          </a:p>
        </p:txBody>
      </p:sp>
      <p:grpSp>
        <p:nvGrpSpPr>
          <p:cNvPr id="7" name="그룹 10"/>
          <p:cNvGrpSpPr/>
          <p:nvPr/>
        </p:nvGrpSpPr>
        <p:grpSpPr>
          <a:xfrm>
            <a:off x="791505" y="2177554"/>
            <a:ext cx="6301445" cy="360000"/>
            <a:chOff x="647700" y="2054327"/>
            <a:chExt cx="6480175" cy="360000"/>
          </a:xfrm>
        </p:grpSpPr>
        <p:grpSp>
          <p:nvGrpSpPr>
            <p:cNvPr id="8" name="그룹 5"/>
            <p:cNvGrpSpPr/>
            <p:nvPr/>
          </p:nvGrpSpPr>
          <p:grpSpPr>
            <a:xfrm>
              <a:off x="647700" y="2054327"/>
              <a:ext cx="1137589" cy="360000"/>
              <a:chOff x="998674" y="2441404"/>
              <a:chExt cx="1137589" cy="360000"/>
            </a:xfrm>
          </p:grpSpPr>
          <p:sp>
            <p:nvSpPr>
              <p:cNvPr id="10" name="직사각형 3"/>
              <p:cNvSpPr/>
              <p:nvPr/>
            </p:nvSpPr>
            <p:spPr>
              <a:xfrm>
                <a:off x="1503251" y="2546122"/>
                <a:ext cx="633012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제안개요</a:t>
                </a:r>
              </a:p>
            </p:txBody>
          </p:sp>
          <p:sp>
            <p:nvSpPr>
              <p:cNvPr id="11" name="직사각형 4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Ⅰ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9" name="직선 연결선 8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791505" y="3545706"/>
            <a:ext cx="6301445" cy="360000"/>
            <a:chOff x="647700" y="2054327"/>
            <a:chExt cx="6480175" cy="360000"/>
          </a:xfrm>
        </p:grpSpPr>
        <p:grpSp>
          <p:nvGrpSpPr>
            <p:cNvPr id="13" name="그룹 12"/>
            <p:cNvGrpSpPr/>
            <p:nvPr/>
          </p:nvGrpSpPr>
          <p:grpSpPr>
            <a:xfrm>
              <a:off x="647700" y="2054327"/>
              <a:ext cx="1175505" cy="360000"/>
              <a:chOff x="998674" y="2441404"/>
              <a:chExt cx="1175505" cy="360000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03251" y="2551616"/>
                <a:ext cx="670928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일반 현황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Ⅱ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22"/>
          <p:cNvGrpSpPr/>
          <p:nvPr/>
        </p:nvGrpSpPr>
        <p:grpSpPr>
          <a:xfrm>
            <a:off x="791505" y="6775530"/>
            <a:ext cx="6301445" cy="360000"/>
            <a:chOff x="647700" y="2054327"/>
            <a:chExt cx="6480175" cy="360000"/>
          </a:xfrm>
        </p:grpSpPr>
        <p:grpSp>
          <p:nvGrpSpPr>
            <p:cNvPr id="18" name="그룹 23"/>
            <p:cNvGrpSpPr/>
            <p:nvPr/>
          </p:nvGrpSpPr>
          <p:grpSpPr>
            <a:xfrm>
              <a:off x="647700" y="2054327"/>
              <a:ext cx="1407938" cy="360000"/>
              <a:chOff x="998674" y="2441404"/>
              <a:chExt cx="1407938" cy="360000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503251" y="2521106"/>
                <a:ext cx="903361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기술 및 기능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Ⅳ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19" name="직선 연결선 12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702539"/>
              </p:ext>
            </p:extLst>
          </p:nvPr>
        </p:nvGraphicFramePr>
        <p:xfrm>
          <a:off x="1187548" y="2574950"/>
          <a:ext cx="5905401" cy="43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73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사업의 목표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73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개발경험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" name="그룹 11"/>
          <p:cNvGrpSpPr/>
          <p:nvPr/>
        </p:nvGrpSpPr>
        <p:grpSpPr>
          <a:xfrm>
            <a:off x="791505" y="5095682"/>
            <a:ext cx="6301445" cy="360000"/>
            <a:chOff x="647700" y="2054327"/>
            <a:chExt cx="6480175" cy="360000"/>
          </a:xfrm>
        </p:grpSpPr>
        <p:grpSp>
          <p:nvGrpSpPr>
            <p:cNvPr id="25" name="그룹 12"/>
            <p:cNvGrpSpPr/>
            <p:nvPr/>
          </p:nvGrpSpPr>
          <p:grpSpPr>
            <a:xfrm>
              <a:off x="647700" y="2054327"/>
              <a:ext cx="1566191" cy="360000"/>
              <a:chOff x="998674" y="2441404"/>
              <a:chExt cx="1566191" cy="360000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503251" y="2543882"/>
                <a:ext cx="1061614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전략 및 방법론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Ⅲ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26" name="직선 연결선 25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2"/>
          <p:cNvGrpSpPr/>
          <p:nvPr/>
        </p:nvGrpSpPr>
        <p:grpSpPr>
          <a:xfrm>
            <a:off x="791505" y="8503956"/>
            <a:ext cx="6301445" cy="360000"/>
            <a:chOff x="647700" y="2054327"/>
            <a:chExt cx="6480175" cy="360000"/>
          </a:xfrm>
        </p:grpSpPr>
        <p:grpSp>
          <p:nvGrpSpPr>
            <p:cNvPr id="30" name="그룹 23"/>
            <p:cNvGrpSpPr/>
            <p:nvPr/>
          </p:nvGrpSpPr>
          <p:grpSpPr>
            <a:xfrm>
              <a:off x="647700" y="2054327"/>
              <a:ext cx="1407938" cy="360000"/>
              <a:chOff x="998674" y="2441404"/>
              <a:chExt cx="1407938" cy="360000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503251" y="2508726"/>
                <a:ext cx="903361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성능 및 품질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Ⅴ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31" name="직선 연결선 30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37247"/>
              </p:ext>
            </p:extLst>
          </p:nvPr>
        </p:nvGraphicFramePr>
        <p:xfrm>
          <a:off x="1187548" y="3941747"/>
          <a:ext cx="5905401" cy="67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295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회사연혁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및 개요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2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경영 상태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17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2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보유기술 현황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18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055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737797"/>
              </p:ext>
            </p:extLst>
          </p:nvPr>
        </p:nvGraphicFramePr>
        <p:xfrm>
          <a:off x="1187548" y="5491726"/>
          <a:ext cx="5905402" cy="862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 이해도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21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추진 전략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24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적용 기술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26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4.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방법론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제안 타당성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28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606313"/>
              </p:ext>
            </p:extLst>
          </p:nvPr>
        </p:nvGraphicFramePr>
        <p:xfrm>
          <a:off x="1187548" y="7183914"/>
          <a:ext cx="5905402" cy="862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기능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30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데이터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68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보안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72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4.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제약 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74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79171"/>
              </p:ext>
            </p:extLst>
          </p:nvPr>
        </p:nvGraphicFramePr>
        <p:xfrm>
          <a:off x="1187548" y="8899958"/>
          <a:ext cx="5905402" cy="98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6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성능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77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6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인터페이스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80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6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테스트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82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6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4.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 요구사항</a:t>
                      </a:r>
                    </a:p>
                  </a:txBody>
                  <a:tcPr marL="17907" marR="1790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84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082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2470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성능 요구사항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다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성능 검토 방안</a:t>
            </a:r>
          </a:p>
        </p:txBody>
      </p:sp>
      <p:grpSp>
        <p:nvGrpSpPr>
          <p:cNvPr id="42" name="그룹 5"/>
          <p:cNvGrpSpPr/>
          <p:nvPr/>
        </p:nvGrpSpPr>
        <p:grpSpPr>
          <a:xfrm>
            <a:off x="539750" y="1241425"/>
            <a:ext cx="6553200" cy="289185"/>
            <a:chOff x="636588" y="2795588"/>
            <a:chExt cx="6270625" cy="215900"/>
          </a:xfrm>
        </p:grpSpPr>
        <p:sp>
          <p:nvSpPr>
            <p:cNvPr id="43" name="모서리가 둥근 직사각형 42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성능 모니터링 방안</a:t>
              </a:r>
            </a:p>
          </p:txBody>
        </p:sp>
        <p:pic>
          <p:nvPicPr>
            <p:cNvPr id="44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45" name="그룹 5"/>
          <p:cNvGrpSpPr/>
          <p:nvPr/>
        </p:nvGrpSpPr>
        <p:grpSpPr>
          <a:xfrm>
            <a:off x="539750" y="5920817"/>
            <a:ext cx="6553200" cy="289185"/>
            <a:chOff x="636588" y="2795588"/>
            <a:chExt cx="6270625" cy="215900"/>
          </a:xfrm>
        </p:grpSpPr>
        <p:sp>
          <p:nvSpPr>
            <p:cNvPr id="46" name="모서리가 둥근 직사각형 45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3086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성능 결과 분석 프로세스 </a:t>
              </a:r>
            </a:p>
          </p:txBody>
        </p:sp>
        <p:pic>
          <p:nvPicPr>
            <p:cNvPr id="4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48" name="직사각형 47"/>
          <p:cNvSpPr/>
          <p:nvPr/>
        </p:nvSpPr>
        <p:spPr>
          <a:xfrm>
            <a:off x="539750" y="1638385"/>
            <a:ext cx="6553200" cy="407562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dist="25400" dir="5400000" algn="t" rotWithShape="0">
              <a:schemeClr val="bg1">
                <a:lumMod val="75000"/>
              </a:scheme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defTabSz="457200" latinLnBrk="0">
              <a:spcAft>
                <a:spcPts val="400"/>
              </a:spcAft>
            </a:pPr>
            <a:endParaRPr lang="ko-KR" altLang="en-US" sz="1200" b="1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12068" y="1673225"/>
            <a:ext cx="6480882" cy="4288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ko-KR" altLang="en-US" sz="1200" b="1" spc="-70" dirty="0">
                <a:latin typeface="HY신명조" pitchFamily="18" charset="-127"/>
                <a:ea typeface="HY신명조" pitchFamily="18" charset="-127"/>
              </a:rPr>
              <a:t>모니터링 대시보드</a:t>
            </a:r>
          </a:p>
          <a:p>
            <a:pPr marL="449263" indent="-171450">
              <a:spcAft>
                <a:spcPts val="4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 OS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에서 제공하는 성능 모니터링 기능 활용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9263" indent="-171450">
              <a:spcAft>
                <a:spcPts val="400"/>
              </a:spcAft>
              <a:buFontTx/>
              <a:buChar char="-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특정 이벤트 현황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운영 중인 서버의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현재상태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파악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77813">
              <a:spcAft>
                <a:spcPts val="400"/>
              </a:spcAft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ko-KR" altLang="en-US" sz="1200" b="1" spc="-70" dirty="0">
                <a:latin typeface="HY신명조" pitchFamily="18" charset="-127"/>
                <a:ea typeface="HY신명조" pitchFamily="18" charset="-127"/>
              </a:rPr>
              <a:t>사용자 맞춤형 대시보드</a:t>
            </a:r>
          </a:p>
          <a:p>
            <a:pPr marL="449263" indent="-171450">
              <a:spcAft>
                <a:spcPts val="400"/>
              </a:spcAft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- 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실시간으로 인스턴스의 성능 정보를 파악함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9263" indent="-171450">
              <a:spcAft>
                <a:spcPts val="400"/>
              </a:spcAft>
              <a:buFontTx/>
              <a:buChar char="-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서버를 효율적으로 모니터링하고 장애 발생 시 신속하게 대응할 수 있도록 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77813">
              <a:spcAft>
                <a:spcPts val="400"/>
              </a:spcAft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ko-KR" altLang="en-US" sz="1200" b="1" spc="-70" dirty="0" err="1">
                <a:latin typeface="HY신명조" pitchFamily="18" charset="-127"/>
                <a:ea typeface="HY신명조" pitchFamily="18" charset="-127"/>
              </a:rPr>
              <a:t>자원사용율</a:t>
            </a:r>
            <a:r>
              <a:rPr lang="ko-KR" altLang="en-US" sz="1200" b="1" spc="-70" dirty="0">
                <a:latin typeface="HY신명조" pitchFamily="18" charset="-127"/>
                <a:ea typeface="HY신명조" pitchFamily="18" charset="-127"/>
              </a:rPr>
              <a:t> 및 웹 디스플레이 시간 설정</a:t>
            </a:r>
          </a:p>
          <a:p>
            <a:pPr marL="449263" indent="-173038">
              <a:spcAft>
                <a:spcPts val="400"/>
              </a:spcAft>
              <a:buFontTx/>
              <a:buChar char="-"/>
            </a:pP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CPU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가동률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90%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초과하지 않도록 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9263" indent="-173038">
              <a:spcAft>
                <a:spcPts val="400"/>
              </a:spcAft>
              <a:buFontTx/>
              <a:buChar char="-"/>
            </a:pP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웹페이지는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요청시간으로부터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초 이내 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276225">
              <a:spcAft>
                <a:spcPts val="400"/>
              </a:spcAft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ko-KR" altLang="en-US" sz="1200" b="1" spc="-70" dirty="0">
                <a:latin typeface="HY신명조" pitchFamily="18" charset="-127"/>
                <a:ea typeface="HY신명조" pitchFamily="18" charset="-127"/>
              </a:rPr>
              <a:t>오류 메시지  및 오류 응답 시간 설정 </a:t>
            </a:r>
          </a:p>
          <a:p>
            <a:pPr marL="449263" indent="-173038">
              <a:spcAft>
                <a:spcPts val="400"/>
              </a:spcAft>
              <a:buFontTx/>
              <a:buChar char="-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사용자의 오류 메시지 확인 가능하도록 함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9263" indent="-173038">
              <a:spcAft>
                <a:spcPts val="400"/>
              </a:spcAft>
              <a:buFontTx/>
              <a:buChar char="-"/>
            </a:pP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오류 메시지 정보 입력 후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초 이내 제시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449263" indent="-173038">
              <a:spcAft>
                <a:spcPts val="400"/>
              </a:spcAft>
              <a:buFontTx/>
              <a:buChar char="-"/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4625" indent="-174625">
              <a:spcAft>
                <a:spcPts val="400"/>
              </a:spcAft>
              <a:buFont typeface="Wingdings" pitchFamily="2" charset="2"/>
              <a:buChar char="§"/>
            </a:pPr>
            <a:r>
              <a:rPr lang="ko-KR" altLang="en-US" sz="1200" b="1" spc="-70" dirty="0">
                <a:latin typeface="HY신명조" pitchFamily="18" charset="-127"/>
                <a:ea typeface="HY신명조" pitchFamily="18" charset="-127"/>
              </a:rPr>
              <a:t>동시 </a:t>
            </a:r>
            <a:r>
              <a:rPr lang="ko-KR" altLang="en-US" sz="1200" b="1" spc="-70" dirty="0" err="1">
                <a:latin typeface="HY신명조" pitchFamily="18" charset="-127"/>
                <a:ea typeface="HY신명조" pitchFamily="18" charset="-127"/>
              </a:rPr>
              <a:t>접속율</a:t>
            </a:r>
            <a:r>
              <a:rPr lang="ko-KR" altLang="en-US" sz="1200" b="1" spc="-70" dirty="0">
                <a:latin typeface="HY신명조" pitchFamily="18" charset="-127"/>
                <a:ea typeface="HY신명조" pitchFamily="18" charset="-127"/>
              </a:rPr>
              <a:t> 및 동시 처리 설정 </a:t>
            </a:r>
          </a:p>
          <a:p>
            <a:pPr marL="276225">
              <a:spcAft>
                <a:spcPts val="400"/>
              </a:spcAft>
            </a:pP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750" y="6355041"/>
            <a:ext cx="6553200" cy="3298895"/>
            <a:chOff x="539750" y="6355041"/>
            <a:chExt cx="6553200" cy="3298895"/>
          </a:xfrm>
        </p:grpSpPr>
        <p:grpSp>
          <p:nvGrpSpPr>
            <p:cNvPr id="58" name="그룹 49"/>
            <p:cNvGrpSpPr/>
            <p:nvPr/>
          </p:nvGrpSpPr>
          <p:grpSpPr>
            <a:xfrm>
              <a:off x="539750" y="6355042"/>
              <a:ext cx="6553200" cy="3298894"/>
              <a:chOff x="2112430" y="7218363"/>
              <a:chExt cx="5051958" cy="3024188"/>
            </a:xfrm>
          </p:grpSpPr>
          <p:sp>
            <p:nvSpPr>
              <p:cNvPr id="98" name="직사각형 97"/>
              <p:cNvSpPr/>
              <p:nvPr/>
            </p:nvSpPr>
            <p:spPr>
              <a:xfrm flipH="1">
                <a:off x="2112430" y="7218363"/>
                <a:ext cx="1904021" cy="3024188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wrap="square" tIns="108000" rtlCol="0" anchor="ctr" anchorCtr="0">
                <a:noAutofit/>
              </a:bodyPr>
              <a:lstStyle/>
              <a:p>
                <a:pPr indent="-80579" algn="ctr" latinLnBrk="0">
                  <a:buFont typeface="Wingdings" pitchFamily="2" charset="2"/>
                  <a:buChar char="§"/>
                  <a:defRPr/>
                </a:pPr>
                <a:endParaRPr lang="ko-KR" altLang="en-US" sz="1200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 flipH="1">
                <a:off x="3687503" y="7222379"/>
                <a:ext cx="100171" cy="3014148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10000"/>
                    </a:sysClr>
                  </a:gs>
                  <a:gs pos="100000">
                    <a:srgbClr val="FFA764">
                      <a:alpha val="0"/>
                    </a:srgbClr>
                  </a:gs>
                </a:gsLst>
                <a:lin ang="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 dirty="0">
                  <a:solidFill>
                    <a:sysClr val="window" lastClr="FFFFFF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5260367" y="7218363"/>
                <a:ext cx="1904021" cy="3024188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wrap="square" tIns="108000" rtlCol="0" anchor="ctr" anchorCtr="0">
                <a:noAutofit/>
              </a:bodyPr>
              <a:lstStyle/>
              <a:p>
                <a:pPr indent="-80579" algn="ctr" latinLnBrk="0">
                  <a:buFont typeface="Wingdings" pitchFamily="2" charset="2"/>
                  <a:buChar char="§"/>
                  <a:defRPr/>
                </a:pPr>
                <a:endParaRPr lang="ko-KR" altLang="en-US" sz="1200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3797848" y="7218363"/>
                <a:ext cx="1668654" cy="302418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rgbClr val="D1D1D1"/>
                </a:solidFill>
                <a:prstDash val="solid"/>
              </a:ln>
              <a:effectLst/>
            </p:spPr>
            <p:txBody>
              <a:bodyPr bIns="108000" rtlCol="0" anchor="b" anchorCtr="0"/>
              <a:lstStyle/>
              <a:p>
                <a:pPr indent="-80579" algn="ctr" latinLnBrk="0">
                  <a:buFont typeface="Wingdings" pitchFamily="2" charset="2"/>
                  <a:buChar char="§"/>
                  <a:defRPr/>
                </a:pPr>
                <a:endParaRPr lang="ko-KR" altLang="en-US" sz="1200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5477710" y="7222379"/>
                <a:ext cx="100171" cy="3014148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10000"/>
                    </a:sysClr>
                  </a:gs>
                  <a:gs pos="100000">
                    <a:srgbClr val="FFA764">
                      <a:alpha val="0"/>
                    </a:srgbClr>
                  </a:gs>
                </a:gsLst>
                <a:lin ang="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 dirty="0">
                  <a:solidFill>
                    <a:sysClr val="window" lastClr="FFFFFF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flipH="1">
                <a:off x="5360110" y="7222379"/>
                <a:ext cx="105991" cy="3014148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10000"/>
                    </a:sysClr>
                  </a:gs>
                  <a:gs pos="100000">
                    <a:srgbClr val="FFA764">
                      <a:alpha val="0"/>
                    </a:srgbClr>
                  </a:gs>
                </a:gsLst>
                <a:lin ang="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 dirty="0">
                  <a:solidFill>
                    <a:sysClr val="window" lastClr="FFFFFF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3799867" y="7222379"/>
                <a:ext cx="105991" cy="3014148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10000"/>
                    </a:sysClr>
                  </a:gs>
                  <a:gs pos="100000">
                    <a:srgbClr val="FFA764">
                      <a:alpha val="0"/>
                    </a:srgbClr>
                  </a:gs>
                </a:gsLst>
                <a:lin ang="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 dirty="0">
                  <a:solidFill>
                    <a:sysClr val="window" lastClr="FFFFFF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flipH="1">
                <a:off x="7058397" y="7222379"/>
                <a:ext cx="105991" cy="3014149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10000"/>
                    </a:sysClr>
                  </a:gs>
                  <a:gs pos="100000">
                    <a:srgbClr val="FFA764">
                      <a:alpha val="0"/>
                    </a:srgbClr>
                  </a:gs>
                </a:gsLst>
                <a:lin ang="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 dirty="0">
                  <a:solidFill>
                    <a:sysClr val="window" lastClr="FFFFFF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2120147" y="7222379"/>
                <a:ext cx="100171" cy="3014149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10000"/>
                    </a:sysClr>
                  </a:gs>
                  <a:gs pos="100000">
                    <a:srgbClr val="FFA764">
                      <a:alpha val="0"/>
                    </a:srgbClr>
                  </a:gs>
                </a:gsLst>
                <a:lin ang="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 dirty="0">
                  <a:solidFill>
                    <a:sysClr val="window" lastClr="FFFFFF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sp>
          <p:nvSpPr>
            <p:cNvPr id="60" name="양쪽 모서리가 둥근 사각형 59"/>
            <p:cNvSpPr/>
            <p:nvPr/>
          </p:nvSpPr>
          <p:spPr>
            <a:xfrm>
              <a:off x="619485" y="6355041"/>
              <a:ext cx="2013353" cy="354109"/>
            </a:xfrm>
            <a:prstGeom prst="round2SameRect">
              <a:avLst>
                <a:gd name="adj1" fmla="val 0"/>
                <a:gd name="adj2" fmla="val 9845"/>
              </a:avLst>
            </a:prstGeom>
            <a:gradFill>
              <a:gsLst>
                <a:gs pos="100000">
                  <a:srgbClr val="90C8EF"/>
                </a:gs>
                <a:gs pos="15000">
                  <a:srgbClr val="BADDF5"/>
                </a:gs>
              </a:gsLst>
              <a:lin ang="5400000" scaled="0"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결과 분석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>
              <a:off x="2806400" y="6355041"/>
              <a:ext cx="2013353" cy="354109"/>
            </a:xfrm>
            <a:prstGeom prst="round2SameRect">
              <a:avLst>
                <a:gd name="adj1" fmla="val 0"/>
                <a:gd name="adj2" fmla="val 9845"/>
              </a:avLst>
            </a:prstGeom>
            <a:gradFill>
              <a:gsLst>
                <a:gs pos="55000">
                  <a:srgbClr val="67B3E9"/>
                </a:gs>
                <a:gs pos="0">
                  <a:srgbClr val="90C8EF"/>
                </a:gs>
                <a:gs pos="100000">
                  <a:srgbClr val="45A2E4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ko-KR" altLang="en-US" sz="12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평가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>
              <a:off x="4993316" y="6355041"/>
              <a:ext cx="2013353" cy="354109"/>
            </a:xfrm>
            <a:prstGeom prst="round2SameRect">
              <a:avLst>
                <a:gd name="adj1" fmla="val 0"/>
                <a:gd name="adj2" fmla="val 9845"/>
              </a:avLst>
            </a:prstGeom>
            <a:gradFill>
              <a:gsLst>
                <a:gs pos="0">
                  <a:srgbClr val="45A2E4"/>
                </a:gs>
                <a:gs pos="100000">
                  <a:srgbClr val="0C63AF"/>
                </a:gs>
              </a:gsLst>
              <a:lin ang="5400000" scaled="0"/>
            </a:gra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70111" algn="ctr" fontAlgn="base" latinLnBrk="0">
                <a:spcAft>
                  <a:spcPts val="225"/>
                </a:spcAft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ko-KR" altLang="en-US" sz="12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시스템 개선 반영</a:t>
              </a:r>
            </a:p>
          </p:txBody>
        </p:sp>
        <p:pic>
          <p:nvPicPr>
            <p:cNvPr id="68" name="그림 67"/>
            <p:cNvPicPr preferRelativeResize="0">
              <a:picLocks/>
            </p:cNvPicPr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>
              <a:off x="5020704" y="6908521"/>
              <a:ext cx="1914609" cy="18193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87" name="그룹 75"/>
            <p:cNvGrpSpPr/>
            <p:nvPr/>
          </p:nvGrpSpPr>
          <p:grpSpPr>
            <a:xfrm>
              <a:off x="2833210" y="6873106"/>
              <a:ext cx="1950107" cy="1854773"/>
              <a:chOff x="3868734" y="7572242"/>
              <a:chExt cx="1123242" cy="1615987"/>
            </a:xfrm>
          </p:grpSpPr>
          <p:pic>
            <p:nvPicPr>
              <p:cNvPr id="96" name="Picture 6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" r="2765"/>
              <a:stretch/>
            </p:blipFill>
            <p:spPr bwMode="auto">
              <a:xfrm>
                <a:off x="3870337" y="7572242"/>
                <a:ext cx="1121635" cy="741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35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8734" y="8314206"/>
                <a:ext cx="1123242" cy="8740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8" name="Picture 2"/>
            <p:cNvPicPr preferRelativeResize="0">
              <a:picLocks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90" y="6863898"/>
              <a:ext cx="2005471" cy="1876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2" descr="G:\backup\Source\images\psd\Newicon\png\mm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126" y="8045542"/>
              <a:ext cx="841818" cy="950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C:\Users\jk\Documents\네이트온 받은 파일\psd소스(홈페이지_아사달)\이미지5.png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</a:blip>
            <a:srcRect/>
            <a:stretch>
              <a:fillRect/>
            </a:stretch>
          </p:blipFill>
          <p:spPr bwMode="auto">
            <a:xfrm>
              <a:off x="3928043" y="8315129"/>
              <a:ext cx="960720" cy="569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그림 90" descr="Run_4.png"/>
            <p:cNvPicPr>
              <a:picLocks noChangeAspect="1"/>
            </p:cNvPicPr>
            <p:nvPr/>
          </p:nvPicPr>
          <p:blipFill>
            <a:blip r:embed="rId9" cstate="print">
              <a:grayscl/>
            </a:blip>
            <a:stretch>
              <a:fillRect/>
            </a:stretch>
          </p:blipFill>
          <p:spPr>
            <a:xfrm>
              <a:off x="6408946" y="8153810"/>
              <a:ext cx="439470" cy="495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9" descr="C:\Users\강세환\Desktop\새 폴더\Desktop.png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</a:blip>
            <a:srcRect/>
            <a:stretch>
              <a:fillRect/>
            </a:stretch>
          </p:blipFill>
          <p:spPr bwMode="auto">
            <a:xfrm>
              <a:off x="1945292" y="8326197"/>
              <a:ext cx="593140" cy="669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3" name="직사각형 92"/>
            <p:cNvSpPr/>
            <p:nvPr/>
          </p:nvSpPr>
          <p:spPr>
            <a:xfrm>
              <a:off x="779656" y="9054318"/>
              <a:ext cx="1695238" cy="590931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algn="ctr" latinLnBrk="0">
                <a:spcBef>
                  <a:spcPct val="20000"/>
                </a:spcBef>
                <a:buClr>
                  <a:srgbClr val="969696"/>
                </a:buClr>
                <a:buSzPct val="80000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가는각진제목체" pitchFamily="18" charset="-127"/>
                </a:rPr>
                <a:t>처리량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가는각진제목체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가는각진제목체" pitchFamily="18" charset="-127"/>
                </a:rPr>
                <a:t>응답시간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가는각진제목체" pitchFamily="18" charset="-127"/>
              </a:endParaRPr>
            </a:p>
            <a:p>
              <a:pPr algn="ctr" latinLnBrk="0">
                <a:spcBef>
                  <a:spcPct val="20000"/>
                </a:spcBef>
                <a:buClr>
                  <a:srgbClr val="969696"/>
                </a:buClr>
                <a:buSzPct val="80000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가는각진제목체" pitchFamily="18" charset="-127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가는각진제목체" pitchFamily="18" charset="-127"/>
                </a:rPr>
                <a:t>초단위 목표치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가는각진제목체" pitchFamily="18" charset="-127"/>
                </a:rPr>
                <a:t>)</a:t>
              </a:r>
              <a:b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가는각진제목체" pitchFamily="18" charset="-127"/>
                </a:rPr>
              </a:b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가는각진제목체" pitchFamily="18" charset="-127"/>
                </a:rPr>
                <a:t>자원 사용량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가는각진제목체" pitchFamily="18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964100" y="9198334"/>
              <a:ext cx="1695238" cy="369332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algn="ctr" latinLnBrk="0">
                <a:spcBef>
                  <a:spcPct val="20000"/>
                </a:spcBef>
                <a:buClr>
                  <a:srgbClr val="969696"/>
                </a:buClr>
                <a:buSzPct val="80000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가는각진제목체" pitchFamily="18" charset="-127"/>
                </a:rPr>
                <a:t>결과 분석을 통한 시스템 평가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197966" y="9054318"/>
              <a:ext cx="1695238" cy="553998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algn="ctr" latinLnBrk="0">
                <a:spcBef>
                  <a:spcPct val="20000"/>
                </a:spcBef>
                <a:buClr>
                  <a:srgbClr val="969696"/>
                </a:buClr>
                <a:buSzPct val="80000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가는각진제목체" pitchFamily="18" charset="-127"/>
                </a:rPr>
                <a:t>평가를 통한 개선점 시스템 반영 및 업그레이드 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591051" y="9774398"/>
            <a:ext cx="2377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[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결과 분석 및 평가 시스템 개선 반영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]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688049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Ⅴ.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성능 및 품질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5461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인터페이스 요구사항</a:t>
            </a: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553407" y="1279196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정보공동 활용에 필요한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표준화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직관적 인터페이스  구축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하겠으며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웹 브라우저와의 호환성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시스템 인터페이스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사용자 인터페이스 측면으로 구분하여 구현방안을 수립하였으며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UI/UX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기반 표준화된 인터페이스 제공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하겠습니다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</a:t>
            </a:r>
            <a:endParaRPr lang="ko-KR" altLang="en-US" sz="1200" spc="-100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67" name="그룹 5"/>
          <p:cNvGrpSpPr/>
          <p:nvPr/>
        </p:nvGrpSpPr>
        <p:grpSpPr>
          <a:xfrm>
            <a:off x="539750" y="2176463"/>
            <a:ext cx="6553200" cy="289185"/>
            <a:chOff x="636588" y="2795588"/>
            <a:chExt cx="6270625" cy="215900"/>
          </a:xfrm>
        </p:grpSpPr>
        <p:sp>
          <p:nvSpPr>
            <p:cNvPr id="68" name="모서리가 둥근 직사각형 6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정보공동 활용에 필요한 인터페이스 표준화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직관적 인터페이스  구축</a:t>
              </a:r>
            </a:p>
          </p:txBody>
        </p:sp>
        <p:pic>
          <p:nvPicPr>
            <p:cNvPr id="6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121" name="그룹 120"/>
          <p:cNvGrpSpPr/>
          <p:nvPr/>
        </p:nvGrpSpPr>
        <p:grpSpPr>
          <a:xfrm>
            <a:off x="539751" y="2537595"/>
            <a:ext cx="6553200" cy="3672409"/>
            <a:chOff x="539751" y="2537595"/>
            <a:chExt cx="6553200" cy="3672409"/>
          </a:xfrm>
        </p:grpSpPr>
        <p:sp>
          <p:nvSpPr>
            <p:cNvPr id="70" name="양쪽 모서리가 둥근 사각형 69"/>
            <p:cNvSpPr/>
            <p:nvPr/>
          </p:nvSpPr>
          <p:spPr bwMode="auto">
            <a:xfrm rot="5400000">
              <a:off x="1980146" y="1097200"/>
              <a:ext cx="3672409" cy="6553200"/>
            </a:xfrm>
            <a:prstGeom prst="round2SameRect">
              <a:avLst>
                <a:gd name="adj1" fmla="val 266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1905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35993" tIns="0" rIns="35993" bIns="0" numCol="1" anchor="ctr" anchorCtr="0" compatLnSpc="1">
              <a:prstTxWarp prst="textNoShape">
                <a:avLst/>
              </a:prstTxWarp>
            </a:bodyPr>
            <a:lstStyle/>
            <a:p>
              <a:pPr indent="-180939" algn="ctr" defTabSz="935655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3869B0"/>
                </a:buClr>
                <a:defRPr/>
              </a:pPr>
              <a:endParaRPr kumimoji="0" lang="ko-KR" altLang="en-US" sz="1200" kern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1009295" y="2647857"/>
              <a:ext cx="1404327" cy="1080145"/>
              <a:chOff x="1168399" y="4338029"/>
              <a:chExt cx="1374215" cy="1374215"/>
            </a:xfrm>
          </p:grpSpPr>
          <p:sp>
            <p:nvSpPr>
              <p:cNvPr id="72" name="타원 71"/>
              <p:cNvSpPr/>
              <p:nvPr/>
            </p:nvSpPr>
            <p:spPr bwMode="auto">
              <a:xfrm>
                <a:off x="1168399" y="4338029"/>
                <a:ext cx="1374215" cy="1374215"/>
              </a:xfrm>
              <a:prstGeom prst="ellipse">
                <a:avLst/>
              </a:prstGeom>
              <a:solidFill>
                <a:srgbClr val="65B2E8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 bwMode="auto">
              <a:xfrm>
                <a:off x="1307819" y="4477936"/>
                <a:ext cx="1095375" cy="1094400"/>
              </a:xfrm>
              <a:prstGeom prst="ellipse">
                <a:avLst/>
              </a:prstGeom>
              <a:solidFill>
                <a:srgbClr val="F7F7F7"/>
              </a:solidFill>
              <a:ln w="50800">
                <a:solidFill>
                  <a:srgbClr val="45A2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74" name="직사각형 438"/>
              <p:cNvSpPr>
                <a:spLocks noChangeArrowheads="1"/>
              </p:cNvSpPr>
              <p:nvPr/>
            </p:nvSpPr>
            <p:spPr bwMode="auto">
              <a:xfrm flipH="1">
                <a:off x="1303094" y="4644104"/>
                <a:ext cx="1083914" cy="822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indent="-201613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2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통합</a:t>
                </a:r>
                <a:r>
                  <a:rPr lang="en-US" altLang="ko-KR" sz="12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/</a:t>
                </a:r>
                <a:r>
                  <a:rPr lang="ko-KR" altLang="en-US" sz="12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연계</a:t>
                </a:r>
                <a:endParaRPr lang="en-US" altLang="ko-KR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eaLnBrk="1" latinLnBrk="0" hangingPunct="1"/>
                <a:r>
                  <a:rPr lang="ko-KR" altLang="en-US" sz="12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요구분석</a:t>
                </a:r>
                <a:endParaRPr lang="en-US" altLang="ko-KR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eaLnBrk="1" latinLnBrk="0" hangingPunct="1"/>
                <a:r>
                  <a:rPr lang="ko-KR" altLang="en-US" sz="12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철저 </a:t>
                </a: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3115784" y="2645581"/>
              <a:ext cx="1404327" cy="1080145"/>
              <a:chOff x="3184091" y="4338029"/>
              <a:chExt cx="1374215" cy="1374215"/>
            </a:xfrm>
          </p:grpSpPr>
          <p:sp>
            <p:nvSpPr>
              <p:cNvPr id="77" name="타원 76"/>
              <p:cNvSpPr/>
              <p:nvPr/>
            </p:nvSpPr>
            <p:spPr bwMode="auto">
              <a:xfrm>
                <a:off x="3184091" y="4338029"/>
                <a:ext cx="1374215" cy="1374215"/>
              </a:xfrm>
              <a:prstGeom prst="ellipse">
                <a:avLst/>
              </a:prstGeom>
              <a:solidFill>
                <a:srgbClr val="65B2E8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 bwMode="auto">
              <a:xfrm>
                <a:off x="3323511" y="4477936"/>
                <a:ext cx="1095375" cy="1094400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45A2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79" name="직사각형 438"/>
              <p:cNvSpPr>
                <a:spLocks noChangeArrowheads="1"/>
              </p:cNvSpPr>
              <p:nvPr/>
            </p:nvSpPr>
            <p:spPr bwMode="auto">
              <a:xfrm flipH="1">
                <a:off x="3356723" y="4694263"/>
                <a:ext cx="1028950" cy="587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indent="-201613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2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연계</a:t>
                </a:r>
                <a:endParaRPr lang="en-US" altLang="ko-KR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eaLnBrk="1" latinLnBrk="0" hangingPunct="1"/>
                <a:r>
                  <a:rPr lang="ko-KR" altLang="en-US" sz="12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표준화</a:t>
                </a: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222273" y="2645581"/>
              <a:ext cx="1404327" cy="1080145"/>
              <a:chOff x="5199304" y="4337731"/>
              <a:chExt cx="1374215" cy="1374215"/>
            </a:xfrm>
          </p:grpSpPr>
          <p:sp>
            <p:nvSpPr>
              <p:cNvPr id="81" name="타원 80"/>
              <p:cNvSpPr/>
              <p:nvPr/>
            </p:nvSpPr>
            <p:spPr bwMode="auto">
              <a:xfrm>
                <a:off x="5199304" y="4337731"/>
                <a:ext cx="1374215" cy="1374215"/>
              </a:xfrm>
              <a:prstGeom prst="ellipse">
                <a:avLst/>
              </a:prstGeom>
              <a:solidFill>
                <a:srgbClr val="65B2E8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82" name="타원 81"/>
              <p:cNvSpPr/>
              <p:nvPr/>
            </p:nvSpPr>
            <p:spPr bwMode="auto">
              <a:xfrm>
                <a:off x="5338724" y="4477638"/>
                <a:ext cx="1095375" cy="1094400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45A2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83" name="직사각형 438"/>
              <p:cNvSpPr>
                <a:spLocks noChangeArrowheads="1"/>
              </p:cNvSpPr>
              <p:nvPr/>
            </p:nvSpPr>
            <p:spPr bwMode="auto">
              <a:xfrm flipH="1">
                <a:off x="5371936" y="4588956"/>
                <a:ext cx="1028950" cy="822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indent="-201613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2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사용자</a:t>
                </a:r>
                <a:endParaRPr lang="en-US" altLang="ko-KR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eaLnBrk="1" latinLnBrk="0" hangingPunct="1"/>
                <a:r>
                  <a:rPr lang="ko-KR" altLang="en-US" sz="12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친화적</a:t>
                </a:r>
                <a:endParaRPr lang="en-US" altLang="ko-KR" sz="1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eaLnBrk="1" latinLnBrk="0" hangingPunct="1"/>
                <a:r>
                  <a:rPr lang="ko-KR" altLang="en-US" sz="1200" b="1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접근성 확보</a:t>
                </a:r>
              </a:p>
            </p:txBody>
          </p:sp>
        </p:grp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024" y="3797734"/>
              <a:ext cx="1966059" cy="2304256"/>
            </a:xfrm>
            <a:prstGeom prst="rect">
              <a:avLst/>
            </a:prstGeom>
            <a:pattFill prst="smGrid">
              <a:fgClr>
                <a:srgbClr val="F9F9F9"/>
              </a:fgClr>
              <a:bgClr>
                <a:schemeClr val="bg1"/>
              </a:bgClr>
            </a:patt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24" y="3797734"/>
              <a:ext cx="1966056" cy="2248585"/>
            </a:xfrm>
            <a:prstGeom prst="rect">
              <a:avLst/>
            </a:prstGeom>
            <a:pattFill prst="smGrid">
              <a:fgClr>
                <a:srgbClr val="F9F9F9"/>
              </a:fgClr>
              <a:bgClr>
                <a:schemeClr val="bg1"/>
              </a:bgClr>
            </a:patt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729" y="3797733"/>
              <a:ext cx="1966056" cy="2268253"/>
            </a:xfrm>
            <a:prstGeom prst="rect">
              <a:avLst/>
            </a:prstGeom>
            <a:pattFill prst="smGrid">
              <a:fgClr>
                <a:srgbClr val="F9F9F9"/>
              </a:fgClr>
              <a:bgClr>
                <a:schemeClr val="bg1"/>
              </a:bgClr>
            </a:patt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94" name="직사각형 90"/>
            <p:cNvSpPr>
              <a:spLocks noChangeArrowheads="1"/>
            </p:cNvSpPr>
            <p:nvPr/>
          </p:nvSpPr>
          <p:spPr bwMode="auto">
            <a:xfrm>
              <a:off x="773646" y="3962362"/>
              <a:ext cx="1955416" cy="218521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연계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/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통합 범위 및 대상 선정</a:t>
              </a:r>
            </a:p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정보 공동 활용을 위한 정보항목을 도출하고 관련기관 협의 및 업무 분석 실시</a:t>
              </a:r>
            </a:p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연계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/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통합 방법 및 내역에 대한 철저한 분석 실시</a:t>
              </a:r>
            </a:p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연계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/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통합 현황 및 구조분석을 통한 연계 방안 마련</a:t>
              </a:r>
            </a:p>
          </p:txBody>
        </p:sp>
        <p:sp>
          <p:nvSpPr>
            <p:cNvPr id="102" name="직사각형 90"/>
            <p:cNvSpPr>
              <a:spLocks noChangeArrowheads="1"/>
            </p:cNvSpPr>
            <p:nvPr/>
          </p:nvSpPr>
          <p:spPr bwMode="auto">
            <a:xfrm>
              <a:off x="2855495" y="3962363"/>
              <a:ext cx="1918521" cy="206762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개방형 정보활용체계 수립을 위한 연계 시스템 구축 절차 및 표준 고도화</a:t>
              </a:r>
            </a:p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유형별 정보의 표준화 및 공통 서비스 표준 등 구축절차 고도화</a:t>
              </a:r>
            </a:p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다양한 형태의 연계 패턴 고려한 유연한 표준연계시스템 구축 </a:t>
              </a:r>
            </a:p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표준 연계가이드라인 및 연계모니터링 시스템 고도화</a:t>
              </a:r>
            </a:p>
          </p:txBody>
        </p:sp>
        <p:sp>
          <p:nvSpPr>
            <p:cNvPr id="105" name="직사각형 90"/>
            <p:cNvSpPr>
              <a:spLocks noChangeArrowheads="1"/>
            </p:cNvSpPr>
            <p:nvPr/>
          </p:nvSpPr>
          <p:spPr bwMode="auto">
            <a:xfrm>
              <a:off x="5034159" y="3962363"/>
              <a:ext cx="1918521" cy="150810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웹콘텐츠에 포함된 구성요소를 누구나 쉽게 사용하도록 구축</a:t>
              </a:r>
            </a:p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웹시스템 운영자가 쉽게 운영할 수 있도록 구축</a:t>
              </a:r>
            </a:p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사용자들이 쉽게 이해할 수 있는 콘텐츠나 제어방식 구성</a:t>
              </a:r>
            </a:p>
            <a:p>
              <a:pPr marL="104775" indent="-104775" latinLnBrk="0">
                <a:spcBef>
                  <a:spcPts val="0"/>
                </a:spcBef>
                <a:spcAft>
                  <a:spcPts val="400"/>
                </a:spcAft>
                <a:buClr>
                  <a:schemeClr val="bg1">
                    <a:lumMod val="65000"/>
                  </a:schemeClr>
                </a:buClr>
                <a:buSzPts val="1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굴림" pitchFamily="50" charset="-127"/>
                </a:rPr>
                <a:t>구성한 콘텐츠는 웹브라우저와 관계없이 사용되도록 구축</a:t>
              </a:r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2612421" y="3097387"/>
              <a:ext cx="208410" cy="160287"/>
              <a:chOff x="1875379" y="9034490"/>
              <a:chExt cx="395963" cy="395963"/>
            </a:xfrm>
          </p:grpSpPr>
          <p:sp>
            <p:nvSpPr>
              <p:cNvPr id="112" name="모서리가 둥근 직사각형 111"/>
              <p:cNvSpPr/>
              <p:nvPr/>
            </p:nvSpPr>
            <p:spPr>
              <a:xfrm>
                <a:off x="2039825" y="9034490"/>
                <a:ext cx="67072" cy="39596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985" tIns="35993" rIns="71985" bIns="35993" numCol="1" rtlCol="0" anchor="ctr" anchorCtr="0" compatLnSpc="1">
                <a:prstTxWarp prst="textNoShape">
                  <a:avLst/>
                </a:prstTxWarp>
              </a:bodyPr>
              <a:lstStyle/>
              <a:p>
                <a:pPr indent="-180957" algn="ctr" defTabSz="1133886" latinLnBrk="0">
                  <a:buClr>
                    <a:prstClr val="black">
                      <a:lumMod val="65000"/>
                      <a:lumOff val="35000"/>
                    </a:prstClr>
                  </a:buClr>
                  <a:buSzPct val="100000"/>
                  <a:tabLst>
                    <a:tab pos="2692131" algn="l"/>
                    <a:tab pos="5647760" algn="l"/>
                  </a:tabLst>
                </a:pP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Droid Sans Fallback" pitchFamily="50" charset="-127"/>
                </a:endParaRPr>
              </a:p>
            </p:txBody>
          </p:sp>
          <p:sp>
            <p:nvSpPr>
              <p:cNvPr id="113" name="모서리가 둥근 직사각형 112"/>
              <p:cNvSpPr/>
              <p:nvPr/>
            </p:nvSpPr>
            <p:spPr>
              <a:xfrm rot="5400000">
                <a:off x="2039825" y="9034490"/>
                <a:ext cx="67072" cy="39596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985" tIns="35993" rIns="71985" bIns="35993" numCol="1" rtlCol="0" anchor="ctr" anchorCtr="0" compatLnSpc="1">
                <a:prstTxWarp prst="textNoShape">
                  <a:avLst/>
                </a:prstTxWarp>
              </a:bodyPr>
              <a:lstStyle/>
              <a:p>
                <a:pPr indent="-180957" algn="ctr" defTabSz="1133886" latinLnBrk="0">
                  <a:buClr>
                    <a:prstClr val="black">
                      <a:lumMod val="65000"/>
                      <a:lumOff val="35000"/>
                    </a:prstClr>
                  </a:buClr>
                  <a:buSzPct val="100000"/>
                  <a:tabLst>
                    <a:tab pos="2692131" algn="l"/>
                    <a:tab pos="5647760" algn="l"/>
                  </a:tabLst>
                </a:pP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Droid Sans Fallback" pitchFamily="50" charset="-127"/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4707352" y="3097387"/>
              <a:ext cx="208410" cy="160287"/>
              <a:chOff x="1875379" y="9034490"/>
              <a:chExt cx="395963" cy="395963"/>
            </a:xfrm>
          </p:grpSpPr>
          <p:sp>
            <p:nvSpPr>
              <p:cNvPr id="115" name="모서리가 둥근 직사각형 114"/>
              <p:cNvSpPr/>
              <p:nvPr/>
            </p:nvSpPr>
            <p:spPr>
              <a:xfrm>
                <a:off x="2039825" y="9034490"/>
                <a:ext cx="67072" cy="39596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985" tIns="35993" rIns="71985" bIns="35993" numCol="1" rtlCol="0" anchor="ctr" anchorCtr="0" compatLnSpc="1">
                <a:prstTxWarp prst="textNoShape">
                  <a:avLst/>
                </a:prstTxWarp>
              </a:bodyPr>
              <a:lstStyle/>
              <a:p>
                <a:pPr indent="-180957" algn="ctr" defTabSz="1133886" latinLnBrk="0">
                  <a:buClr>
                    <a:prstClr val="black">
                      <a:lumMod val="65000"/>
                      <a:lumOff val="35000"/>
                    </a:prstClr>
                  </a:buClr>
                  <a:buSzPct val="100000"/>
                  <a:tabLst>
                    <a:tab pos="2692131" algn="l"/>
                    <a:tab pos="5647760" algn="l"/>
                  </a:tabLst>
                </a:pP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Droid Sans Fallback" pitchFamily="50" charset="-127"/>
                </a:endParaRPr>
              </a:p>
            </p:txBody>
          </p:sp>
          <p:sp>
            <p:nvSpPr>
              <p:cNvPr id="119" name="모서리가 둥근 직사각형 118"/>
              <p:cNvSpPr/>
              <p:nvPr/>
            </p:nvSpPr>
            <p:spPr>
              <a:xfrm rot="5400000">
                <a:off x="2039825" y="9034490"/>
                <a:ext cx="67072" cy="39596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985" tIns="35993" rIns="71985" bIns="35993" numCol="1" rtlCol="0" anchor="ctr" anchorCtr="0" compatLnSpc="1">
                <a:prstTxWarp prst="textNoShape">
                  <a:avLst/>
                </a:prstTxWarp>
              </a:bodyPr>
              <a:lstStyle/>
              <a:p>
                <a:pPr indent="-180957" algn="ctr" defTabSz="1133886" latinLnBrk="0">
                  <a:buClr>
                    <a:prstClr val="black">
                      <a:lumMod val="65000"/>
                      <a:lumOff val="35000"/>
                    </a:prstClr>
                  </a:buClr>
                  <a:buSzPct val="100000"/>
                  <a:tabLst>
                    <a:tab pos="2692131" algn="l"/>
                    <a:tab pos="5647760" algn="l"/>
                  </a:tabLst>
                </a:pP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  <a:cs typeface="Droid Sans Fallback" pitchFamily="50" charset="-127"/>
                </a:endParaRPr>
              </a:p>
            </p:txBody>
          </p:sp>
        </p:grpSp>
      </p:grpSp>
      <p:grpSp>
        <p:nvGrpSpPr>
          <p:cNvPr id="122" name="그룹 5"/>
          <p:cNvGrpSpPr/>
          <p:nvPr/>
        </p:nvGrpSpPr>
        <p:grpSpPr>
          <a:xfrm>
            <a:off x="539750" y="6426026"/>
            <a:ext cx="6553200" cy="289185"/>
            <a:chOff x="636588" y="2795588"/>
            <a:chExt cx="6270625" cy="215900"/>
          </a:xfrm>
        </p:grpSpPr>
        <p:sp>
          <p:nvSpPr>
            <p:cNvPr id="123" name="모서리가 둥근 직사각형 122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인터페이스 항목별 구현방안</a:t>
              </a:r>
            </a:p>
          </p:txBody>
        </p:sp>
        <p:pic>
          <p:nvPicPr>
            <p:cNvPr id="124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327264"/>
              </p:ext>
            </p:extLst>
          </p:nvPr>
        </p:nvGraphicFramePr>
        <p:xfrm>
          <a:off x="539750" y="6796570"/>
          <a:ext cx="6553200" cy="2869816"/>
        </p:xfrm>
        <a:graphic>
          <a:graphicData uri="http://schemas.openxmlformats.org/drawingml/2006/table">
            <a:tbl>
              <a:tblPr/>
              <a:tblGrid>
                <a:gridCol w="173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13">
                <a:tc>
                  <a:txBody>
                    <a:bodyPr/>
                    <a:lstStyle/>
                    <a:p>
                      <a:pPr marL="104775" marR="0" lvl="0" indent="-1047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100" b="1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항목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D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-1047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100" b="1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구현방안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D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995">
                <a:tc>
                  <a:txBody>
                    <a:bodyPr/>
                    <a:lstStyle/>
                    <a:p>
                      <a:pPr marL="104775" marR="0" lvl="0" indent="-1047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웹 브라우저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굴림" pitchFamily="50" charset="-127"/>
                      </a:endParaRPr>
                    </a:p>
                    <a:p>
                      <a:pPr marL="104775" marR="0" lvl="0" indent="-1047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호환성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-104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다양한 사용자환경 지원 및 표준 준수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굴림" pitchFamily="50" charset="-127"/>
                      </a:endParaRPr>
                    </a:p>
                    <a:p>
                      <a:pPr marL="104775" marR="0" lvl="0" indent="-104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주요 웹 브라우저 호환성 제공 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굴림" pitchFamily="50" charset="-127"/>
                      </a:endParaRPr>
                    </a:p>
                    <a:p>
                      <a:pPr marL="104775" marR="0" lvl="0" indent="-104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전자정부서비스 호환성 준수지침 준수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54">
                <a:tc>
                  <a:txBody>
                    <a:bodyPr/>
                    <a:lstStyle/>
                    <a:p>
                      <a:pPr marL="104775" marR="0" lvl="0" indent="-1047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시스템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굴림" pitchFamily="50" charset="-127"/>
                      </a:endParaRPr>
                    </a:p>
                    <a:p>
                      <a:pPr marL="104775" marR="0" lvl="0" indent="-1047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인터페이스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-104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타 시스템과의 연계 방안 기술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굴림" pitchFamily="50" charset="-127"/>
                      </a:endParaRPr>
                    </a:p>
                    <a:p>
                      <a:pPr marL="104775" marR="0" lvl="0" indent="-104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제안사의 연계구축 경험 및 구현 경험인력 투입여부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굴림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454">
                <a:tc>
                  <a:txBody>
                    <a:bodyPr/>
                    <a:lstStyle/>
                    <a:p>
                      <a:pPr marL="104775" marR="0" lvl="0" indent="-1047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사용자 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굴림" pitchFamily="50" charset="-127"/>
                      </a:endParaRPr>
                    </a:p>
                    <a:p>
                      <a:pPr marL="104775" marR="0" lvl="0" indent="-1047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인터페이스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D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-104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각 사용자 맞춤형 화면체계 구축</a:t>
                      </a:r>
                      <a:endParaRPr lang="en-US" altLang="ko-KR" sz="1100" kern="1200" spc="-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굴림" pitchFamily="50" charset="-127"/>
                      </a:endParaRPr>
                    </a:p>
                    <a:p>
                      <a:pPr marL="104775" marR="0" lvl="0" indent="-104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사용자 편의성을 고려하여 인터페이스 제공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D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6" name="직사각형 125"/>
          <p:cNvSpPr/>
          <p:nvPr/>
        </p:nvSpPr>
        <p:spPr>
          <a:xfrm>
            <a:off x="539750" y="9747836"/>
            <a:ext cx="436177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820210" latinLnBrk="0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굴림" pitchFamily="50" charset="-127"/>
              </a:rPr>
              <a:t>※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굴림" pitchFamily="50" charset="-127"/>
              </a:rPr>
              <a:t>시스템 연계 범위 및 방법은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굴림" pitchFamily="50" charset="-127"/>
              </a:rPr>
              <a:t>발주사와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굴림" pitchFamily="50" charset="-127"/>
              </a:rPr>
              <a:t> 협의를 통해 조정될 수 있음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굴림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  <a:cs typeface="굴림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88049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Ⅴ.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성능 및 품질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인터페이스 요구사항 </a:t>
            </a: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539750" y="1241425"/>
            <a:ext cx="6553200" cy="289185"/>
            <a:chOff x="636588" y="2795588"/>
            <a:chExt cx="6270625" cy="215900"/>
          </a:xfrm>
        </p:grpSpPr>
        <p:sp>
          <p:nvSpPr>
            <p:cNvPr id="68" name="모서리가 둥근 직사각형 6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UI/UX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기반 표준화된 인터페이스 제공</a:t>
              </a:r>
            </a:p>
          </p:txBody>
        </p:sp>
        <p:pic>
          <p:nvPicPr>
            <p:cNvPr id="6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58" name="그룹 57"/>
          <p:cNvGrpSpPr/>
          <p:nvPr/>
        </p:nvGrpSpPr>
        <p:grpSpPr>
          <a:xfrm>
            <a:off x="539749" y="1673225"/>
            <a:ext cx="5184303" cy="1584448"/>
            <a:chOff x="539750" y="1673225"/>
            <a:chExt cx="3996000" cy="1584448"/>
          </a:xfrm>
        </p:grpSpPr>
        <p:grpSp>
          <p:nvGrpSpPr>
            <p:cNvPr id="40" name="그룹 150"/>
            <p:cNvGrpSpPr/>
            <p:nvPr/>
          </p:nvGrpSpPr>
          <p:grpSpPr>
            <a:xfrm>
              <a:off x="539750" y="1673225"/>
              <a:ext cx="1201822" cy="1584448"/>
              <a:chOff x="2113604" y="3588502"/>
              <a:chExt cx="2481900" cy="1584448"/>
            </a:xfrm>
          </p:grpSpPr>
          <p:sp>
            <p:nvSpPr>
              <p:cNvPr id="49" name="화이트투명사각판"/>
              <p:cNvSpPr/>
              <p:nvPr/>
            </p:nvSpPr>
            <p:spPr bwMode="auto">
              <a:xfrm flipV="1">
                <a:off x="2113604" y="3784021"/>
                <a:ext cx="2481900" cy="1388929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>
                <a:outerShdw dist="25400" dir="5400000" algn="t" rotWithShape="0">
                  <a:schemeClr val="bg1">
                    <a:lumMod val="85000"/>
                  </a:schemeClr>
                </a:outerShdw>
              </a:effectLst>
            </p:spPr>
            <p:txBody>
              <a:bodyPr lIns="90000" tIns="72000" rIns="90000" bIns="0" rtlCol="0" anchor="t"/>
              <a:lstStyle/>
              <a:p>
                <a:pPr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50" name="양쪽 모서리가 둥근 사각형 49"/>
              <p:cNvSpPr/>
              <p:nvPr/>
            </p:nvSpPr>
            <p:spPr>
              <a:xfrm>
                <a:off x="2113604" y="3588502"/>
                <a:ext cx="2481900" cy="324309"/>
              </a:xfrm>
              <a:prstGeom prst="round2SameRect">
                <a:avLst>
                  <a:gd name="adj1" fmla="val 10019"/>
                  <a:gd name="adj2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en-US" altLang="ko-KR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UI </a:t>
                </a:r>
                <a:r>
                  <a:rPr lang="ko-KR" altLang="en-US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요건 분석</a:t>
                </a:r>
                <a:r>
                  <a:rPr lang="en-US" altLang="ko-KR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·</a:t>
                </a:r>
                <a:r>
                  <a:rPr lang="ko-KR" altLang="en-US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설계 </a:t>
                </a: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2218782" y="4015014"/>
                <a:ext cx="2358716" cy="1107996"/>
              </a:xfrm>
              <a:prstGeom prst="rect">
                <a:avLst/>
              </a:prstGeom>
            </p:spPr>
            <p:txBody>
              <a:bodyPr wrap="square" lIns="0" tIns="0" rIns="72000" bIns="0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en-US" altLang="ko-KR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UI </a:t>
                </a:r>
                <a:r>
                  <a:rPr lang="ko-KR" altLang="en-US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요구사항 및 특성 분석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개발대상 시스템의 </a:t>
                </a:r>
                <a:r>
                  <a:rPr lang="en-US" altLang="ko-KR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UI</a:t>
                </a:r>
                <a:r>
                  <a:rPr lang="ko-KR" altLang="en-US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요구사항 분석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en-US" altLang="ko-KR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UI </a:t>
                </a:r>
                <a:r>
                  <a:rPr lang="ko-KR" altLang="en-US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표준 설계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2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화면설계 탬플릿 설계</a:t>
                </a:r>
              </a:p>
            </p:txBody>
          </p:sp>
        </p:grpSp>
        <p:grpSp>
          <p:nvGrpSpPr>
            <p:cNvPr id="41" name="그룹 151"/>
            <p:cNvGrpSpPr/>
            <p:nvPr/>
          </p:nvGrpSpPr>
          <p:grpSpPr>
            <a:xfrm>
              <a:off x="1936839" y="1673225"/>
              <a:ext cx="1201822" cy="1584448"/>
              <a:chOff x="2113604" y="3588502"/>
              <a:chExt cx="2481900" cy="1584448"/>
            </a:xfrm>
          </p:grpSpPr>
          <p:sp>
            <p:nvSpPr>
              <p:cNvPr id="46" name="화이트투명사각판"/>
              <p:cNvSpPr/>
              <p:nvPr/>
            </p:nvSpPr>
            <p:spPr bwMode="auto">
              <a:xfrm flipV="1">
                <a:off x="2113604" y="3784021"/>
                <a:ext cx="2481900" cy="1388929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>
                <a:outerShdw dist="25400" dir="5400000" algn="t" rotWithShape="0">
                  <a:schemeClr val="bg1">
                    <a:lumMod val="85000"/>
                  </a:schemeClr>
                </a:outerShdw>
              </a:effectLst>
            </p:spPr>
            <p:txBody>
              <a:bodyPr lIns="90000" tIns="72000" rIns="90000" bIns="0" rtlCol="0" anchor="t"/>
              <a:lstStyle/>
              <a:p>
                <a:pPr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47" name="양쪽 모서리가 둥근 사각형 46"/>
              <p:cNvSpPr/>
              <p:nvPr/>
            </p:nvSpPr>
            <p:spPr>
              <a:xfrm>
                <a:off x="2113604" y="3588502"/>
                <a:ext cx="2481900" cy="324309"/>
              </a:xfrm>
              <a:prstGeom prst="round2SameRect">
                <a:avLst>
                  <a:gd name="adj1" fmla="val 10019"/>
                  <a:gd name="adj2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en-US" altLang="ko-KR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UI </a:t>
                </a:r>
                <a:r>
                  <a:rPr lang="ko-KR" altLang="en-US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기획 및 디자인</a:t>
                </a: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218782" y="4015014"/>
                <a:ext cx="2358716" cy="1107996"/>
              </a:xfrm>
              <a:prstGeom prst="rect">
                <a:avLst/>
              </a:prstGeom>
            </p:spPr>
            <p:txBody>
              <a:bodyPr wrap="square" lIns="0" tIns="0" rIns="72000" bIns="0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사용자 경험</a:t>
                </a:r>
                <a:r>
                  <a:rPr lang="en-US" altLang="ko-KR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(UX)</a:t>
                </a:r>
                <a:r>
                  <a:rPr lang="ko-KR" altLang="en-US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에 기반한 </a:t>
                </a:r>
                <a:r>
                  <a:rPr lang="en-US" altLang="ko-KR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UI </a:t>
                </a:r>
                <a:r>
                  <a:rPr lang="ko-KR" altLang="en-US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기획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en-US" altLang="ko-KR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UI </a:t>
                </a:r>
                <a:r>
                  <a:rPr lang="ko-KR" altLang="en-US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기획서를 기반으로 표준 및 편의성을 고려한 </a:t>
                </a:r>
                <a:r>
                  <a:rPr lang="en-US" altLang="ko-KR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UI </a:t>
                </a:r>
                <a:r>
                  <a:rPr lang="ko-KR" altLang="en-US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디자인</a:t>
                </a:r>
              </a:p>
            </p:txBody>
          </p:sp>
        </p:grpSp>
        <p:grpSp>
          <p:nvGrpSpPr>
            <p:cNvPr id="42" name="그룹 152"/>
            <p:cNvGrpSpPr/>
            <p:nvPr/>
          </p:nvGrpSpPr>
          <p:grpSpPr>
            <a:xfrm>
              <a:off x="3333928" y="1673225"/>
              <a:ext cx="1201822" cy="1584448"/>
              <a:chOff x="2113604" y="3588502"/>
              <a:chExt cx="2481900" cy="1584448"/>
            </a:xfrm>
          </p:grpSpPr>
          <p:sp>
            <p:nvSpPr>
              <p:cNvPr id="43" name="화이트투명사각판"/>
              <p:cNvSpPr/>
              <p:nvPr/>
            </p:nvSpPr>
            <p:spPr bwMode="auto">
              <a:xfrm flipV="1">
                <a:off x="2113604" y="3784021"/>
                <a:ext cx="2481900" cy="1388929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>
                <a:outerShdw dist="25400" dir="5400000" algn="t" rotWithShape="0">
                  <a:schemeClr val="bg1">
                    <a:lumMod val="85000"/>
                  </a:schemeClr>
                </a:outerShdw>
              </a:effectLst>
            </p:spPr>
            <p:txBody>
              <a:bodyPr lIns="90000" tIns="72000" rIns="90000" bIns="0" rtlCol="0" anchor="t"/>
              <a:lstStyle/>
              <a:p>
                <a:pPr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44" name="양쪽 모서리가 둥근 사각형 43"/>
              <p:cNvSpPr/>
              <p:nvPr/>
            </p:nvSpPr>
            <p:spPr>
              <a:xfrm>
                <a:off x="2113604" y="3588502"/>
                <a:ext cx="2481900" cy="324309"/>
              </a:xfrm>
              <a:prstGeom prst="round2SameRect">
                <a:avLst>
                  <a:gd name="adj1" fmla="val 10019"/>
                  <a:gd name="adj2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en-US" altLang="ko-KR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UI </a:t>
                </a:r>
                <a:r>
                  <a:rPr lang="ko-KR" altLang="en-US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적용 및 개선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218782" y="4015014"/>
                <a:ext cx="2358716" cy="923330"/>
              </a:xfrm>
              <a:prstGeom prst="rect">
                <a:avLst/>
              </a:prstGeom>
            </p:spPr>
            <p:txBody>
              <a:bodyPr wrap="square" lIns="0" tIns="0" rIns="72000" bIns="0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en-US" altLang="ko-KR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UI </a:t>
                </a:r>
                <a:r>
                  <a:rPr lang="ko-KR" altLang="en-US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디자인을 적용 후 개발에 반영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2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반영된 결과를 재검토 한 후 미진사항 개선</a:t>
                </a:r>
              </a:p>
            </p:txBody>
          </p:sp>
        </p:grpSp>
        <p:sp>
          <p:nvSpPr>
            <p:cNvPr id="52" name="오른쪽 화살표 51"/>
            <p:cNvSpPr/>
            <p:nvPr/>
          </p:nvSpPr>
          <p:spPr bwMode="auto">
            <a:xfrm>
              <a:off x="1744796" y="1699572"/>
              <a:ext cx="180000" cy="191140"/>
            </a:xfrm>
            <a:prstGeom prst="rightArrow">
              <a:avLst/>
            </a:prstGeom>
            <a:gradFill>
              <a:gsLst>
                <a:gs pos="23000">
                  <a:schemeClr val="tx1">
                    <a:lumMod val="50000"/>
                    <a:lumOff val="50000"/>
                  </a:schemeClr>
                </a:gs>
                <a:gs pos="77000">
                  <a:schemeClr val="bg1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dirty="0">
                <a:solidFill>
                  <a:prstClr val="white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53" name="오른쪽 화살표 52"/>
            <p:cNvSpPr/>
            <p:nvPr/>
          </p:nvSpPr>
          <p:spPr bwMode="auto">
            <a:xfrm>
              <a:off x="3140209" y="1699572"/>
              <a:ext cx="180000" cy="191140"/>
            </a:xfrm>
            <a:prstGeom prst="rightArrow">
              <a:avLst/>
            </a:prstGeom>
            <a:gradFill>
              <a:gsLst>
                <a:gs pos="23000">
                  <a:schemeClr val="tx1">
                    <a:lumMod val="50000"/>
                    <a:lumOff val="50000"/>
                  </a:schemeClr>
                </a:gs>
                <a:gs pos="77000">
                  <a:schemeClr val="bg1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dirty="0">
                <a:solidFill>
                  <a:prstClr val="white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pic>
        <p:nvPicPr>
          <p:cNvPr id="55" name="Picture 78" descr="8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6194932" y="1828509"/>
            <a:ext cx="686548" cy="64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직사각형 55"/>
          <p:cNvSpPr/>
          <p:nvPr/>
        </p:nvSpPr>
        <p:spPr>
          <a:xfrm>
            <a:off x="6155730" y="2362073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UI/UX </a:t>
            </a:r>
            <a:r>
              <a:rPr lang="ko-KR" altLang="en-US" sz="12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전문</a:t>
            </a:r>
          </a:p>
          <a:p>
            <a:r>
              <a:rPr lang="ko-KR" altLang="en-US" sz="12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rPr>
              <a:t>인력 참여</a:t>
            </a:r>
          </a:p>
        </p:txBody>
      </p:sp>
      <p:sp>
        <p:nvSpPr>
          <p:cNvPr id="57" name="오른쪽 화살표 56"/>
          <p:cNvSpPr/>
          <p:nvPr/>
        </p:nvSpPr>
        <p:spPr bwMode="auto">
          <a:xfrm flipH="1">
            <a:off x="5877380" y="2163747"/>
            <a:ext cx="418777" cy="191140"/>
          </a:xfrm>
          <a:prstGeom prst="rightArrow">
            <a:avLst/>
          </a:prstGeom>
          <a:gradFill>
            <a:gsLst>
              <a:gs pos="23000">
                <a:schemeClr val="tx1">
                  <a:lumMod val="50000"/>
                  <a:lumOff val="50000"/>
                </a:schemeClr>
              </a:gs>
              <a:gs pos="77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dirty="0">
              <a:solidFill>
                <a:prstClr val="white"/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59" name="그룹 5"/>
          <p:cNvGrpSpPr/>
          <p:nvPr/>
        </p:nvGrpSpPr>
        <p:grpSpPr>
          <a:xfrm>
            <a:off x="539477" y="3617714"/>
            <a:ext cx="6553200" cy="289185"/>
            <a:chOff x="636588" y="2795588"/>
            <a:chExt cx="6270625" cy="215900"/>
          </a:xfrm>
        </p:grpSpPr>
        <p:sp>
          <p:nvSpPr>
            <p:cNvPr id="61" name="모서리가 둥근 직사각형 60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웹 표준에 따른 사용자 인터페이스 개발</a:t>
              </a:r>
            </a:p>
          </p:txBody>
        </p:sp>
        <p:pic>
          <p:nvPicPr>
            <p:cNvPr id="62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145" name="그룹 144"/>
          <p:cNvGrpSpPr/>
          <p:nvPr/>
        </p:nvGrpSpPr>
        <p:grpSpPr>
          <a:xfrm>
            <a:off x="539750" y="3977754"/>
            <a:ext cx="6553200" cy="3996444"/>
            <a:chOff x="539750" y="4084588"/>
            <a:chExt cx="5050784" cy="3312378"/>
          </a:xfrm>
        </p:grpSpPr>
        <p:sp>
          <p:nvSpPr>
            <p:cNvPr id="63" name="화이트투명사각판"/>
            <p:cNvSpPr/>
            <p:nvPr/>
          </p:nvSpPr>
          <p:spPr bwMode="auto">
            <a:xfrm flipV="1">
              <a:off x="539750" y="4084588"/>
              <a:ext cx="5050784" cy="10801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cap="flat" cmpd="sng" algn="ctr">
              <a:solidFill>
                <a:srgbClr val="E5E5E1"/>
              </a:solidFill>
              <a:prstDash val="solid"/>
            </a:ln>
            <a:effectLst>
              <a:outerShdw dist="25400" dir="5400000" algn="t" rotWithShape="0">
                <a:schemeClr val="bg1">
                  <a:lumMod val="85000"/>
                </a:schemeClr>
              </a:outerShdw>
            </a:effectLst>
          </p:spPr>
          <p:txBody>
            <a:bodyPr lIns="90000" tIns="72000" rIns="90000" bIns="0" rtlCol="0" anchor="t"/>
            <a:lstStyle/>
            <a:p>
              <a:pPr eaLnBrk="0" fontAlgn="base" latinLnBrk="0" hangingPunct="0">
                <a:spcAft>
                  <a:spcPts val="240"/>
                </a:spcAft>
                <a:defRPr/>
              </a:pPr>
              <a:endParaRPr lang="ko-KR" altLang="en-US" sz="1100" b="1" dirty="0">
                <a:solidFill>
                  <a:schemeClr val="bg1">
                    <a:lumMod val="6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65" name="AutoShape 36"/>
            <p:cNvSpPr>
              <a:spLocks noChangeArrowheads="1"/>
            </p:cNvSpPr>
            <p:nvPr/>
          </p:nvSpPr>
          <p:spPr bwMode="auto">
            <a:xfrm>
              <a:off x="1630629" y="4156596"/>
              <a:ext cx="3744415" cy="2659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180975" latinLnBrk="0"/>
              <a:r>
                <a:rPr lang="en-US" altLang="ko-KR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UI</a:t>
              </a:r>
              <a:r>
                <a:rPr lang="ko-KR" altLang="en-US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표준에 따른 설계 및 구현으로 사용자 편의성 증대</a:t>
              </a:r>
            </a:p>
          </p:txBody>
        </p:sp>
        <p:sp>
          <p:nvSpPr>
            <p:cNvPr id="67" name="AutoShape 38"/>
            <p:cNvSpPr>
              <a:spLocks noChangeArrowheads="1"/>
            </p:cNvSpPr>
            <p:nvPr/>
          </p:nvSpPr>
          <p:spPr bwMode="auto">
            <a:xfrm>
              <a:off x="1630651" y="4480632"/>
              <a:ext cx="3744414" cy="2931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180975" latinLnBrk="0"/>
              <a:r>
                <a:rPr lang="en-US" altLang="ko-KR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"</a:t>
              </a:r>
              <a:r>
                <a:rPr lang="ko-KR" altLang="en-US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전자정부서비스 호환성 준수 지침</a:t>
              </a:r>
              <a:r>
                <a:rPr lang="en-US" altLang="ko-KR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" </a:t>
              </a:r>
              <a:r>
                <a:rPr lang="ko-KR" altLang="en-US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표준준수</a:t>
              </a: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622230" y="4164017"/>
              <a:ext cx="900409" cy="928683"/>
              <a:chOff x="680350" y="3590343"/>
              <a:chExt cx="1232321" cy="1231237"/>
            </a:xfrm>
          </p:grpSpPr>
          <p:sp>
            <p:nvSpPr>
              <p:cNvPr id="75" name="타원 74"/>
              <p:cNvSpPr/>
              <p:nvPr/>
            </p:nvSpPr>
            <p:spPr bwMode="auto">
              <a:xfrm>
                <a:off x="680350" y="3590343"/>
                <a:ext cx="1232321" cy="1231237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/>
              <a:p>
                <a:pPr algn="ctr" fontAlgn="base" latinLnBrk="0">
                  <a:buSzPct val="80000"/>
                </a:pPr>
                <a:endPara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76" name="도넛 75"/>
              <p:cNvSpPr/>
              <p:nvPr/>
            </p:nvSpPr>
            <p:spPr bwMode="auto">
              <a:xfrm>
                <a:off x="680350" y="3590343"/>
                <a:ext cx="1232321" cy="1231237"/>
              </a:xfrm>
              <a:prstGeom prst="donut">
                <a:avLst>
                  <a:gd name="adj" fmla="val 7492"/>
                </a:avLst>
              </a:prstGeom>
              <a:solidFill>
                <a:srgbClr val="65B2E8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/>
              <a:p>
                <a:pPr algn="ctr" fontAlgn="base" latinLnBrk="0">
                  <a:buSzPct val="80000"/>
                </a:pP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사용자 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fontAlgn="base" latinLnBrk="0">
                  <a:buSzPct val="80000"/>
                </a:pP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인터페이스</a:t>
                </a:r>
              </a:p>
            </p:txBody>
          </p:sp>
        </p:grpSp>
        <p:sp>
          <p:nvSpPr>
            <p:cNvPr id="80" name="AutoShape 38"/>
            <p:cNvSpPr>
              <a:spLocks noChangeArrowheads="1"/>
            </p:cNvSpPr>
            <p:nvPr/>
          </p:nvSpPr>
          <p:spPr bwMode="auto">
            <a:xfrm>
              <a:off x="1631043" y="4834074"/>
              <a:ext cx="3744024" cy="2676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180975" latinLnBrk="0"/>
              <a:r>
                <a:rPr lang="ko-KR" altLang="en-US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웹 접근성 향상을 위한 국가 표준 기술을 준수하여 코딩</a:t>
              </a:r>
              <a:r>
                <a:rPr lang="en-US" altLang="ko-KR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메뉴 작업</a:t>
              </a: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1774667" y="5272720"/>
              <a:ext cx="3815867" cy="2124236"/>
            </a:xfrm>
            <a:prstGeom prst="rect">
              <a:avLst/>
            </a:prstGeom>
            <a:solidFill>
              <a:srgbClr val="E3F1F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endPara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550221" y="5272128"/>
              <a:ext cx="1171831" cy="2124838"/>
            </a:xfrm>
            <a:prstGeom prst="rect">
              <a:avLst/>
            </a:prstGeom>
            <a:solidFill>
              <a:srgbClr val="E3F1F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endPara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88" name="그룹 6"/>
            <p:cNvGrpSpPr/>
            <p:nvPr/>
          </p:nvGrpSpPr>
          <p:grpSpPr>
            <a:xfrm>
              <a:off x="1964210" y="5878903"/>
              <a:ext cx="1077153" cy="332006"/>
              <a:chOff x="2554149" y="4752726"/>
              <a:chExt cx="997452" cy="360000"/>
            </a:xfrm>
          </p:grpSpPr>
          <p:sp>
            <p:nvSpPr>
              <p:cNvPr id="90" name="직사각형 89"/>
              <p:cNvSpPr/>
              <p:nvPr/>
            </p:nvSpPr>
            <p:spPr bwMode="auto">
              <a:xfrm>
                <a:off x="2554149" y="4752726"/>
                <a:ext cx="997452" cy="360000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innerShdw blurRad="63500" dist="12700" dir="13500000">
                  <a:prstClr val="black">
                    <a:alpha val="13000"/>
                  </a:prstClr>
                </a:inn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1" name="Rectangle 750"/>
              <p:cNvSpPr>
                <a:spLocks noChangeArrowheads="1"/>
              </p:cNvSpPr>
              <p:nvPr/>
            </p:nvSpPr>
            <p:spPr bwMode="auto">
              <a:xfrm>
                <a:off x="2586856" y="4836649"/>
                <a:ext cx="942590" cy="1835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latinLnBrk="0"/>
                <a:r>
                  <a:rPr lang="en-US" altLang="ko-KR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Component </a:t>
                </a:r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분석</a:t>
                </a:r>
              </a:p>
            </p:txBody>
          </p:sp>
        </p:grpSp>
        <p:sp>
          <p:nvSpPr>
            <p:cNvPr id="92" name="Rectangle 542"/>
            <p:cNvSpPr>
              <a:spLocks noChangeArrowheads="1"/>
            </p:cNvSpPr>
            <p:nvPr/>
          </p:nvSpPr>
          <p:spPr bwMode="auto">
            <a:xfrm>
              <a:off x="2011467" y="5677704"/>
              <a:ext cx="982641" cy="1692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인터페이스 설계</a:t>
              </a:r>
            </a:p>
          </p:txBody>
        </p:sp>
        <p:sp>
          <p:nvSpPr>
            <p:cNvPr id="93" name="Rectangle 542"/>
            <p:cNvSpPr>
              <a:spLocks noChangeArrowheads="1"/>
            </p:cNvSpPr>
            <p:nvPr/>
          </p:nvSpPr>
          <p:spPr bwMode="auto">
            <a:xfrm>
              <a:off x="3103516" y="5677704"/>
              <a:ext cx="1117294" cy="1692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인터페이스 디자인</a:t>
              </a:r>
            </a:p>
          </p:txBody>
        </p:sp>
        <p:sp>
          <p:nvSpPr>
            <p:cNvPr id="95" name="Rectangle 542"/>
            <p:cNvSpPr>
              <a:spLocks noChangeArrowheads="1"/>
            </p:cNvSpPr>
            <p:nvPr/>
          </p:nvSpPr>
          <p:spPr bwMode="auto">
            <a:xfrm>
              <a:off x="4345987" y="5689697"/>
              <a:ext cx="982641" cy="1692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인터페이스 개발</a:t>
              </a:r>
            </a:p>
          </p:txBody>
        </p:sp>
        <p:pic>
          <p:nvPicPr>
            <p:cNvPr id="96" name="Picture 288" descr="사람-22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70067" y="5395870"/>
              <a:ext cx="384191" cy="28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375" descr="사람-41"/>
            <p:cNvPicPr preferRelativeResize="0"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4258" y="5396092"/>
              <a:ext cx="437057" cy="28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145" descr="사람-08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25967" y="5379500"/>
              <a:ext cx="422679" cy="303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9" name="그룹 6"/>
            <p:cNvGrpSpPr/>
            <p:nvPr/>
          </p:nvGrpSpPr>
          <p:grpSpPr>
            <a:xfrm>
              <a:off x="1878653" y="6277240"/>
              <a:ext cx="1247137" cy="467206"/>
              <a:chOff x="2444302" y="4752729"/>
              <a:chExt cx="1165840" cy="360001"/>
            </a:xfrm>
          </p:grpSpPr>
          <p:sp>
            <p:nvSpPr>
              <p:cNvPr id="100" name="직사각형 99"/>
              <p:cNvSpPr/>
              <p:nvPr/>
            </p:nvSpPr>
            <p:spPr bwMode="auto">
              <a:xfrm>
                <a:off x="2523220" y="4752729"/>
                <a:ext cx="1008000" cy="360001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innerShdw blurRad="63500" dist="12700" dir="13500000">
                  <a:prstClr val="black">
                    <a:alpha val="13000"/>
                  </a:prstClr>
                </a:inn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1" name="Rectangle 750"/>
              <p:cNvSpPr>
                <a:spLocks noChangeArrowheads="1"/>
              </p:cNvSpPr>
              <p:nvPr/>
            </p:nvSpPr>
            <p:spPr bwMode="auto">
              <a:xfrm>
                <a:off x="2444302" y="4802294"/>
                <a:ext cx="1165840" cy="2608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latinLnBrk="0"/>
                <a:r>
                  <a:rPr lang="en-US" altLang="ko-KR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Component &amp;</a:t>
                </a:r>
              </a:p>
              <a:p>
                <a:pPr algn="ctr" latinLnBrk="0"/>
                <a:r>
                  <a:rPr lang="en-US" altLang="ko-KR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Prototype </a:t>
                </a:r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정의</a:t>
                </a:r>
                <a:r>
                  <a:rPr lang="en-US" altLang="ko-KR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/</a:t>
                </a:r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개발</a:t>
                </a:r>
              </a:p>
            </p:txBody>
          </p:sp>
        </p:grpSp>
        <p:grpSp>
          <p:nvGrpSpPr>
            <p:cNvPr id="103" name="그룹 6"/>
            <p:cNvGrpSpPr/>
            <p:nvPr/>
          </p:nvGrpSpPr>
          <p:grpSpPr>
            <a:xfrm>
              <a:off x="3117893" y="6224800"/>
              <a:ext cx="1088545" cy="343213"/>
              <a:chOff x="2554149" y="4740574"/>
              <a:chExt cx="1008000" cy="372152"/>
            </a:xfrm>
          </p:grpSpPr>
          <p:sp>
            <p:nvSpPr>
              <p:cNvPr id="104" name="직사각형 103"/>
              <p:cNvSpPr/>
              <p:nvPr/>
            </p:nvSpPr>
            <p:spPr bwMode="auto">
              <a:xfrm>
                <a:off x="2554149" y="4752726"/>
                <a:ext cx="1008000" cy="360000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innerShdw blurRad="63500" dist="12700" dir="13500000">
                  <a:prstClr val="black">
                    <a:alpha val="13000"/>
                  </a:prstClr>
                </a:inn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6" name="Rectangle 750"/>
              <p:cNvSpPr>
                <a:spLocks noChangeArrowheads="1"/>
              </p:cNvSpPr>
              <p:nvPr/>
            </p:nvSpPr>
            <p:spPr bwMode="auto">
              <a:xfrm>
                <a:off x="2678887" y="4740574"/>
                <a:ext cx="758525" cy="3671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latinLnBrk="0"/>
                <a:r>
                  <a:rPr lang="en-US" altLang="ko-KR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Look &amp; Feel </a:t>
                </a:r>
              </a:p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일원화 지원</a:t>
                </a:r>
              </a:p>
            </p:txBody>
          </p:sp>
        </p:grpSp>
        <p:grpSp>
          <p:nvGrpSpPr>
            <p:cNvPr id="107" name="그룹 6"/>
            <p:cNvGrpSpPr/>
            <p:nvPr/>
          </p:nvGrpSpPr>
          <p:grpSpPr>
            <a:xfrm>
              <a:off x="1856206" y="6815932"/>
              <a:ext cx="1292021" cy="482146"/>
              <a:chOff x="2454249" y="4752726"/>
              <a:chExt cx="1207799" cy="360000"/>
            </a:xfrm>
          </p:grpSpPr>
          <p:sp>
            <p:nvSpPr>
              <p:cNvPr id="108" name="직사각형 107"/>
              <p:cNvSpPr/>
              <p:nvPr/>
            </p:nvSpPr>
            <p:spPr bwMode="auto">
              <a:xfrm>
                <a:off x="2554149" y="4752726"/>
                <a:ext cx="1008000" cy="360000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innerShdw blurRad="63500" dist="12700" dir="13500000">
                  <a:prstClr val="black">
                    <a:alpha val="13000"/>
                  </a:prstClr>
                </a:inn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9" name="Rectangle 750"/>
              <p:cNvSpPr>
                <a:spLocks noChangeArrowheads="1"/>
              </p:cNvSpPr>
              <p:nvPr/>
            </p:nvSpPr>
            <p:spPr bwMode="auto">
              <a:xfrm>
                <a:off x="2454249" y="4796913"/>
                <a:ext cx="1207799" cy="2527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승인평가</a:t>
                </a:r>
                <a:endPara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프로세스 및 기준수립</a:t>
                </a:r>
              </a:p>
            </p:txBody>
          </p:sp>
        </p:grpSp>
        <p:grpSp>
          <p:nvGrpSpPr>
            <p:cNvPr id="110" name="그룹 6"/>
            <p:cNvGrpSpPr/>
            <p:nvPr/>
          </p:nvGrpSpPr>
          <p:grpSpPr>
            <a:xfrm>
              <a:off x="3083477" y="5867695"/>
              <a:ext cx="1157368" cy="343213"/>
              <a:chOff x="2522283" y="4740574"/>
              <a:chExt cx="1071732" cy="372152"/>
            </a:xfrm>
          </p:grpSpPr>
          <p:sp>
            <p:nvSpPr>
              <p:cNvPr id="111" name="직사각형 110"/>
              <p:cNvSpPr/>
              <p:nvPr/>
            </p:nvSpPr>
            <p:spPr bwMode="auto">
              <a:xfrm>
                <a:off x="2554149" y="4752726"/>
                <a:ext cx="1008000" cy="360000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innerShdw blurRad="63500" dist="12700" dir="13500000">
                  <a:prstClr val="black">
                    <a:alpha val="13000"/>
                  </a:prstClr>
                </a:inn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14" name="Rectangle 750"/>
              <p:cNvSpPr>
                <a:spLocks noChangeArrowheads="1"/>
              </p:cNvSpPr>
              <p:nvPr/>
            </p:nvSpPr>
            <p:spPr bwMode="auto">
              <a:xfrm>
                <a:off x="2522283" y="4740574"/>
                <a:ext cx="1071732" cy="3671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latinLnBrk="0"/>
                <a:r>
                  <a:rPr lang="en-US" altLang="ko-KR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Navigation </a:t>
                </a:r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영역 등</a:t>
                </a:r>
                <a:endPara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공동화면 영역개발 </a:t>
                </a:r>
              </a:p>
            </p:txBody>
          </p:sp>
        </p:grpSp>
        <p:grpSp>
          <p:nvGrpSpPr>
            <p:cNvPr id="116" name="그룹 6"/>
            <p:cNvGrpSpPr/>
            <p:nvPr/>
          </p:nvGrpSpPr>
          <p:grpSpPr>
            <a:xfrm>
              <a:off x="3117141" y="6578000"/>
              <a:ext cx="1090042" cy="343213"/>
              <a:chOff x="2553455" y="4740574"/>
              <a:chExt cx="1009387" cy="372152"/>
            </a:xfrm>
          </p:grpSpPr>
          <p:sp>
            <p:nvSpPr>
              <p:cNvPr id="117" name="직사각형 116"/>
              <p:cNvSpPr/>
              <p:nvPr/>
            </p:nvSpPr>
            <p:spPr bwMode="auto">
              <a:xfrm>
                <a:off x="2554149" y="4752726"/>
                <a:ext cx="1008000" cy="360000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innerShdw blurRad="63500" dist="12700" dir="13500000">
                  <a:prstClr val="black">
                    <a:alpha val="13000"/>
                  </a:prstClr>
                </a:inn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18" name="Rectangle 750"/>
              <p:cNvSpPr>
                <a:spLocks noChangeArrowheads="1"/>
              </p:cNvSpPr>
              <p:nvPr/>
            </p:nvSpPr>
            <p:spPr bwMode="auto">
              <a:xfrm>
                <a:off x="2553455" y="4740574"/>
                <a:ext cx="1009387" cy="3671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표준 템플릿 배포</a:t>
                </a:r>
                <a:endPara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latinLnBrk="0"/>
                <a:r>
                  <a:rPr lang="en-US" altLang="ko-KR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/UI Guideline</a:t>
                </a:r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교육</a:t>
                </a:r>
              </a:p>
            </p:txBody>
          </p:sp>
        </p:grpSp>
        <p:grpSp>
          <p:nvGrpSpPr>
            <p:cNvPr id="120" name="그룹 6"/>
            <p:cNvGrpSpPr/>
            <p:nvPr/>
          </p:nvGrpSpPr>
          <p:grpSpPr>
            <a:xfrm>
              <a:off x="4286521" y="5878903"/>
              <a:ext cx="1088544" cy="1032184"/>
              <a:chOff x="2554149" y="4752726"/>
              <a:chExt cx="1008000" cy="360000"/>
            </a:xfrm>
          </p:grpSpPr>
          <p:sp>
            <p:nvSpPr>
              <p:cNvPr id="121" name="직사각형 120"/>
              <p:cNvSpPr/>
              <p:nvPr/>
            </p:nvSpPr>
            <p:spPr bwMode="auto">
              <a:xfrm>
                <a:off x="2554149" y="4752726"/>
                <a:ext cx="1008000" cy="360000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innerShdw blurRad="63500" dist="12700" dir="13500000">
                  <a:prstClr val="black">
                    <a:alpha val="13000"/>
                  </a:prstClr>
                </a:inn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22" name="Rectangle 750"/>
              <p:cNvSpPr>
                <a:spLocks noChangeArrowheads="1"/>
              </p:cNvSpPr>
              <p:nvPr/>
            </p:nvSpPr>
            <p:spPr bwMode="auto">
              <a:xfrm>
                <a:off x="2646971" y="4845282"/>
                <a:ext cx="822354" cy="1771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표준 템플릿에 </a:t>
                </a:r>
                <a:endPara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근거하여</a:t>
                </a:r>
                <a:endPara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화면 개발 진행</a:t>
                </a:r>
              </a:p>
            </p:txBody>
          </p:sp>
        </p:grpSp>
        <p:grpSp>
          <p:nvGrpSpPr>
            <p:cNvPr id="127" name="그룹 6"/>
            <p:cNvGrpSpPr/>
            <p:nvPr/>
          </p:nvGrpSpPr>
          <p:grpSpPr>
            <a:xfrm>
              <a:off x="594423" y="5377847"/>
              <a:ext cx="1088544" cy="343213"/>
              <a:chOff x="2554149" y="4740574"/>
              <a:chExt cx="1008000" cy="372152"/>
            </a:xfrm>
          </p:grpSpPr>
          <p:sp>
            <p:nvSpPr>
              <p:cNvPr id="128" name="직사각형 127"/>
              <p:cNvSpPr/>
              <p:nvPr/>
            </p:nvSpPr>
            <p:spPr bwMode="auto">
              <a:xfrm>
                <a:off x="2554149" y="4752726"/>
                <a:ext cx="1008000" cy="360000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innerShdw blurRad="63500" dist="12700" dir="13500000">
                  <a:prstClr val="black">
                    <a:alpha val="13000"/>
                  </a:prstClr>
                </a:inn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29" name="Rectangle 750"/>
              <p:cNvSpPr>
                <a:spLocks noChangeArrowheads="1"/>
              </p:cNvSpPr>
              <p:nvPr/>
            </p:nvSpPr>
            <p:spPr bwMode="auto">
              <a:xfrm>
                <a:off x="2603183" y="4740574"/>
                <a:ext cx="909933" cy="3671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업무수행단계별</a:t>
                </a:r>
                <a:endPara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표준화 추진전략</a:t>
                </a:r>
              </a:p>
            </p:txBody>
          </p:sp>
        </p:grpSp>
        <p:grpSp>
          <p:nvGrpSpPr>
            <p:cNvPr id="130" name="그룹 6"/>
            <p:cNvGrpSpPr/>
            <p:nvPr/>
          </p:nvGrpSpPr>
          <p:grpSpPr>
            <a:xfrm>
              <a:off x="594113" y="6926554"/>
              <a:ext cx="1088544" cy="332006"/>
              <a:chOff x="2554149" y="4752726"/>
              <a:chExt cx="1008000" cy="360000"/>
            </a:xfrm>
          </p:grpSpPr>
          <p:sp>
            <p:nvSpPr>
              <p:cNvPr id="131" name="직사각형 130"/>
              <p:cNvSpPr/>
              <p:nvPr/>
            </p:nvSpPr>
            <p:spPr bwMode="auto">
              <a:xfrm>
                <a:off x="2554149" y="4752726"/>
                <a:ext cx="1008000" cy="360000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innerShdw blurRad="63500" dist="12700" dir="13500000">
                  <a:prstClr val="black">
                    <a:alpha val="13000"/>
                  </a:prstClr>
                </a:inn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32" name="Rectangle 750"/>
              <p:cNvSpPr>
                <a:spLocks noChangeArrowheads="1"/>
              </p:cNvSpPr>
              <p:nvPr/>
            </p:nvSpPr>
            <p:spPr bwMode="auto">
              <a:xfrm>
                <a:off x="2586856" y="4836649"/>
                <a:ext cx="942590" cy="1835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latinLnBrk="0"/>
                <a:r>
                  <a:rPr lang="en-US" altLang="ko-KR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Component </a:t>
                </a:r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분석</a:t>
                </a:r>
              </a:p>
            </p:txBody>
          </p:sp>
        </p:grpSp>
        <p:sp>
          <p:nvSpPr>
            <p:cNvPr id="133" name="직사각형 132"/>
            <p:cNvSpPr/>
            <p:nvPr/>
          </p:nvSpPr>
          <p:spPr bwMode="auto">
            <a:xfrm>
              <a:off x="594113" y="6436313"/>
              <a:ext cx="1088544" cy="332006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39" algn="ctr" defTabSz="935655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표준스타일의 적용을 위해 표준 템플릿 제공</a:t>
              </a:r>
            </a:p>
          </p:txBody>
        </p:sp>
        <p:grpSp>
          <p:nvGrpSpPr>
            <p:cNvPr id="134" name="그룹 6"/>
            <p:cNvGrpSpPr/>
            <p:nvPr/>
          </p:nvGrpSpPr>
          <p:grpSpPr>
            <a:xfrm>
              <a:off x="594423" y="5911022"/>
              <a:ext cx="1088544" cy="343213"/>
              <a:chOff x="2554149" y="4740574"/>
              <a:chExt cx="1008000" cy="372152"/>
            </a:xfrm>
          </p:grpSpPr>
          <p:sp>
            <p:nvSpPr>
              <p:cNvPr id="135" name="직사각형 134"/>
              <p:cNvSpPr/>
              <p:nvPr/>
            </p:nvSpPr>
            <p:spPr bwMode="auto">
              <a:xfrm>
                <a:off x="2554149" y="4752726"/>
                <a:ext cx="1008000" cy="360000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innerShdw blurRad="63500" dist="12700" dir="13500000">
                  <a:prstClr val="black">
                    <a:alpha val="13000"/>
                  </a:prstClr>
                </a:inn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36" name="Rectangle 750"/>
              <p:cNvSpPr>
                <a:spLocks noChangeArrowheads="1"/>
              </p:cNvSpPr>
              <p:nvPr/>
            </p:nvSpPr>
            <p:spPr bwMode="auto">
              <a:xfrm>
                <a:off x="2746427" y="4740574"/>
                <a:ext cx="623445" cy="3671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설계화면의</a:t>
                </a:r>
                <a:endPara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표준화</a:t>
                </a:r>
              </a:p>
            </p:txBody>
          </p:sp>
        </p:grpSp>
        <p:pic>
          <p:nvPicPr>
            <p:cNvPr id="137" name="Picture 136" descr="1"/>
            <p:cNvPicPr>
              <a:picLocks noChangeAspect="1" noChangeArrowheads="1"/>
            </p:cNvPicPr>
            <p:nvPr/>
          </p:nvPicPr>
          <p:blipFill>
            <a:blip r:embed="rId7" cstate="print">
              <a:lum bright="-24000" contrast="12000"/>
            </a:blip>
            <a:srcRect/>
            <a:stretch>
              <a:fillRect/>
            </a:stretch>
          </p:blipFill>
          <p:spPr bwMode="auto">
            <a:xfrm rot="5400000">
              <a:off x="1057276" y="5722033"/>
              <a:ext cx="143941" cy="192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8" name="Picture 136" descr="1"/>
            <p:cNvPicPr>
              <a:picLocks noChangeAspect="1" noChangeArrowheads="1"/>
            </p:cNvPicPr>
            <p:nvPr/>
          </p:nvPicPr>
          <p:blipFill>
            <a:blip r:embed="rId7" cstate="print">
              <a:lum bright="-24000" contrast="12000"/>
            </a:blip>
            <a:srcRect/>
            <a:stretch>
              <a:fillRect/>
            </a:stretch>
          </p:blipFill>
          <p:spPr bwMode="auto">
            <a:xfrm rot="5400000">
              <a:off x="1057276" y="6257410"/>
              <a:ext cx="143941" cy="192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9" name="Picture 136" descr="1"/>
            <p:cNvPicPr>
              <a:picLocks noChangeAspect="1" noChangeArrowheads="1"/>
            </p:cNvPicPr>
            <p:nvPr/>
          </p:nvPicPr>
          <p:blipFill>
            <a:blip r:embed="rId7" cstate="print">
              <a:lum bright="-24000" contrast="12000"/>
            </a:blip>
            <a:srcRect/>
            <a:stretch>
              <a:fillRect/>
            </a:stretch>
          </p:blipFill>
          <p:spPr bwMode="auto">
            <a:xfrm rot="5400000">
              <a:off x="1057276" y="6754163"/>
              <a:ext cx="143941" cy="192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0" name="Line 113"/>
            <p:cNvSpPr>
              <a:spLocks noChangeShapeType="1"/>
            </p:cNvSpPr>
            <p:nvPr/>
          </p:nvSpPr>
          <p:spPr bwMode="auto">
            <a:xfrm flipH="1">
              <a:off x="3205180" y="5783769"/>
              <a:ext cx="9645" cy="1567590"/>
            </a:xfrm>
            <a:prstGeom prst="line">
              <a:avLst/>
            </a:prstGeom>
            <a:noFill/>
            <a:ln w="12700">
              <a:solidFill>
                <a:srgbClr val="C7C7C7"/>
              </a:solidFill>
              <a:prstDash val="sysDot"/>
              <a:round/>
              <a:headEnd/>
              <a:tailEnd type="oval" w="sm" len="sm"/>
            </a:ln>
          </p:spPr>
          <p:txBody>
            <a:bodyPr lIns="36000" tIns="0" rIns="36000" bIns="0" anchor="ctr"/>
            <a:lstStyle/>
            <a:p>
              <a:endPara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41" name="Line 113"/>
            <p:cNvSpPr>
              <a:spLocks noChangeShapeType="1"/>
            </p:cNvSpPr>
            <p:nvPr/>
          </p:nvSpPr>
          <p:spPr bwMode="auto">
            <a:xfrm flipH="1">
              <a:off x="4350397" y="5793362"/>
              <a:ext cx="9645" cy="1567590"/>
            </a:xfrm>
            <a:prstGeom prst="line">
              <a:avLst/>
            </a:prstGeom>
            <a:noFill/>
            <a:ln w="12700">
              <a:solidFill>
                <a:srgbClr val="C7C7C7"/>
              </a:solidFill>
              <a:prstDash val="sysDot"/>
              <a:round/>
              <a:headEnd/>
              <a:tailEnd type="oval" w="sm" len="sm"/>
            </a:ln>
          </p:spPr>
          <p:txBody>
            <a:bodyPr lIns="36000" tIns="0" rIns="36000" bIns="0" anchor="ctr"/>
            <a:lstStyle/>
            <a:p>
              <a:endPara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142" name="그룹 6"/>
            <p:cNvGrpSpPr/>
            <p:nvPr/>
          </p:nvGrpSpPr>
          <p:grpSpPr>
            <a:xfrm>
              <a:off x="2949530" y="6954628"/>
              <a:ext cx="2638542" cy="332006"/>
              <a:chOff x="2486661" y="4752726"/>
              <a:chExt cx="1059814" cy="360000"/>
            </a:xfrm>
          </p:grpSpPr>
          <p:sp>
            <p:nvSpPr>
              <p:cNvPr id="143" name="직사각형 142"/>
              <p:cNvSpPr/>
              <p:nvPr/>
            </p:nvSpPr>
            <p:spPr bwMode="auto">
              <a:xfrm>
                <a:off x="2554149" y="4752726"/>
                <a:ext cx="906769" cy="360000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innerShdw blurRad="63500" dist="12700" dir="13500000">
                  <a:prstClr val="black">
                    <a:alpha val="13000"/>
                  </a:prstClr>
                </a:inn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 spc="-5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44" name="Rectangle 750"/>
              <p:cNvSpPr>
                <a:spLocks noChangeArrowheads="1"/>
              </p:cNvSpPr>
              <p:nvPr/>
            </p:nvSpPr>
            <p:spPr bwMode="auto">
              <a:xfrm>
                <a:off x="2486661" y="4836649"/>
                <a:ext cx="1059814" cy="1835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latinLnBrk="0"/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표준 준수여부와 화면 구성 </a:t>
                </a:r>
                <a:r>
                  <a:rPr lang="en-US" altLang="ko-KR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flow </a:t>
                </a:r>
                <a:r>
                  <a:rPr lang="ko-KR" altLang="en-US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검수 및 </a:t>
                </a:r>
                <a:r>
                  <a:rPr lang="en-US" altLang="ko-KR" sz="11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QA</a:t>
                </a:r>
                <a:endPara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  <p:sp>
        <p:nvSpPr>
          <p:cNvPr id="147" name="모서리가 둥근 직사각형 146"/>
          <p:cNvSpPr/>
          <p:nvPr/>
        </p:nvSpPr>
        <p:spPr bwMode="auto">
          <a:xfrm>
            <a:off x="539477" y="8295780"/>
            <a:ext cx="6553200" cy="28918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/>
          <a:p>
            <a:pPr defTabSz="1041400" latinLnBrk="0">
              <a:defRPr/>
            </a:pPr>
            <a:r>
              <a:rPr kumimoji="0" lang="ko-KR" altLang="en-US" sz="1200" b="1" dirty="0">
                <a:solidFill>
                  <a:srgbClr val="13202F"/>
                </a:solidFill>
                <a:latin typeface="HY신명조" pitchFamily="18" charset="-127"/>
                <a:ea typeface="HY신명조" pitchFamily="18" charset="-127"/>
              </a:rPr>
              <a:t>사용자 인터페이스 가이드 라인</a:t>
            </a:r>
          </a:p>
        </p:txBody>
      </p:sp>
      <p:pic>
        <p:nvPicPr>
          <p:cNvPr id="148" name="Picture 2" descr="C:\Users\wslee\Desktop\Untitled-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230"/>
          <a:stretch>
            <a:fillRect/>
          </a:stretch>
        </p:blipFill>
        <p:spPr bwMode="auto">
          <a:xfrm>
            <a:off x="602116" y="8372399"/>
            <a:ext cx="69682" cy="135949"/>
          </a:xfrm>
          <a:prstGeom prst="rect">
            <a:avLst/>
          </a:prstGeom>
          <a:noFill/>
        </p:spPr>
      </p:pic>
      <p:sp>
        <p:nvSpPr>
          <p:cNvPr id="149" name="직사각형 148"/>
          <p:cNvSpPr/>
          <p:nvPr/>
        </p:nvSpPr>
        <p:spPr bwMode="auto">
          <a:xfrm>
            <a:off x="539750" y="8656973"/>
            <a:ext cx="6553200" cy="1260140"/>
          </a:xfrm>
          <a:prstGeom prst="rect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endParaRPr lang="ko-KR" altLang="en-US" sz="1100" spc="-5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50" name="TextBox 149"/>
          <p:cNvSpPr txBox="1"/>
          <p:nvPr/>
        </p:nvSpPr>
        <p:spPr bwMode="gray">
          <a:xfrm>
            <a:off x="556014" y="8692977"/>
            <a:ext cx="6536936" cy="1188132"/>
          </a:xfrm>
          <a:prstGeom prst="rect">
            <a:avLst/>
          </a:prstGeom>
          <a:noFill/>
        </p:spPr>
        <p:txBody>
          <a:bodyPr anchor="ctr"/>
          <a:lstStyle/>
          <a:p>
            <a:pPr marL="87322" indent="-87322" defTabSz="1001813" fontAlgn="ctr" latinLnBrk="0"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/>
            </a:pPr>
            <a:r>
              <a:rPr kumimoji="1"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사용자 인터페이스 가이드라인의 목적은 향후 개발될 화면들의 일관성을 유지하기 위한 규칙 정의서 시스템 </a:t>
            </a:r>
            <a:r>
              <a:rPr kumimoji="1"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Identity</a:t>
            </a:r>
            <a:r>
              <a:rPr kumimoji="1"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를 관리하고 각 업무화면의 유기적인 통합 달성에 있음</a:t>
            </a:r>
            <a:endParaRPr kumimoji="1" lang="en-US" altLang="ko-KR" sz="1100" kern="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  <a:p>
            <a:pPr marL="87322" indent="-87322" defTabSz="1001813" fontAlgn="ctr" latinLnBrk="0"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§"/>
              <a:defRPr/>
            </a:pPr>
            <a:r>
              <a:rPr kumimoji="1"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가이드라인 항목</a:t>
            </a:r>
            <a:endParaRPr kumimoji="1" lang="en-US" altLang="ko-KR" sz="1100" kern="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  <a:p>
            <a:pPr marL="85725" defTabSz="1001813" fontAlgn="ctr" latinLnBrk="0"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-   Lay out</a:t>
            </a:r>
            <a:r>
              <a:rPr kumimoji="1"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구조</a:t>
            </a:r>
            <a:r>
              <a:rPr kumimoji="1"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, Component Style</a:t>
            </a:r>
            <a:r>
              <a:rPr kumimoji="1"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정의                  </a:t>
            </a:r>
            <a:r>
              <a:rPr kumimoji="1"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–   Naming Rule</a:t>
            </a:r>
          </a:p>
          <a:p>
            <a:pPr marL="85725" defTabSz="1001813" fontAlgn="ctr" latinLnBrk="0"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-   Interaction, Typography </a:t>
            </a:r>
            <a:r>
              <a:rPr kumimoji="1"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규칙                          </a:t>
            </a:r>
            <a:r>
              <a:rPr kumimoji="1"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–   Padding/Margin</a:t>
            </a:r>
            <a:endParaRPr kumimoji="1" lang="ko-KR" altLang="en-US" sz="1100" kern="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688049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Ⅴ.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성능 및 품질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553407" y="1279196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eaLnBrk="0" latinLnBrk="0" hangingPunct="0">
              <a:spcAft>
                <a:spcPts val="300"/>
              </a:spcAft>
            </a:pP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체계적이고 실제와 유사한 환경에서의 시험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으로 시스템 품질보장 및 안정적인 운영 환경을 제공하겠으며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다양한 유사 사업수행 경험을 통해 검증된 시험운영 방법 및 조직을 구성하겠습니다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</a:t>
            </a:r>
            <a:endParaRPr lang="ko-KR" altLang="en-US" sz="1200" spc="-100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52" name="모서리가 둥근 직사각형 51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테스트 수행방안</a:t>
              </a:r>
            </a:p>
          </p:txBody>
        </p:sp>
        <p:pic>
          <p:nvPicPr>
            <p:cNvPr id="53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3.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테스트 요구사항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가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 테스트 </a:t>
            </a:r>
            <a:r>
              <a:rPr lang="ko-KR" altLang="en-US" sz="1200" b="1" spc="-7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수행방안</a:t>
            </a: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53337" y="7086310"/>
            <a:ext cx="6539613" cy="289906"/>
            <a:chOff x="2124076" y="3262758"/>
            <a:chExt cx="5040312" cy="263267"/>
          </a:xfrm>
        </p:grpSpPr>
        <p:grpSp>
          <p:nvGrpSpPr>
            <p:cNvPr id="43" name="그룹 43"/>
            <p:cNvGrpSpPr/>
            <p:nvPr/>
          </p:nvGrpSpPr>
          <p:grpSpPr>
            <a:xfrm>
              <a:off x="2124076" y="3262758"/>
              <a:ext cx="5040312" cy="263267"/>
              <a:chOff x="2124076" y="3262758"/>
              <a:chExt cx="5040312" cy="263267"/>
            </a:xfrm>
          </p:grpSpPr>
          <p:pic>
            <p:nvPicPr>
              <p:cNvPr id="45" name="Picture 3" descr="C:\Users\thyme\Desktop\제안서참고\최종디자인\tit_b4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746"/>
              <a:stretch/>
            </p:blipFill>
            <p:spPr bwMode="auto">
              <a:xfrm>
                <a:off x="5083535" y="3262758"/>
                <a:ext cx="2080853" cy="263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한쪽 모서리는 잘리고 다른 쪽 모서리는 둥근 사각형 45"/>
              <p:cNvSpPr/>
              <p:nvPr/>
            </p:nvSpPr>
            <p:spPr>
              <a:xfrm>
                <a:off x="2124076" y="3262758"/>
                <a:ext cx="2959460" cy="263267"/>
              </a:xfrm>
              <a:prstGeom prst="snipRoundRect">
                <a:avLst>
                  <a:gd name="adj1" fmla="val 16667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8000">
                    <a:srgbClr val="7F7F7F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 bwMode="auto">
            <a:xfrm>
              <a:off x="2232162" y="3306819"/>
              <a:ext cx="579646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defTabSz="1043086" latinLnBrk="0">
                <a:defRPr/>
              </a:pPr>
              <a:r>
                <a:rPr lang="ko-KR" altLang="en-US" sz="1200" b="1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  <a:cs typeface="Arial Unicode MS" pitchFamily="50" charset="-127"/>
                </a:rPr>
                <a:t>수행조직</a:t>
              </a:r>
            </a:p>
          </p:txBody>
        </p:sp>
      </p:grpSp>
      <p:pic>
        <p:nvPicPr>
          <p:cNvPr id="47" name="Picture 2" descr="I:\Users\Administrator\Desktop\Layeraa 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50" y="3191820"/>
            <a:ext cx="6539208" cy="1688548"/>
          </a:xfrm>
          <a:prstGeom prst="rect">
            <a:avLst/>
          </a:prstGeom>
          <a:noFill/>
        </p:spPr>
      </p:pic>
      <p:grpSp>
        <p:nvGrpSpPr>
          <p:cNvPr id="48" name="그룹 15"/>
          <p:cNvGrpSpPr>
            <a:grpSpLocks/>
          </p:cNvGrpSpPr>
          <p:nvPr/>
        </p:nvGrpSpPr>
        <p:grpSpPr bwMode="auto">
          <a:xfrm>
            <a:off x="2651929" y="3301373"/>
            <a:ext cx="2314851" cy="734721"/>
            <a:chOff x="2009157" y="3240571"/>
            <a:chExt cx="6699250" cy="2129222"/>
          </a:xfrm>
        </p:grpSpPr>
        <p:pic>
          <p:nvPicPr>
            <p:cNvPr id="51" name="Picture 2" descr="C:\Users\강세환\Desktop\temp\a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5400000">
              <a:off x="4524352" y="1284793"/>
              <a:ext cx="1644698" cy="5556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2" descr="C:\Users\강세환\Desktop\temp\a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5400000">
              <a:off x="4367264" y="1028651"/>
              <a:ext cx="1983035" cy="669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8" name="그룹 57"/>
          <p:cNvGrpSpPr/>
          <p:nvPr/>
        </p:nvGrpSpPr>
        <p:grpSpPr>
          <a:xfrm>
            <a:off x="539750" y="3697533"/>
            <a:ext cx="6539208" cy="1146909"/>
            <a:chOff x="2113604" y="4559179"/>
            <a:chExt cx="5040000" cy="1041520"/>
          </a:xfrm>
        </p:grpSpPr>
        <p:grpSp>
          <p:nvGrpSpPr>
            <p:cNvPr id="60" name="그룹 52"/>
            <p:cNvGrpSpPr/>
            <p:nvPr/>
          </p:nvGrpSpPr>
          <p:grpSpPr>
            <a:xfrm>
              <a:off x="2113604" y="4559179"/>
              <a:ext cx="1221380" cy="1041519"/>
              <a:chOff x="630883" y="1763735"/>
              <a:chExt cx="1440000" cy="1276851"/>
            </a:xfrm>
            <a:effectLst/>
          </p:grpSpPr>
          <p:sp>
            <p:nvSpPr>
              <p:cNvPr id="95" name="화이트투명사각판"/>
              <p:cNvSpPr/>
              <p:nvPr/>
            </p:nvSpPr>
            <p:spPr bwMode="auto">
              <a:xfrm flipV="1">
                <a:off x="630883" y="2003433"/>
                <a:ext cx="1440000" cy="1037153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>
                <a:outerShdw dist="25400" dir="5400000" algn="t" rotWithShape="0">
                  <a:schemeClr val="bg1">
                    <a:lumMod val="85000"/>
                  </a:schemeClr>
                </a:outerShdw>
              </a:effectLst>
            </p:spPr>
            <p:txBody>
              <a:bodyPr lIns="90000" tIns="72000" rIns="90000" bIns="0" rtlCol="0" anchor="t"/>
              <a:lstStyle/>
              <a:p>
                <a:pPr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100" b="1" dirty="0">
                  <a:solidFill>
                    <a:schemeClr val="bg1">
                      <a:lumMod val="6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6" name="양쪽 모서리가 둥근 사각형 95"/>
              <p:cNvSpPr/>
              <p:nvPr/>
            </p:nvSpPr>
            <p:spPr>
              <a:xfrm>
                <a:off x="630883" y="1763735"/>
                <a:ext cx="1440000" cy="308941"/>
              </a:xfrm>
              <a:prstGeom prst="round2SameRect">
                <a:avLst>
                  <a:gd name="adj1" fmla="val 10019"/>
                  <a:gd name="adj2" fmla="val 0"/>
                </a:avLst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단위 테스트</a:t>
                </a:r>
              </a:p>
            </p:txBody>
          </p:sp>
        </p:grpSp>
        <p:sp>
          <p:nvSpPr>
            <p:cNvPr id="63" name="직사각형 62"/>
            <p:cNvSpPr/>
            <p:nvPr/>
          </p:nvSpPr>
          <p:spPr>
            <a:xfrm>
              <a:off x="2167184" y="4822947"/>
              <a:ext cx="1167800" cy="307444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개별 프로그램 대상</a:t>
              </a:r>
            </a:p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표준성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7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무결성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검증</a:t>
              </a:r>
            </a:p>
          </p:txBody>
        </p:sp>
        <p:grpSp>
          <p:nvGrpSpPr>
            <p:cNvPr id="66" name="그룹 54"/>
            <p:cNvGrpSpPr/>
            <p:nvPr/>
          </p:nvGrpSpPr>
          <p:grpSpPr>
            <a:xfrm>
              <a:off x="3386477" y="4559179"/>
              <a:ext cx="1221380" cy="1041518"/>
              <a:chOff x="630883" y="1763735"/>
              <a:chExt cx="1440000" cy="1276850"/>
            </a:xfrm>
            <a:effectLst/>
          </p:grpSpPr>
          <p:sp>
            <p:nvSpPr>
              <p:cNvPr id="93" name="화이트투명사각판"/>
              <p:cNvSpPr/>
              <p:nvPr/>
            </p:nvSpPr>
            <p:spPr bwMode="auto">
              <a:xfrm flipV="1">
                <a:off x="630883" y="2003433"/>
                <a:ext cx="1440000" cy="103715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>
                <a:outerShdw dist="25400" dir="5400000" algn="t" rotWithShape="0">
                  <a:schemeClr val="bg1">
                    <a:lumMod val="85000"/>
                  </a:schemeClr>
                </a:outerShdw>
              </a:effectLst>
            </p:spPr>
            <p:txBody>
              <a:bodyPr lIns="90000" tIns="72000" rIns="90000" bIns="0" rtlCol="0" anchor="t"/>
              <a:lstStyle/>
              <a:p>
                <a:pPr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100" b="1" dirty="0">
                  <a:solidFill>
                    <a:schemeClr val="bg1">
                      <a:lumMod val="6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4" name="양쪽 모서리가 둥근 사각형 93"/>
              <p:cNvSpPr/>
              <p:nvPr/>
            </p:nvSpPr>
            <p:spPr>
              <a:xfrm>
                <a:off x="630883" y="1763735"/>
                <a:ext cx="1440000" cy="308941"/>
              </a:xfrm>
              <a:prstGeom prst="round2SameRect">
                <a:avLst>
                  <a:gd name="adj1" fmla="val 10019"/>
                  <a:gd name="adj2" fmla="val 0"/>
                </a:avLst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시스템 테스트</a:t>
                </a: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3440057" y="4823138"/>
              <a:ext cx="1167800" cy="461167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전체시스템 대상</a:t>
              </a:r>
            </a:p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응용시스템에 대한</a:t>
              </a:r>
              <a:b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가용성 성능 검증</a:t>
              </a:r>
            </a:p>
          </p:txBody>
        </p:sp>
        <p:sp>
          <p:nvSpPr>
            <p:cNvPr id="87" name="화이트투명사각판"/>
            <p:cNvSpPr/>
            <p:nvPr/>
          </p:nvSpPr>
          <p:spPr bwMode="auto">
            <a:xfrm flipV="1">
              <a:off x="4659351" y="4754699"/>
              <a:ext cx="1221380" cy="84599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>
              <a:outerShdw dist="25400" dir="5400000" algn="t" rotWithShape="0">
                <a:schemeClr val="bg1">
                  <a:lumMod val="85000"/>
                </a:schemeClr>
              </a:outerShdw>
            </a:effectLst>
          </p:spPr>
          <p:txBody>
            <a:bodyPr lIns="90000" tIns="72000" rIns="90000" bIns="0" rtlCol="0" anchor="t"/>
            <a:lstStyle/>
            <a:p>
              <a:pPr eaLnBrk="0" fontAlgn="base" latinLnBrk="0" hangingPunct="0">
                <a:spcAft>
                  <a:spcPts val="240"/>
                </a:spcAft>
                <a:defRPr/>
              </a:pPr>
              <a:endParaRPr lang="ko-KR" altLang="en-US" sz="1100" b="1" dirty="0">
                <a:solidFill>
                  <a:schemeClr val="bg1">
                    <a:lumMod val="6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88" name="양쪽 모서리가 둥근 사각형 87"/>
            <p:cNvSpPr/>
            <p:nvPr/>
          </p:nvSpPr>
          <p:spPr>
            <a:xfrm>
              <a:off x="4659351" y="4559179"/>
              <a:ext cx="1221380" cy="252001"/>
            </a:xfrm>
            <a:prstGeom prst="round2SameRect">
              <a:avLst>
                <a:gd name="adj1" fmla="val 10019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통합 테스트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712931" y="4825722"/>
              <a:ext cx="1167800" cy="768612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전체 시스템 대상</a:t>
              </a:r>
            </a:p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시스템 인터페이스</a:t>
              </a:r>
            </a:p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통합시스템으로</a:t>
              </a:r>
              <a:b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기능 보증</a:t>
              </a:r>
            </a:p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초기자료 구축 검증</a:t>
              </a:r>
            </a:p>
          </p:txBody>
        </p:sp>
        <p:sp>
          <p:nvSpPr>
            <p:cNvPr id="90" name="화이트투명사각판"/>
            <p:cNvSpPr/>
            <p:nvPr/>
          </p:nvSpPr>
          <p:spPr bwMode="auto">
            <a:xfrm flipV="1">
              <a:off x="5932224" y="4754700"/>
              <a:ext cx="1221380" cy="84599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>
              <a:outerShdw dist="25400" dir="5400000" algn="t" rotWithShape="0">
                <a:schemeClr val="bg1">
                  <a:lumMod val="85000"/>
                </a:schemeClr>
              </a:outerShdw>
            </a:effectLst>
          </p:spPr>
          <p:txBody>
            <a:bodyPr lIns="90000" tIns="72000" rIns="90000" bIns="0" rtlCol="0" anchor="t"/>
            <a:lstStyle/>
            <a:p>
              <a:pPr eaLnBrk="0" fontAlgn="base" latinLnBrk="0" hangingPunct="0">
                <a:spcAft>
                  <a:spcPts val="240"/>
                </a:spcAft>
                <a:defRPr/>
              </a:pPr>
              <a:endParaRPr lang="ko-KR" altLang="en-US" sz="1100" b="1" dirty="0">
                <a:solidFill>
                  <a:schemeClr val="bg1">
                    <a:lumMod val="6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91" name="양쪽 모서리가 둥근 사각형 90"/>
            <p:cNvSpPr/>
            <p:nvPr/>
          </p:nvSpPr>
          <p:spPr>
            <a:xfrm>
              <a:off x="5932224" y="4559180"/>
              <a:ext cx="1221380" cy="252001"/>
            </a:xfrm>
            <a:prstGeom prst="round2SameRect">
              <a:avLst>
                <a:gd name="adj1" fmla="val 10019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2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검수 및 인수 테스트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985804" y="4824949"/>
              <a:ext cx="1167800" cy="461167"/>
            </a:xfrm>
            <a:prstGeom prst="rect">
              <a:avLst/>
            </a:prstGeom>
          </p:spPr>
          <p:txBody>
            <a:bodyPr wrap="square" lIns="0" tIns="0" rIns="72000" bIns="0" anchor="t">
              <a:spAutoFit/>
            </a:bodyPr>
            <a:lstStyle/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전체 시스템 대상</a:t>
              </a:r>
            </a:p>
            <a:p>
              <a:pPr marL="92075" indent="-92075" eaLnBrk="0" fontAlgn="base" latinLnBrk="0" hangingPunct="0"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발주사의 기능 요구사항 검증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1228499" y="2645607"/>
            <a:ext cx="5161711" cy="518146"/>
            <a:chOff x="2644447" y="3603913"/>
            <a:chExt cx="3978314" cy="470534"/>
          </a:xfrm>
        </p:grpSpPr>
        <p:sp>
          <p:nvSpPr>
            <p:cNvPr id="98" name="직사각형 97"/>
            <p:cNvSpPr/>
            <p:nvPr/>
          </p:nvSpPr>
          <p:spPr>
            <a:xfrm>
              <a:off x="3398112" y="3711103"/>
              <a:ext cx="2470983" cy="3633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eaLnBrk="0" fontAlgn="auto" latinLnBrk="0" hangingPunct="0">
                <a:spcBef>
                  <a:spcPts val="0"/>
                </a:spcBef>
                <a:spcAft>
                  <a:spcPts val="0"/>
                </a:spcAft>
                <a:tabLst>
                  <a:tab pos="5648325" algn="l"/>
                </a:tabLst>
                <a:defRPr/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체계적인 시험 절차를 통한 </a:t>
              </a:r>
            </a:p>
            <a:p>
              <a:pPr algn="ctr" eaLnBrk="0" fontAlgn="auto" latinLnBrk="0" hangingPunct="0">
                <a:spcBef>
                  <a:spcPts val="0"/>
                </a:spcBef>
                <a:spcAft>
                  <a:spcPts val="0"/>
                </a:spcAft>
                <a:tabLst>
                  <a:tab pos="5648325" algn="l"/>
                </a:tabLst>
                <a:defRPr/>
              </a:pPr>
              <a:r>
                <a:rPr lang="ko-KR" altLang="en-US" sz="1400" b="1" spc="-50" dirty="0">
                  <a:ln w="11430"/>
                  <a:solidFill>
                    <a:prstClr val="black">
                      <a:lumMod val="95000"/>
                      <a:lumOff val="5000"/>
                    </a:prstClr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시스템 품질 보장 및 안정적 운영환경 마련</a:t>
              </a:r>
            </a:p>
          </p:txBody>
        </p:sp>
        <p:grpSp>
          <p:nvGrpSpPr>
            <p:cNvPr id="99" name="그룹 68"/>
            <p:cNvGrpSpPr/>
            <p:nvPr/>
          </p:nvGrpSpPr>
          <p:grpSpPr>
            <a:xfrm>
              <a:off x="2644447" y="3603913"/>
              <a:ext cx="3978314" cy="216452"/>
              <a:chOff x="2644447" y="3603913"/>
              <a:chExt cx="3978314" cy="216452"/>
            </a:xfrm>
          </p:grpSpPr>
          <p:pic>
            <p:nvPicPr>
              <p:cNvPr id="100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15" t="21979" r="55592" b="59306"/>
              <a:stretch/>
            </p:blipFill>
            <p:spPr bwMode="auto">
              <a:xfrm>
                <a:off x="6406309" y="3603913"/>
                <a:ext cx="216452" cy="2164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1" name="Picture 3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16" t="22224" r="26191" b="60232"/>
              <a:stretch/>
            </p:blipFill>
            <p:spPr bwMode="auto">
              <a:xfrm>
                <a:off x="2644447" y="3603913"/>
                <a:ext cx="216452" cy="2029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02" name="모서리가 둥근 직사각형 69"/>
          <p:cNvSpPr/>
          <p:nvPr/>
        </p:nvSpPr>
        <p:spPr bwMode="auto">
          <a:xfrm>
            <a:off x="1146962" y="4951968"/>
            <a:ext cx="5324784" cy="27749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</a:pPr>
            <a:r>
              <a:rPr lang="ko-KR" altLang="en-US" sz="1200" b="1" kern="0" spc="-7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체계적인 시험을 통한 안정성 및 고품질 확보</a:t>
            </a:r>
          </a:p>
        </p:txBody>
      </p:sp>
      <p:grpSp>
        <p:nvGrpSpPr>
          <p:cNvPr id="103" name="그룹 102"/>
          <p:cNvGrpSpPr/>
          <p:nvPr/>
        </p:nvGrpSpPr>
        <p:grpSpPr>
          <a:xfrm>
            <a:off x="540671" y="5306081"/>
            <a:ext cx="6539208" cy="1646614"/>
            <a:chOff x="2114314" y="6290204"/>
            <a:chExt cx="5049720" cy="1495308"/>
          </a:xfrm>
        </p:grpSpPr>
        <p:grpSp>
          <p:nvGrpSpPr>
            <p:cNvPr id="104" name="그룹 73"/>
            <p:cNvGrpSpPr/>
            <p:nvPr/>
          </p:nvGrpSpPr>
          <p:grpSpPr>
            <a:xfrm>
              <a:off x="2114314" y="6291741"/>
              <a:ext cx="1220670" cy="1493771"/>
              <a:chOff x="2114314" y="6291741"/>
              <a:chExt cx="1220670" cy="1493771"/>
            </a:xfrm>
          </p:grpSpPr>
          <p:grpSp>
            <p:nvGrpSpPr>
              <p:cNvPr id="123" name="그룹 92"/>
              <p:cNvGrpSpPr/>
              <p:nvPr/>
            </p:nvGrpSpPr>
            <p:grpSpPr>
              <a:xfrm>
                <a:off x="2114314" y="6291741"/>
                <a:ext cx="1220670" cy="1493771"/>
                <a:chOff x="2114314" y="6291741"/>
                <a:chExt cx="1220670" cy="1493771"/>
              </a:xfrm>
            </p:grpSpPr>
            <p:sp>
              <p:nvSpPr>
                <p:cNvPr id="126" name="양쪽 모서리가 둥근 사각형 125"/>
                <p:cNvSpPr/>
                <p:nvPr/>
              </p:nvSpPr>
              <p:spPr>
                <a:xfrm rot="16200000" flipH="1">
                  <a:off x="1977765" y="6428293"/>
                  <a:ext cx="1493768" cy="1220670"/>
                </a:xfrm>
                <a:prstGeom prst="round2SameRect">
                  <a:avLst>
                    <a:gd name="adj1" fmla="val 1732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27" name="한쪽 모서리가 잘린 사각형 126"/>
                <p:cNvSpPr/>
                <p:nvPr/>
              </p:nvSpPr>
              <p:spPr>
                <a:xfrm rot="5400000">
                  <a:off x="2510742" y="5895313"/>
                  <a:ext cx="427813" cy="1220670"/>
                </a:xfrm>
                <a:prstGeom prst="snip1Rect">
                  <a:avLst>
                    <a:gd name="adj" fmla="val 21056"/>
                  </a:avLst>
                </a:prstGeom>
                <a:solidFill>
                  <a:srgbClr val="B8DDF6"/>
                </a:solidFill>
                <a:ln>
                  <a:noFill/>
                </a:ln>
                <a:effectLst>
                  <a:outerShdw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</p:grpSp>
          <p:sp>
            <p:nvSpPr>
              <p:cNvPr id="124" name="직사각형 123"/>
              <p:cNvSpPr/>
              <p:nvPr/>
            </p:nvSpPr>
            <p:spPr>
              <a:xfrm>
                <a:off x="2302410" y="6304056"/>
                <a:ext cx="844478" cy="419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/>
                <a:r>
                  <a:rPr lang="ko-KR" altLang="en-US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표준화</a:t>
                </a:r>
                <a:br>
                  <a:rPr lang="ko-KR" altLang="en-US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시험절차 적용</a:t>
                </a: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2167184" y="6783347"/>
                <a:ext cx="1167800" cy="922335"/>
              </a:xfrm>
              <a:prstGeom prst="rect">
                <a:avLst/>
              </a:prstGeom>
            </p:spPr>
            <p:txBody>
              <a:bodyPr wrap="square" lIns="0" tIns="0" rIns="72000" bIns="0" anchor="t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다양한 공공사업 수행을 통해 검증된 제안사의 테스트 프로세스 적용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표준화된 테스트 절차 및 오류수정 절차 준수</a:t>
                </a:r>
              </a:p>
            </p:txBody>
          </p:sp>
        </p:grpSp>
        <p:grpSp>
          <p:nvGrpSpPr>
            <p:cNvPr id="105" name="그룹 74"/>
            <p:cNvGrpSpPr/>
            <p:nvPr/>
          </p:nvGrpSpPr>
          <p:grpSpPr>
            <a:xfrm>
              <a:off x="3390664" y="6291741"/>
              <a:ext cx="1220670" cy="1493769"/>
              <a:chOff x="2114314" y="6291741"/>
              <a:chExt cx="1220670" cy="1493769"/>
            </a:xfrm>
          </p:grpSpPr>
          <p:grpSp>
            <p:nvGrpSpPr>
              <p:cNvPr id="118" name="그룹 87"/>
              <p:cNvGrpSpPr/>
              <p:nvPr/>
            </p:nvGrpSpPr>
            <p:grpSpPr>
              <a:xfrm>
                <a:off x="2114314" y="6291741"/>
                <a:ext cx="1220670" cy="1493769"/>
                <a:chOff x="2114314" y="6291741"/>
                <a:chExt cx="1220670" cy="1493769"/>
              </a:xfrm>
            </p:grpSpPr>
            <p:sp>
              <p:nvSpPr>
                <p:cNvPr id="121" name="양쪽 모서리가 둥근 사각형 120"/>
                <p:cNvSpPr/>
                <p:nvPr/>
              </p:nvSpPr>
              <p:spPr>
                <a:xfrm rot="16200000" flipH="1">
                  <a:off x="1977765" y="6428292"/>
                  <a:ext cx="1493767" cy="1220670"/>
                </a:xfrm>
                <a:prstGeom prst="round2SameRect">
                  <a:avLst>
                    <a:gd name="adj1" fmla="val 1732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22" name="한쪽 모서리가 잘린 사각형 121"/>
                <p:cNvSpPr/>
                <p:nvPr/>
              </p:nvSpPr>
              <p:spPr>
                <a:xfrm rot="5400000">
                  <a:off x="2510742" y="5895313"/>
                  <a:ext cx="427813" cy="1220670"/>
                </a:xfrm>
                <a:prstGeom prst="snip1Rect">
                  <a:avLst>
                    <a:gd name="adj" fmla="val 21056"/>
                  </a:avLst>
                </a:prstGeom>
                <a:solidFill>
                  <a:srgbClr val="8AC8F3"/>
                </a:solidFill>
                <a:ln>
                  <a:noFill/>
                </a:ln>
                <a:effectLst>
                  <a:outerShdw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</p:grpSp>
          <p:sp>
            <p:nvSpPr>
              <p:cNvPr id="119" name="직사각형 118"/>
              <p:cNvSpPr/>
              <p:nvPr/>
            </p:nvSpPr>
            <p:spPr>
              <a:xfrm>
                <a:off x="2229993" y="6304056"/>
                <a:ext cx="989309" cy="419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/>
                <a:r>
                  <a:rPr lang="ko-KR" altLang="en-US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사용자 및 개발자</a:t>
                </a:r>
              </a:p>
              <a:p>
                <a:pPr algn="ctr" eaLnBrk="0" fontAlgn="base" latinLnBrk="0" hangingPunct="0"/>
                <a:r>
                  <a:rPr lang="ko-KR" altLang="en-US" sz="12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적극적인 참여</a:t>
                </a: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2167184" y="6783347"/>
                <a:ext cx="1167800" cy="922335"/>
              </a:xfrm>
              <a:prstGeom prst="rect">
                <a:avLst/>
              </a:prstGeom>
            </p:spPr>
            <p:txBody>
              <a:bodyPr wrap="square" lIns="0" tIns="0" rIns="36000" bIns="0" anchor="t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다양한 사용자층에 의한 테스트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지속적 테스트 참여유도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단계별 시험인력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,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시험 기간 등 필요한 자원을 효율적 관리</a:t>
                </a:r>
              </a:p>
            </p:txBody>
          </p:sp>
        </p:grpSp>
        <p:grpSp>
          <p:nvGrpSpPr>
            <p:cNvPr id="106" name="그룹 75"/>
            <p:cNvGrpSpPr/>
            <p:nvPr/>
          </p:nvGrpSpPr>
          <p:grpSpPr>
            <a:xfrm>
              <a:off x="4667014" y="6291741"/>
              <a:ext cx="1220670" cy="1493769"/>
              <a:chOff x="2114314" y="6291741"/>
              <a:chExt cx="1220670" cy="1493769"/>
            </a:xfrm>
          </p:grpSpPr>
          <p:grpSp>
            <p:nvGrpSpPr>
              <p:cNvPr id="113" name="그룹 82"/>
              <p:cNvGrpSpPr/>
              <p:nvPr/>
            </p:nvGrpSpPr>
            <p:grpSpPr>
              <a:xfrm>
                <a:off x="2114314" y="6291741"/>
                <a:ext cx="1220670" cy="1493769"/>
                <a:chOff x="2114314" y="6291741"/>
                <a:chExt cx="1220670" cy="1493769"/>
              </a:xfrm>
            </p:grpSpPr>
            <p:sp>
              <p:nvSpPr>
                <p:cNvPr id="116" name="양쪽 모서리가 둥근 사각형 115"/>
                <p:cNvSpPr/>
                <p:nvPr/>
              </p:nvSpPr>
              <p:spPr>
                <a:xfrm rot="16200000" flipH="1">
                  <a:off x="1977765" y="6428292"/>
                  <a:ext cx="1493767" cy="1220670"/>
                </a:xfrm>
                <a:prstGeom prst="round2SameRect">
                  <a:avLst>
                    <a:gd name="adj1" fmla="val 1732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17" name="한쪽 모서리가 잘린 사각형 116"/>
                <p:cNvSpPr/>
                <p:nvPr/>
              </p:nvSpPr>
              <p:spPr>
                <a:xfrm rot="5400000">
                  <a:off x="2510742" y="5895313"/>
                  <a:ext cx="427813" cy="1220670"/>
                </a:xfrm>
                <a:prstGeom prst="snip1Rect">
                  <a:avLst>
                    <a:gd name="adj" fmla="val 21056"/>
                  </a:avLst>
                </a:prstGeom>
                <a:solidFill>
                  <a:srgbClr val="57B2EF"/>
                </a:solidFill>
                <a:ln>
                  <a:noFill/>
                </a:ln>
                <a:effectLst>
                  <a:outerShdw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</p:grpSp>
          <p:sp>
            <p:nvSpPr>
              <p:cNvPr id="114" name="직사각형 113"/>
              <p:cNvSpPr/>
              <p:nvPr/>
            </p:nvSpPr>
            <p:spPr>
              <a:xfrm>
                <a:off x="2191003" y="6304056"/>
                <a:ext cx="1067295" cy="419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/>
                <a:r>
                  <a:rPr lang="ko-KR" altLang="en-US" sz="1200" b="1" spc="-5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체계적인 오류대책</a:t>
                </a:r>
              </a:p>
              <a:p>
                <a:pPr algn="ctr" eaLnBrk="0" fontAlgn="base" latinLnBrk="0" hangingPunct="0"/>
                <a:r>
                  <a:rPr lang="ko-KR" altLang="en-US" sz="1200" b="1" spc="-5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방안 수립</a:t>
                </a: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2167184" y="6783347"/>
                <a:ext cx="1167800" cy="922335"/>
              </a:xfrm>
              <a:prstGeom prst="rect">
                <a:avLst/>
              </a:prstGeom>
            </p:spPr>
            <p:txBody>
              <a:bodyPr wrap="square" lIns="0" tIns="0" rIns="72000" bIns="0" anchor="t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품질보증체계 준수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테스트결과 지속 반영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테스트 오류 유형별 사전대응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리스크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 기반 테스트 전략 수립</a:t>
                </a:r>
              </a:p>
            </p:txBody>
          </p:sp>
        </p:grpSp>
        <p:grpSp>
          <p:nvGrpSpPr>
            <p:cNvPr id="107" name="그룹 76"/>
            <p:cNvGrpSpPr/>
            <p:nvPr/>
          </p:nvGrpSpPr>
          <p:grpSpPr>
            <a:xfrm>
              <a:off x="5943364" y="6290204"/>
              <a:ext cx="1220670" cy="1495306"/>
              <a:chOff x="2114314" y="6290204"/>
              <a:chExt cx="1220670" cy="1495306"/>
            </a:xfrm>
          </p:grpSpPr>
          <p:grpSp>
            <p:nvGrpSpPr>
              <p:cNvPr id="108" name="그룹 77"/>
              <p:cNvGrpSpPr/>
              <p:nvPr/>
            </p:nvGrpSpPr>
            <p:grpSpPr>
              <a:xfrm>
                <a:off x="2114314" y="6290204"/>
                <a:ext cx="1220670" cy="1495306"/>
                <a:chOff x="2114314" y="6290204"/>
                <a:chExt cx="1220670" cy="1495306"/>
              </a:xfrm>
            </p:grpSpPr>
            <p:sp>
              <p:nvSpPr>
                <p:cNvPr id="111" name="양쪽 모서리가 둥근 사각형 110"/>
                <p:cNvSpPr/>
                <p:nvPr/>
              </p:nvSpPr>
              <p:spPr>
                <a:xfrm rot="16200000" flipH="1">
                  <a:off x="1977765" y="6428292"/>
                  <a:ext cx="1493767" cy="1220670"/>
                </a:xfrm>
                <a:prstGeom prst="round2SameRect">
                  <a:avLst>
                    <a:gd name="adj1" fmla="val 1732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12" name="한쪽 모서리가 잘린 사각형 111"/>
                <p:cNvSpPr/>
                <p:nvPr/>
              </p:nvSpPr>
              <p:spPr>
                <a:xfrm rot="5400000">
                  <a:off x="2510742" y="5893776"/>
                  <a:ext cx="427813" cy="1220670"/>
                </a:xfrm>
                <a:prstGeom prst="snip1Rect">
                  <a:avLst>
                    <a:gd name="adj" fmla="val 21056"/>
                  </a:avLst>
                </a:prstGeom>
                <a:solidFill>
                  <a:srgbClr val="25A2ED"/>
                </a:solidFill>
                <a:ln>
                  <a:noFill/>
                </a:ln>
                <a:effectLst>
                  <a:outerShdw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</p:grpSp>
          <p:sp>
            <p:nvSpPr>
              <p:cNvPr id="109" name="직사각형 108"/>
              <p:cNvSpPr/>
              <p:nvPr/>
            </p:nvSpPr>
            <p:spPr>
              <a:xfrm>
                <a:off x="2302410" y="6304056"/>
                <a:ext cx="844478" cy="419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/>
                <a:r>
                  <a:rPr lang="ko-KR" altLang="en-US" sz="1200" b="1" spc="-5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프로젝트 內</a:t>
                </a:r>
              </a:p>
              <a:p>
                <a:pPr algn="ctr" eaLnBrk="0" fontAlgn="base" latinLnBrk="0" hangingPunct="0"/>
                <a:r>
                  <a:rPr lang="ko-KR" altLang="en-US" sz="1200" b="1" spc="-5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전문시험 실시</a:t>
                </a: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2167184" y="6783347"/>
                <a:ext cx="1167800" cy="922334"/>
              </a:xfrm>
              <a:prstGeom prst="rect">
                <a:avLst/>
              </a:prstGeom>
            </p:spPr>
            <p:txBody>
              <a:bodyPr wrap="square" lIns="0" tIns="0" rIns="72000" bIns="0" anchor="t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테스트 결과 모니터링 및 결과의 피드백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7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제안사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 시험 전문조직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(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품질보증조직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)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적극 활용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100" spc="-23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제안요청사</a:t>
                </a:r>
                <a:r>
                  <a:rPr lang="ko-KR" altLang="en-US" sz="1100" spc="-2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 협력체계 구축</a:t>
                </a:r>
              </a:p>
            </p:txBody>
          </p:sp>
        </p:grpSp>
      </p:grpSp>
      <p:grpSp>
        <p:nvGrpSpPr>
          <p:cNvPr id="128" name="그룹 127"/>
          <p:cNvGrpSpPr/>
          <p:nvPr/>
        </p:nvGrpSpPr>
        <p:grpSpPr>
          <a:xfrm>
            <a:off x="553337" y="7475840"/>
            <a:ext cx="3783399" cy="2441266"/>
            <a:chOff x="2291428" y="8384577"/>
            <a:chExt cx="4491040" cy="2216940"/>
          </a:xfrm>
        </p:grpSpPr>
        <p:sp>
          <p:nvSpPr>
            <p:cNvPr id="129" name="양쪽 모서리가 둥근 사각형 128"/>
            <p:cNvSpPr/>
            <p:nvPr/>
          </p:nvSpPr>
          <p:spPr>
            <a:xfrm rot="16200000" flipH="1">
              <a:off x="3428479" y="7247528"/>
              <a:ext cx="2216938" cy="4491040"/>
            </a:xfrm>
            <a:prstGeom prst="round2SameRect">
              <a:avLst>
                <a:gd name="adj1" fmla="val 692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30" name="양쪽 모서리가 둥근 사각형 129"/>
            <p:cNvSpPr/>
            <p:nvPr/>
          </p:nvSpPr>
          <p:spPr>
            <a:xfrm>
              <a:off x="2445928" y="8384577"/>
              <a:ext cx="4188336" cy="208441"/>
            </a:xfrm>
            <a:prstGeom prst="round2SameRect">
              <a:avLst>
                <a:gd name="adj1" fmla="val 0"/>
                <a:gd name="adj2" fmla="val 18279"/>
              </a:avLst>
            </a:prstGeom>
            <a:gradFill>
              <a:gsLst>
                <a:gs pos="0">
                  <a:srgbClr val="8AC8F3"/>
                </a:gs>
                <a:gs pos="100000">
                  <a:srgbClr val="25A2ED"/>
                </a:gs>
              </a:gsLst>
              <a:lin ang="5400000" scaled="0"/>
            </a:gra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66189" algn="ctr" latinLnBrk="0">
                <a:spcAft>
                  <a:spcPts val="220"/>
                </a:spcAft>
                <a:defRPr/>
              </a:pPr>
              <a:r>
                <a:rPr lang="ko-KR" altLang="en-US" sz="1100" b="1" kern="0" dirty="0" err="1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제안사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4431381" y="7475840"/>
            <a:ext cx="2648503" cy="2441273"/>
            <a:chOff x="2291434" y="8384577"/>
            <a:chExt cx="4491040" cy="2216946"/>
          </a:xfrm>
        </p:grpSpPr>
        <p:sp>
          <p:nvSpPr>
            <p:cNvPr id="132" name="양쪽 모서리가 둥근 사각형 131"/>
            <p:cNvSpPr/>
            <p:nvPr/>
          </p:nvSpPr>
          <p:spPr>
            <a:xfrm rot="16200000" flipH="1">
              <a:off x="3428483" y="7247532"/>
              <a:ext cx="2216942" cy="4491040"/>
            </a:xfrm>
            <a:prstGeom prst="round2SameRect">
              <a:avLst>
                <a:gd name="adj1" fmla="val 692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33" name="양쪽 모서리가 둥근 사각형 132"/>
            <p:cNvSpPr/>
            <p:nvPr/>
          </p:nvSpPr>
          <p:spPr>
            <a:xfrm>
              <a:off x="2488295" y="8384577"/>
              <a:ext cx="4097306" cy="208441"/>
            </a:xfrm>
            <a:prstGeom prst="round2SameRect">
              <a:avLst>
                <a:gd name="adj1" fmla="val 0"/>
                <a:gd name="adj2" fmla="val 18279"/>
              </a:avLst>
            </a:prstGeom>
            <a:gradFill>
              <a:gsLst>
                <a:gs pos="0">
                  <a:srgbClr val="8AC8F3"/>
                </a:gs>
                <a:gs pos="100000">
                  <a:srgbClr val="25A2ED"/>
                </a:gs>
              </a:gsLst>
              <a:lin ang="5400000" scaled="0"/>
            </a:gra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66189" algn="ctr" latinLnBrk="0">
                <a:spcAft>
                  <a:spcPts val="220"/>
                </a:spcAft>
                <a:defRPr/>
              </a:pPr>
              <a:r>
                <a:rPr lang="ko-KR" altLang="en-US" sz="1100" b="1" kern="0" dirty="0" err="1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발주사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4587913" y="7764472"/>
            <a:ext cx="2335431" cy="2072644"/>
            <a:chOff x="5454138" y="8647069"/>
            <a:chExt cx="1947329" cy="2348225"/>
          </a:xfrm>
        </p:grpSpPr>
        <p:sp>
          <p:nvSpPr>
            <p:cNvPr id="135" name="직사각형 134"/>
            <p:cNvSpPr/>
            <p:nvPr/>
          </p:nvSpPr>
          <p:spPr>
            <a:xfrm>
              <a:off x="5454138" y="8903834"/>
              <a:ext cx="1947329" cy="64129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dist="127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92075" indent="-92075" eaLnBrk="0" fontAlgn="base" latinLnBrk="0" hangingPunct="0">
                <a:buSzPct val="90000"/>
                <a:buFont typeface="Wingdings" pitchFamily="2" charset="2"/>
                <a:buChar char="§"/>
              </a:pPr>
              <a:r>
                <a:rPr lang="ko-KR" altLang="en-US" sz="9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시스템 점검사항 제시</a:t>
              </a:r>
              <a:endParaRPr lang="en-US" altLang="ko-KR" sz="9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buSzPct val="90000"/>
                <a:buFont typeface="Wingdings" pitchFamily="2" charset="2"/>
                <a:buChar char="§"/>
              </a:pPr>
              <a:r>
                <a:rPr lang="ko-KR" altLang="en-US" sz="9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예상 결과와 실제 결과 비교 검토</a:t>
              </a:r>
              <a:endParaRPr lang="en-US" altLang="ko-KR" sz="9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buSzPct val="90000"/>
                <a:buFont typeface="Wingdings" pitchFamily="2" charset="2"/>
                <a:buChar char="§"/>
              </a:pPr>
              <a:r>
                <a:rPr lang="ko-KR" altLang="en-US" sz="9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시험 결과 보고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454138" y="9783283"/>
              <a:ext cx="1947329" cy="40490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dist="127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92075" indent="-92075" eaLnBrk="0" fontAlgn="base" latinLnBrk="0" hangingPunct="0">
                <a:buSzPct val="90000"/>
                <a:buFont typeface="Wingdings" pitchFamily="2" charset="2"/>
                <a:buChar char="§"/>
              </a:pPr>
              <a:r>
                <a:rPr lang="ko-KR" altLang="en-US" sz="9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시험 결과가 사용자 그룹의 요구에 부합하는지 확인</a:t>
              </a: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5454138" y="10458608"/>
              <a:ext cx="1947329" cy="53668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dist="127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92075" indent="-92075" eaLnBrk="0" fontAlgn="base" latinLnBrk="0" hangingPunct="0">
                <a:buSzPct val="90000"/>
                <a:buFont typeface="Wingdings" pitchFamily="2" charset="2"/>
                <a:buChar char="§"/>
              </a:pPr>
              <a:r>
                <a:rPr lang="ko-KR" altLang="en-US" sz="9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시험 수행 및 결함 수정 확인</a:t>
              </a:r>
              <a:endParaRPr lang="en-US" altLang="ko-KR" sz="9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buSzPct val="90000"/>
                <a:buFont typeface="Wingdings" pitchFamily="2" charset="2"/>
                <a:buChar char="§"/>
              </a:pPr>
              <a:r>
                <a:rPr lang="ko-KR" altLang="en-US" sz="9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담당 단위 업무별 기능적 요구사항 만족 확인</a:t>
              </a: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5454138" y="8647069"/>
              <a:ext cx="1947329" cy="2437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dist="12700" dir="16200000">
                <a:schemeClr val="bg1">
                  <a:lumMod val="6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88" eaLnBrk="0" latinLnBrk="0" hangingPunct="0">
                <a:spcAft>
                  <a:spcPts val="1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</a:pP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인수 책임자</a:t>
              </a: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5454138" y="9526515"/>
              <a:ext cx="1947329" cy="2437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dist="12700" dir="16200000">
                <a:schemeClr val="bg1">
                  <a:lumMod val="6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88" eaLnBrk="0" latinLnBrk="0" hangingPunct="0">
                <a:spcAft>
                  <a:spcPts val="1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</a:pP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실무 </a:t>
              </a:r>
              <a:r>
                <a:rPr lang="ko-KR" altLang="en-US" sz="1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추진팀</a:t>
              </a:r>
              <a:endPara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454138" y="10201841"/>
              <a:ext cx="1947329" cy="2437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dist="12700" dir="16200000">
                <a:schemeClr val="bg1">
                  <a:lumMod val="6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88" eaLnBrk="0" latinLnBrk="0" hangingPunct="0">
                <a:spcAft>
                  <a:spcPts val="1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</a:pP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업무 담당자</a:t>
              </a: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70109" y="7764472"/>
            <a:ext cx="3549856" cy="2072644"/>
            <a:chOff x="10272690" y="7790432"/>
            <a:chExt cx="2940890" cy="2308796"/>
          </a:xfrm>
        </p:grpSpPr>
        <p:sp>
          <p:nvSpPr>
            <p:cNvPr id="142" name="직사각형 141"/>
            <p:cNvSpPr/>
            <p:nvPr/>
          </p:nvSpPr>
          <p:spPr>
            <a:xfrm>
              <a:off x="10272690" y="7790432"/>
              <a:ext cx="2940890" cy="2181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  <a:t>PM</a:t>
              </a:r>
              <a:endParaRPr lang="ko-KR" altLang="en-US" sz="1000" b="1" dirty="0">
                <a:solidFill>
                  <a:prstClr val="white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0272690" y="8008606"/>
              <a:ext cx="2940890" cy="35994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dist="127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93663" indent="-93663" defTabSz="1042988" eaLnBrk="0" latinLnBrk="0" hangingPunct="0">
                <a:buSzPct val="90000"/>
                <a:buFont typeface="Wingdings" panose="05000000000000000000" pitchFamily="2" charset="2"/>
                <a:buChar char="§"/>
                <a:defRPr/>
              </a:pP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시험계획 수립 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: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모든 사업활동 감독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3663" indent="-93663" defTabSz="1042988" eaLnBrk="0" latinLnBrk="0" hangingPunct="0">
                <a:buSzPct val="90000"/>
                <a:buFont typeface="Wingdings" panose="05000000000000000000" pitchFamily="2" charset="2"/>
                <a:buChar char="§"/>
                <a:defRPr/>
              </a:pP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시험 진척 상황 보고 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: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사용자 교육 진행 확인</a:t>
              </a: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10272690" y="8410525"/>
              <a:ext cx="2232755" cy="2125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  <a:t>전사 기술지원 조직</a:t>
              </a: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10272690" y="8632590"/>
              <a:ext cx="2232248" cy="35994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dist="127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93663" indent="-93663" defTabSz="1042988" eaLnBrk="0" latinLnBrk="0" hangingPunct="0">
                <a:buSzPct val="90000"/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기술적 이슈지원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시험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튜닝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</a:p>
            <a:p>
              <a:pPr marL="93663" indent="-93663" defTabSz="1042988" eaLnBrk="0" latinLnBrk="0" hangingPunct="0">
                <a:buSzPct val="90000"/>
                <a:buFont typeface="Wingdings" panose="05000000000000000000" pitchFamily="2" charset="2"/>
                <a:buChar char="§"/>
              </a:pP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S/W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아키텍처 설계 및 구축</a:t>
              </a: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10272690" y="9007704"/>
              <a:ext cx="1570985" cy="2181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  <a:t>품질 총괄 관리자</a:t>
              </a: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0272690" y="9225879"/>
              <a:ext cx="1464726" cy="35994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dist="127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93663" indent="-93663" defTabSz="1042988" eaLnBrk="0" latinLnBrk="0" hangingPunct="0">
                <a:buSzPct val="90000"/>
                <a:buFont typeface="Wingdings" panose="05000000000000000000" pitchFamily="2" charset="2"/>
                <a:buChar char="§"/>
              </a:pPr>
              <a:r>
                <a:rPr lang="ko-KR" altLang="en-US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시험진행 주관</a:t>
              </a:r>
              <a:r>
                <a:rPr lang="en-US" altLang="ko-KR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조직 구성</a:t>
              </a:r>
              <a:br>
                <a:rPr lang="en-US" altLang="ko-KR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en-US" altLang="ko-KR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- </a:t>
              </a:r>
              <a:r>
                <a:rPr lang="ko-KR" altLang="en-US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결함 관리</a:t>
              </a:r>
              <a:r>
                <a:rPr lang="en-US" altLang="ko-KR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통합시험 수행</a:t>
              </a: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726080" y="9007705"/>
              <a:ext cx="1487500" cy="2181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  <a:t>전사 기술지원 조직</a:t>
              </a: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726080" y="9225880"/>
              <a:ext cx="1487500" cy="35994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dist="127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93663" indent="-93663" defTabSz="1042988" eaLnBrk="0" latinLnBrk="0" hangingPunct="0">
                <a:buSzPct val="90000"/>
                <a:buFont typeface="Wingdings" panose="05000000000000000000" pitchFamily="2" charset="2"/>
                <a:buChar char="§"/>
              </a:pPr>
              <a:r>
                <a:rPr lang="ko-KR" altLang="en-US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시험 케이스 생성</a:t>
              </a:r>
              <a:br>
                <a:rPr lang="en-US" altLang="ko-KR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en-US" altLang="ko-KR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- </a:t>
              </a:r>
              <a:r>
                <a:rPr lang="ko-KR" altLang="en-US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시나리오 검증</a:t>
              </a:r>
              <a:r>
                <a:rPr lang="en-US" altLang="ko-KR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결과 확인</a:t>
              </a: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0272690" y="9714117"/>
              <a:ext cx="2940890" cy="2023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  <a:t>품질 총괄 관리자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0272690" y="9932293"/>
              <a:ext cx="2940890" cy="16693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dist="127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93663" indent="-93663" defTabSz="1042988" eaLnBrk="0" latinLnBrk="0" hangingPunct="0">
                <a:buSzPct val="90000"/>
                <a:buFont typeface="Wingdings" panose="05000000000000000000" pitchFamily="2" charset="2"/>
                <a:buChar char="§"/>
              </a:pPr>
              <a:r>
                <a:rPr lang="ko-KR" altLang="en-US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시험 수행</a:t>
              </a:r>
              <a:r>
                <a:rPr lang="en-US" altLang="ko-KR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lang="ko-KR" altLang="en-US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및 결함 수정</a:t>
              </a:r>
              <a:r>
                <a:rPr lang="en-US" altLang="ko-KR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시험 시나리오 작성</a:t>
              </a:r>
              <a:r>
                <a:rPr lang="en-US" altLang="ko-KR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9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시험 지원</a:t>
              </a:r>
            </a:p>
          </p:txBody>
        </p:sp>
        <p:cxnSp>
          <p:nvCxnSpPr>
            <p:cNvPr id="152" name="꺾인 연결선 151"/>
            <p:cNvCxnSpPr>
              <a:stCxn id="147" idx="2"/>
              <a:endCxn id="150" idx="0"/>
            </p:cNvCxnSpPr>
            <p:nvPr/>
          </p:nvCxnSpPr>
          <p:spPr>
            <a:xfrm rot="16200000" flipH="1">
              <a:off x="11309948" y="9280929"/>
              <a:ext cx="128293" cy="73808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꺾인 연결선 152"/>
            <p:cNvCxnSpPr>
              <a:stCxn id="149" idx="2"/>
              <a:endCxn id="150" idx="0"/>
            </p:cNvCxnSpPr>
            <p:nvPr/>
          </p:nvCxnSpPr>
          <p:spPr>
            <a:xfrm rot="5400000">
              <a:off x="12042338" y="9286623"/>
              <a:ext cx="128293" cy="72669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꺾인 연결선 251"/>
            <p:cNvCxnSpPr>
              <a:cxnSpLocks/>
              <a:endCxn id="145" idx="3"/>
            </p:cNvCxnSpPr>
            <p:nvPr/>
          </p:nvCxnSpPr>
          <p:spPr>
            <a:xfrm rot="10800000">
              <a:off x="12504939" y="8812563"/>
              <a:ext cx="365011" cy="237173"/>
            </a:xfrm>
            <a:prstGeom prst="bentConnector3">
              <a:avLst>
                <a:gd name="adj1" fmla="val -6098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꺾인 연결선 252"/>
            <p:cNvCxnSpPr>
              <a:cxnSpLocks/>
            </p:cNvCxnSpPr>
            <p:nvPr/>
          </p:nvCxnSpPr>
          <p:spPr>
            <a:xfrm rot="16200000" flipH="1">
              <a:off x="12572223" y="8690384"/>
              <a:ext cx="633444" cy="119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직사각형 155"/>
            <p:cNvSpPr/>
            <p:nvPr/>
          </p:nvSpPr>
          <p:spPr>
            <a:xfrm>
              <a:off x="12148098" y="8287287"/>
              <a:ext cx="217654" cy="783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sp>
        <p:nvSpPr>
          <p:cNvPr id="157" name="직사각형 156"/>
          <p:cNvSpPr/>
          <p:nvPr/>
        </p:nvSpPr>
        <p:spPr>
          <a:xfrm>
            <a:off x="5688049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Ⅴ.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성능 및 품질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549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539750" y="1241425"/>
            <a:ext cx="6553200" cy="289185"/>
            <a:chOff x="636588" y="2795588"/>
            <a:chExt cx="6270625" cy="21590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성능향상을 위한 테스트 절차 및 내용</a:t>
              </a:r>
            </a:p>
          </p:txBody>
        </p:sp>
        <p:pic>
          <p:nvPicPr>
            <p:cNvPr id="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3" name="그룹 110"/>
          <p:cNvGrpSpPr/>
          <p:nvPr/>
        </p:nvGrpSpPr>
        <p:grpSpPr>
          <a:xfrm>
            <a:off x="539750" y="1673224"/>
            <a:ext cx="6638290" cy="5040833"/>
            <a:chOff x="2124076" y="3629504"/>
            <a:chExt cx="5053964" cy="4357430"/>
          </a:xfrm>
        </p:grpSpPr>
        <p:sp>
          <p:nvSpPr>
            <p:cNvPr id="39" name="직사각형 38"/>
            <p:cNvSpPr/>
            <p:nvPr/>
          </p:nvSpPr>
          <p:spPr>
            <a:xfrm>
              <a:off x="2124076" y="4010524"/>
              <a:ext cx="866784" cy="216000"/>
            </a:xfrm>
            <a:prstGeom prst="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2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착수점검회의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155917" y="4010524"/>
              <a:ext cx="866784" cy="216000"/>
            </a:xfrm>
            <a:prstGeom prst="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2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요구관리 계획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187758" y="4010524"/>
              <a:ext cx="866784" cy="216000"/>
            </a:xfrm>
            <a:prstGeom prst="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2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테스트 계획 수립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219599" y="4010524"/>
              <a:ext cx="866784" cy="216000"/>
            </a:xfrm>
            <a:prstGeom prst="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2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코드 품질 검토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236819" y="4010524"/>
              <a:ext cx="866784" cy="216000"/>
            </a:xfrm>
            <a:prstGeom prst="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2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통합 테스트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236819" y="4772485"/>
              <a:ext cx="866784" cy="216000"/>
            </a:xfrm>
            <a:prstGeom prst="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2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시스템 테스트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236819" y="5582097"/>
              <a:ext cx="866784" cy="216000"/>
            </a:xfrm>
            <a:prstGeom prst="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2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사용자 테스트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236819" y="5989783"/>
              <a:ext cx="866784" cy="216000"/>
            </a:xfrm>
            <a:prstGeom prst="rect">
              <a:avLst/>
            </a:prstGeom>
            <a:gradFill>
              <a:gsLst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2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이행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155917" y="4248618"/>
              <a:ext cx="866784" cy="4220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요구사항 정의</a:t>
              </a:r>
              <a:endParaRPr lang="en-US" altLang="ko-KR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품질속성 도출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187758" y="4248617"/>
              <a:ext cx="866784" cy="161340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테스트 대상</a:t>
              </a:r>
              <a:r>
                <a:rPr lang="en-US" altLang="ko-KR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자원</a:t>
              </a:r>
              <a:r>
                <a:rPr lang="en-US" altLang="ko-KR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일정</a:t>
              </a:r>
              <a:r>
                <a:rPr lang="en-US" altLang="ko-KR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환경 정의</a:t>
              </a:r>
              <a:endParaRPr lang="en-US" altLang="ko-KR" sz="11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테스트</a:t>
              </a:r>
              <a:r>
                <a:rPr lang="en-US" altLang="ko-KR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lang="ko-KR" altLang="en-US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목표</a:t>
              </a:r>
              <a:r>
                <a:rPr lang="en-US" altLang="ko-KR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방법</a:t>
              </a:r>
              <a:r>
                <a:rPr lang="en-US" altLang="ko-KR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산출물 정의</a:t>
              </a:r>
              <a:endParaRPr lang="en-US" altLang="ko-KR" sz="11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관리</a:t>
              </a:r>
              <a:r>
                <a:rPr lang="en-US" altLang="ko-KR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보고절차 정의</a:t>
              </a:r>
              <a:endParaRPr lang="en-US" altLang="ko-KR" sz="11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테스트 계획 공유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125366" y="4248618"/>
              <a:ext cx="866784" cy="4220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품질활동계획 수립</a:t>
              </a:r>
            </a:p>
          </p:txBody>
        </p:sp>
        <p:grpSp>
          <p:nvGrpSpPr>
            <p:cNvPr id="6" name="그룹 51"/>
            <p:cNvGrpSpPr/>
            <p:nvPr/>
          </p:nvGrpSpPr>
          <p:grpSpPr>
            <a:xfrm>
              <a:off x="4187758" y="6128657"/>
              <a:ext cx="866784" cy="1317544"/>
              <a:chOff x="4187758" y="6291797"/>
              <a:chExt cx="866784" cy="1317544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187758" y="6291797"/>
                <a:ext cx="866784" cy="216000"/>
              </a:xfrm>
              <a:prstGeom prst="rect">
                <a:avLst/>
              </a:prstGeom>
              <a:gradFill>
                <a:gsLst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200" b="1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테스트 설계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187758" y="6529313"/>
                <a:ext cx="866784" cy="108002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92075" indent="-92075" eaLnBrk="0" fontAlgn="base" latinLnBrk="0" hangingPunct="0">
                  <a:buClr>
                    <a:schemeClr val="tx1">
                      <a:lumMod val="75000"/>
                      <a:lumOff val="25000"/>
                    </a:schemeClr>
                  </a:buClr>
                  <a:buSzPct val="80000"/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테스트 시나리오 작성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buClr>
                    <a:schemeClr val="tx1">
                      <a:lumMod val="75000"/>
                      <a:lumOff val="25000"/>
                    </a:schemeClr>
                  </a:buClr>
                  <a:buSzPct val="80000"/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테스트 케이스 작성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buClr>
                    <a:schemeClr val="tx1">
                      <a:lumMod val="75000"/>
                      <a:lumOff val="25000"/>
                    </a:schemeClr>
                  </a:buClr>
                  <a:buSzPct val="80000"/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테스트 환경 구축</a:t>
                </a:r>
              </a:p>
            </p:txBody>
          </p:sp>
        </p:grpSp>
        <p:grpSp>
          <p:nvGrpSpPr>
            <p:cNvPr id="7" name="그룹 54"/>
            <p:cNvGrpSpPr/>
            <p:nvPr/>
          </p:nvGrpSpPr>
          <p:grpSpPr>
            <a:xfrm>
              <a:off x="5219599" y="5582097"/>
              <a:ext cx="866784" cy="660134"/>
              <a:chOff x="5219599" y="5536926"/>
              <a:chExt cx="866784" cy="66013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5219599" y="5536926"/>
                <a:ext cx="866784" cy="216000"/>
              </a:xfrm>
              <a:prstGeom prst="rect">
                <a:avLst/>
              </a:prstGeom>
              <a:gradFill>
                <a:gsLst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200" b="1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단위 테스트</a:t>
                </a: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5219599" y="5775020"/>
                <a:ext cx="866784" cy="42204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92075" indent="-92075" eaLnBrk="0" fontAlgn="base" latinLnBrk="0" hangingPunct="0">
                  <a:buClr>
                    <a:schemeClr val="tx1">
                      <a:lumMod val="75000"/>
                      <a:lumOff val="25000"/>
                    </a:schemeClr>
                  </a:buClr>
                  <a:buSzPct val="80000"/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개발자 중심 단위 테스트</a:t>
                </a:r>
              </a:p>
            </p:txBody>
          </p:sp>
        </p:grpSp>
        <p:cxnSp>
          <p:nvCxnSpPr>
            <p:cNvPr id="58" name="직선 화살표 연결선 57"/>
            <p:cNvCxnSpPr>
              <a:stCxn id="39" idx="3"/>
              <a:endCxn id="40" idx="1"/>
            </p:cNvCxnSpPr>
            <p:nvPr/>
          </p:nvCxnSpPr>
          <p:spPr>
            <a:xfrm>
              <a:off x="2990860" y="4118524"/>
              <a:ext cx="165057" cy="0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0" idx="3"/>
              <a:endCxn id="42" idx="1"/>
            </p:cNvCxnSpPr>
            <p:nvPr/>
          </p:nvCxnSpPr>
          <p:spPr>
            <a:xfrm>
              <a:off x="4022701" y="4118524"/>
              <a:ext cx="165057" cy="0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0" idx="2"/>
              <a:endCxn id="53" idx="0"/>
            </p:cNvCxnSpPr>
            <p:nvPr/>
          </p:nvCxnSpPr>
          <p:spPr>
            <a:xfrm>
              <a:off x="4621150" y="5862025"/>
              <a:ext cx="0" cy="266632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4" idx="3"/>
              <a:endCxn id="43" idx="1"/>
            </p:cNvCxnSpPr>
            <p:nvPr/>
          </p:nvCxnSpPr>
          <p:spPr>
            <a:xfrm flipV="1">
              <a:off x="5054542" y="4118524"/>
              <a:ext cx="165057" cy="27876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stCxn id="76" idx="2"/>
              <a:endCxn id="56" idx="0"/>
            </p:cNvCxnSpPr>
            <p:nvPr/>
          </p:nvCxnSpPr>
          <p:spPr>
            <a:xfrm>
              <a:off x="5652991" y="5393973"/>
              <a:ext cx="0" cy="188124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/>
            <p:cNvSpPr/>
            <p:nvPr/>
          </p:nvSpPr>
          <p:spPr>
            <a:xfrm>
              <a:off x="5219599" y="4249565"/>
              <a:ext cx="866784" cy="114440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코드 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Inspection 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계획</a:t>
              </a:r>
              <a:endParaRPr lang="en-US" altLang="ko-KR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코드 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Inspection 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실시</a:t>
              </a:r>
              <a:endParaRPr lang="en-US" altLang="ko-KR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결과 리뷰</a:t>
              </a:r>
              <a:endParaRPr lang="en-US" altLang="ko-KR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시정 조치</a:t>
              </a:r>
            </a:p>
          </p:txBody>
        </p:sp>
        <p:cxnSp>
          <p:nvCxnSpPr>
            <p:cNvPr id="87" name="꺾인 연결선 86"/>
            <p:cNvCxnSpPr>
              <a:stCxn id="57" idx="3"/>
              <a:endCxn id="44" idx="1"/>
            </p:cNvCxnSpPr>
            <p:nvPr/>
          </p:nvCxnSpPr>
          <p:spPr>
            <a:xfrm flipV="1">
              <a:off x="6086383" y="4118524"/>
              <a:ext cx="150436" cy="1912687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93" idx="2"/>
              <a:endCxn id="45" idx="0"/>
            </p:cNvCxnSpPr>
            <p:nvPr/>
          </p:nvCxnSpPr>
          <p:spPr>
            <a:xfrm>
              <a:off x="6670179" y="4605760"/>
              <a:ext cx="32" cy="166725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92" idx="2"/>
              <a:endCxn id="47" idx="0"/>
            </p:cNvCxnSpPr>
            <p:nvPr/>
          </p:nvCxnSpPr>
          <p:spPr>
            <a:xfrm>
              <a:off x="6670179" y="5391557"/>
              <a:ext cx="32" cy="190540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47" idx="2"/>
              <a:endCxn id="48" idx="0"/>
            </p:cNvCxnSpPr>
            <p:nvPr/>
          </p:nvCxnSpPr>
          <p:spPr>
            <a:xfrm>
              <a:off x="6670211" y="5798097"/>
              <a:ext cx="0" cy="19168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/>
            <p:cNvSpPr/>
            <p:nvPr/>
          </p:nvSpPr>
          <p:spPr>
            <a:xfrm>
              <a:off x="6236787" y="5010606"/>
              <a:ext cx="866784" cy="38095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성능 테스트</a:t>
              </a:r>
              <a:endParaRPr lang="en-US" altLang="ko-KR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성능 튜닝 수행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6236787" y="4249565"/>
              <a:ext cx="866784" cy="35619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92075" indent="-92075" eaLnBrk="0" fontAlgn="base" latinLnBrk="0" hangingPunct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프로그램 단위 기능 테스트</a:t>
              </a:r>
            </a:p>
          </p:txBody>
        </p:sp>
        <p:grpSp>
          <p:nvGrpSpPr>
            <p:cNvPr id="10" name="그룹 93"/>
            <p:cNvGrpSpPr/>
            <p:nvPr/>
          </p:nvGrpSpPr>
          <p:grpSpPr>
            <a:xfrm>
              <a:off x="2124076" y="3629504"/>
              <a:ext cx="5053964" cy="285713"/>
              <a:chOff x="2124076" y="3629504"/>
              <a:chExt cx="4505623" cy="285713"/>
            </a:xfrm>
          </p:grpSpPr>
          <p:sp>
            <p:nvSpPr>
              <p:cNvPr id="95" name="오각형 94"/>
              <p:cNvSpPr/>
              <p:nvPr/>
            </p:nvSpPr>
            <p:spPr>
              <a:xfrm>
                <a:off x="2124076" y="3629504"/>
                <a:ext cx="927257" cy="285713"/>
              </a:xfrm>
              <a:prstGeom prst="homePlate">
                <a:avLst/>
              </a:prstGeom>
              <a:solidFill>
                <a:srgbClr val="8AC8F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indent="-180975" algn="ctr" latinLnBrk="0"/>
                <a:r>
                  <a:rPr lang="ko-KR" altLang="en-US" sz="12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계획수립</a:t>
                </a:r>
              </a:p>
            </p:txBody>
          </p:sp>
          <p:sp>
            <p:nvSpPr>
              <p:cNvPr id="96" name="갈매기형 수장 95"/>
              <p:cNvSpPr/>
              <p:nvPr/>
            </p:nvSpPr>
            <p:spPr>
              <a:xfrm>
                <a:off x="3018667" y="3629504"/>
                <a:ext cx="927257" cy="285713"/>
              </a:xfrm>
              <a:prstGeom prst="chevron">
                <a:avLst/>
              </a:prstGeom>
              <a:solidFill>
                <a:srgbClr val="57B2E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indent="-180975" algn="ctr" latinLnBrk="0"/>
                <a:r>
                  <a:rPr lang="ko-KR" altLang="en-US" sz="12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분석</a:t>
                </a:r>
              </a:p>
            </p:txBody>
          </p:sp>
          <p:sp>
            <p:nvSpPr>
              <p:cNvPr id="97" name="갈매기형 수장 96"/>
              <p:cNvSpPr/>
              <p:nvPr/>
            </p:nvSpPr>
            <p:spPr>
              <a:xfrm>
                <a:off x="3913258" y="3629504"/>
                <a:ext cx="927257" cy="285713"/>
              </a:xfrm>
              <a:prstGeom prst="chevron">
                <a:avLst/>
              </a:prstGeom>
              <a:solidFill>
                <a:srgbClr val="25A2E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indent="-180975" algn="ctr" latinLnBrk="0"/>
                <a:r>
                  <a:rPr lang="ko-KR" altLang="en-US" sz="12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설계</a:t>
                </a:r>
              </a:p>
            </p:txBody>
          </p:sp>
          <p:sp>
            <p:nvSpPr>
              <p:cNvPr id="98" name="갈매기형 수장 97"/>
              <p:cNvSpPr/>
              <p:nvPr/>
            </p:nvSpPr>
            <p:spPr>
              <a:xfrm>
                <a:off x="4807849" y="3629504"/>
                <a:ext cx="927257" cy="285713"/>
              </a:xfrm>
              <a:prstGeom prst="chevron">
                <a:avLst/>
              </a:prstGeom>
              <a:solidFill>
                <a:srgbClr val="0093EB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indent="-180975" algn="ctr" latinLnBrk="0"/>
                <a:r>
                  <a:rPr lang="ko-KR" altLang="en-US" sz="12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개발</a:t>
                </a:r>
              </a:p>
            </p:txBody>
          </p:sp>
          <p:sp>
            <p:nvSpPr>
              <p:cNvPr id="99" name="갈매기형 수장 98"/>
              <p:cNvSpPr/>
              <p:nvPr/>
            </p:nvSpPr>
            <p:spPr>
              <a:xfrm>
                <a:off x="5702442" y="3629504"/>
                <a:ext cx="927257" cy="285713"/>
              </a:xfrm>
              <a:prstGeom prst="chevron">
                <a:avLst/>
              </a:prstGeom>
              <a:solidFill>
                <a:srgbClr val="0085D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indent="-180975" algn="ctr" latinLnBrk="0"/>
                <a:r>
                  <a:rPr lang="ko-KR" altLang="en-US" sz="12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테스트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/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이행</a:t>
                </a:r>
              </a:p>
            </p:txBody>
          </p:sp>
        </p:grpSp>
        <p:sp>
          <p:nvSpPr>
            <p:cNvPr id="100" name="아래쪽 화살표 99"/>
            <p:cNvSpPr/>
            <p:nvPr/>
          </p:nvSpPr>
          <p:spPr>
            <a:xfrm rot="10800000">
              <a:off x="5571930" y="6349317"/>
              <a:ext cx="162118" cy="253711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1" name="아래쪽 화살표 100"/>
            <p:cNvSpPr/>
            <p:nvPr/>
          </p:nvSpPr>
          <p:spPr>
            <a:xfrm rot="10800000">
              <a:off x="6589150" y="6349317"/>
              <a:ext cx="162118" cy="253711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11" name="그룹 101"/>
            <p:cNvGrpSpPr/>
            <p:nvPr/>
          </p:nvGrpSpPr>
          <p:grpSpPr>
            <a:xfrm>
              <a:off x="5219599" y="6603031"/>
              <a:ext cx="1884003" cy="828952"/>
              <a:chOff x="5219599" y="6603031"/>
              <a:chExt cx="1884003" cy="828952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5219599" y="6603031"/>
                <a:ext cx="1884003" cy="216000"/>
              </a:xfrm>
              <a:prstGeom prst="rect">
                <a:avLst/>
              </a:prstGeom>
              <a:gradFill>
                <a:gsLst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200" b="1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결함 관리</a:t>
                </a: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5219599" y="6841126"/>
                <a:ext cx="1883973" cy="5908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92075" indent="-92075" eaLnBrk="0" fontAlgn="base" latinLnBrk="0" hangingPunct="0">
                  <a:buClr>
                    <a:schemeClr val="tx1">
                      <a:lumMod val="75000"/>
                      <a:lumOff val="25000"/>
                    </a:schemeClr>
                  </a:buClr>
                  <a:buSzPct val="80000"/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결함 식별 →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조치자 지정 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  <a:sym typeface="Wingdings" panose="05000000000000000000" pitchFamily="2" charset="2"/>
                  </a:rPr>
                  <a:t>→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수정 지시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buClr>
                    <a:schemeClr val="tx1">
                      <a:lumMod val="75000"/>
                      <a:lumOff val="25000"/>
                    </a:schemeClr>
                  </a:buClr>
                  <a:buSzPct val="80000"/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결함 조치 계획 수립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buClr>
                    <a:schemeClr val="tx1">
                      <a:lumMod val="75000"/>
                      <a:lumOff val="25000"/>
                    </a:schemeClr>
                  </a:buClr>
                  <a:buSzPct val="80000"/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결함 수정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,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조치 확인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,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결함조치상태보고</a:t>
                </a:r>
              </a:p>
            </p:txBody>
          </p:sp>
        </p:grpSp>
        <p:grpSp>
          <p:nvGrpSpPr>
            <p:cNvPr id="12" name="그룹 104"/>
            <p:cNvGrpSpPr/>
            <p:nvPr/>
          </p:nvGrpSpPr>
          <p:grpSpPr>
            <a:xfrm>
              <a:off x="3155917" y="7460932"/>
              <a:ext cx="3947655" cy="526002"/>
              <a:chOff x="3155917" y="7460932"/>
              <a:chExt cx="3947655" cy="526002"/>
            </a:xfrm>
          </p:grpSpPr>
          <p:sp>
            <p:nvSpPr>
              <p:cNvPr id="106" name="아래쪽 화살표 105"/>
              <p:cNvSpPr/>
              <p:nvPr/>
            </p:nvSpPr>
            <p:spPr>
              <a:xfrm rot="10800000">
                <a:off x="3508248" y="7460932"/>
                <a:ext cx="162118" cy="310000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7" name="아래쪽 화살표 106"/>
              <p:cNvSpPr/>
              <p:nvPr/>
            </p:nvSpPr>
            <p:spPr>
              <a:xfrm rot="10800000">
                <a:off x="4540090" y="7460932"/>
                <a:ext cx="162118" cy="310000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8" name="아래쪽 화살표 107"/>
              <p:cNvSpPr/>
              <p:nvPr/>
            </p:nvSpPr>
            <p:spPr>
              <a:xfrm rot="10800000">
                <a:off x="5571931" y="7460932"/>
                <a:ext cx="162118" cy="310000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9" name="아래쪽 화살표 108"/>
              <p:cNvSpPr/>
              <p:nvPr/>
            </p:nvSpPr>
            <p:spPr>
              <a:xfrm rot="10800000">
                <a:off x="6589151" y="7460932"/>
                <a:ext cx="162118" cy="310000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3155917" y="7770934"/>
                <a:ext cx="3947655" cy="216000"/>
              </a:xfrm>
              <a:prstGeom prst="rect">
                <a:avLst/>
              </a:prstGeom>
              <a:gradFill>
                <a:gsLst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200" b="1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산출물 품질 검토</a:t>
                </a:r>
              </a:p>
            </p:txBody>
          </p:sp>
        </p:grpSp>
      </p:grpSp>
      <p:grpSp>
        <p:nvGrpSpPr>
          <p:cNvPr id="13" name="그룹 5"/>
          <p:cNvGrpSpPr/>
          <p:nvPr/>
        </p:nvGrpSpPr>
        <p:grpSpPr>
          <a:xfrm>
            <a:off x="539750" y="7182110"/>
            <a:ext cx="6553200" cy="289185"/>
            <a:chOff x="636588" y="2795588"/>
            <a:chExt cx="6270625" cy="215900"/>
          </a:xfrm>
        </p:grpSpPr>
        <p:sp>
          <p:nvSpPr>
            <p:cNvPr id="116" name="모서리가 둥근 직사각형 115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Code Inspection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을 통한 성능 신뢰성 확보</a:t>
              </a:r>
            </a:p>
          </p:txBody>
        </p:sp>
        <p:pic>
          <p:nvPicPr>
            <p:cNvPr id="11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11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32366"/>
              </p:ext>
            </p:extLst>
          </p:nvPr>
        </p:nvGraphicFramePr>
        <p:xfrm>
          <a:off x="539750" y="7578154"/>
          <a:ext cx="6553200" cy="2303281"/>
        </p:xfrm>
        <a:graphic>
          <a:graphicData uri="http://schemas.openxmlformats.org/drawingml/2006/table">
            <a:tbl>
              <a:tblPr/>
              <a:tblGrid>
                <a:gridCol w="608981">
                  <a:extLst>
                    <a:ext uri="{9D8B030D-6E8A-4147-A177-3AD203B41FA5}">
                      <a16:colId xmlns:a16="http://schemas.microsoft.com/office/drawing/2014/main" val="131359761"/>
                    </a:ext>
                  </a:extLst>
                </a:gridCol>
                <a:gridCol w="1029903">
                  <a:extLst>
                    <a:ext uri="{9D8B030D-6E8A-4147-A177-3AD203B41FA5}">
                      <a16:colId xmlns:a16="http://schemas.microsoft.com/office/drawing/2014/main" val="2815581517"/>
                    </a:ext>
                  </a:extLst>
                </a:gridCol>
                <a:gridCol w="4914316">
                  <a:extLst>
                    <a:ext uri="{9D8B030D-6E8A-4147-A177-3AD203B41FA5}">
                      <a16:colId xmlns:a16="http://schemas.microsoft.com/office/drawing/2014/main" val="3362521199"/>
                    </a:ext>
                  </a:extLst>
                </a:gridCol>
              </a:tblGrid>
              <a:tr h="341498">
                <a:tc gridSpan="2">
                  <a:txBody>
                    <a:bodyPr/>
                    <a:lstStyle>
                      <a:lvl1pPr marL="342900" indent="-3429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SzPct val="90000"/>
                        <a:buFont typeface="-윤고딕330" pitchFamily="18" charset="-127"/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9pPr>
                    </a:lstStyle>
                    <a:p>
                      <a:pPr marL="0" marR="0" lvl="0" indent="-180975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구 분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DD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342900" indent="-3429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SzPct val="90000"/>
                        <a:buFont typeface="-윤고딕330" pitchFamily="18" charset="-127"/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9pPr>
                    </a:lstStyle>
                    <a:p>
                      <a:pPr marL="0" marR="0" lvl="0" indent="-180975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D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745947"/>
                  </a:ext>
                </a:extLst>
              </a:tr>
              <a:tr h="1004406">
                <a:tc>
                  <a:txBody>
                    <a:bodyPr/>
                    <a:lstStyle>
                      <a:lvl1pPr marL="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SzPct val="90000"/>
                        <a:buFont typeface="-윤고딕330" pitchFamily="18" charset="-127"/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자동</a:t>
                      </a:r>
                      <a:endParaRPr lang="en-US" altLang="ko-KR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점검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SzPct val="90000"/>
                        <a:buFont typeface="-윤고딕330" pitchFamily="18" charset="-127"/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분석도구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92075" indent="-92075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SzPct val="90000"/>
                        <a:buFont typeface="-윤고딕330" pitchFamily="18" charset="-127"/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9pPr>
                    </a:lstStyle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자바 프로그램의 소스 코드 분석</a:t>
                      </a: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C, C++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소스코드 분석</a:t>
                      </a: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C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소스코드  분석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시큐어 코딩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938080"/>
                  </a:ext>
                </a:extLst>
              </a:tr>
              <a:tr h="957377">
                <a:tc>
                  <a:txBody>
                    <a:bodyPr/>
                    <a:lstStyle>
                      <a:lvl1pPr marL="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SzPct val="90000"/>
                        <a:buFont typeface="-윤고딕330" pitchFamily="18" charset="-127"/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수동</a:t>
                      </a:r>
                      <a:endParaRPr lang="en-US" altLang="ko-KR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점검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SzPct val="90000"/>
                        <a:buFont typeface="-윤고딕330" pitchFamily="18" charset="-127"/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체크리스트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이용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92075" indent="-92075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SzPct val="90000"/>
                        <a:buFont typeface="-윤고딕330" pitchFamily="18" charset="-127"/>
                        <a:defRPr kumimoji="1" sz="800" kern="1200">
                          <a:solidFill>
                            <a:schemeClr val="tx1"/>
                          </a:solidFill>
                          <a:latin typeface="-윤고딕320" pitchFamily="18" charset="-127"/>
                          <a:ea typeface="-윤고딕320" pitchFamily="18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30000"/>
                        </a:lnSpc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tx1"/>
                        </a:buClr>
                        <a:buSzPct val="60000"/>
                        <a:buFont typeface="Wingdings 2" panose="05020102010507070707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defRPr>
                      </a:lvl9pPr>
                    </a:lstStyle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소스코드에 대한 기본적인 보안 항목이 포함된 체크리스트를 통한 점검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분석도구로 점검되지 않는 세부 점검 항목을 직접 체크하여 소스 내 보안 취약점 점검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852682"/>
                  </a:ext>
                </a:extLst>
              </a:tr>
            </a:tbl>
          </a:graphicData>
        </a:graphic>
      </p:graphicFrame>
      <p:sp>
        <p:nvSpPr>
          <p:cNvPr id="60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3.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테스트 요구사항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테스트 절차 및 내용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688049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Ⅴ.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성능 및 품질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53407" y="1222139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noAutofit/>
          </a:bodyPr>
          <a:lstStyle/>
          <a:p>
            <a:pPr algn="just" eaLnBrk="0" fontAlgn="base" latinLnBrk="0" hangingPunct="0">
              <a:spcAft>
                <a:spcPts val="300"/>
              </a:spcAft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사내 품질관리 조직을 운영하여 각 업무시스템이 최고의 품질에 도달할 수 있도록 각 프로세스에 접근하여 지원하겠으며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특히 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본사 차원에서 품질관리 전문가를 월</a:t>
            </a:r>
            <a:r>
              <a:rPr lang="en-US" altLang="ko-KR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1</a:t>
            </a:r>
            <a:r>
              <a:rPr lang="ko-KR" altLang="en-US" sz="1200" b="1" spc="-7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회 별도로 현장 지원하면서 고객의 품질관리 수준에 맞추어 운영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하겠습니다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2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품질관리 목표</a:t>
              </a:r>
            </a:p>
          </p:txBody>
        </p:sp>
        <p:pic>
          <p:nvPicPr>
            <p:cNvPr id="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3" name="그룹 140"/>
          <p:cNvGrpSpPr/>
          <p:nvPr/>
        </p:nvGrpSpPr>
        <p:grpSpPr>
          <a:xfrm>
            <a:off x="539750" y="3257674"/>
            <a:ext cx="6553200" cy="2700300"/>
            <a:chOff x="2099438" y="1549662"/>
            <a:chExt cx="3982129" cy="2926738"/>
          </a:xfrm>
        </p:grpSpPr>
        <p:sp>
          <p:nvSpPr>
            <p:cNvPr id="11" name="양쪽 모서리가 둥근 사각형 10"/>
            <p:cNvSpPr/>
            <p:nvPr/>
          </p:nvSpPr>
          <p:spPr>
            <a:xfrm>
              <a:off x="2099438" y="1549664"/>
              <a:ext cx="1927945" cy="1401661"/>
            </a:xfrm>
            <a:prstGeom prst="round2Same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432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095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190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0286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0381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1210" lvl="1" indent="-81210" latinLnBrk="0">
                <a:lnSpc>
                  <a:spcPct val="110000"/>
                </a:lnSpc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>
                  <a:tab pos="4981823" algn="l"/>
                </a:tabLst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품질활동 계획 수립</a:t>
              </a:r>
            </a:p>
            <a:p>
              <a:pPr marL="81210" lvl="1" indent="-81210" latinLnBrk="0">
                <a:lnSpc>
                  <a:spcPct val="110000"/>
                </a:lnSpc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>
                  <a:tab pos="4981823" algn="l"/>
                </a:tabLst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표준 및 절차 수립</a:t>
              </a:r>
            </a:p>
            <a:p>
              <a:pPr marL="81210" lvl="1" indent="-81210" latinLnBrk="0">
                <a:lnSpc>
                  <a:spcPct val="110000"/>
                </a:lnSpc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>
                  <a:tab pos="4981823" algn="l"/>
                </a:tabLst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품질 활동 오리엔테이션</a:t>
              </a:r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100788" y="1549662"/>
              <a:ext cx="1925246" cy="406460"/>
            </a:xfrm>
            <a:prstGeom prst="round2SameRect">
              <a:avLst/>
            </a:prstGeom>
            <a:solidFill>
              <a:srgbClr val="E3F1FA"/>
            </a:solidFill>
            <a:ln w="6350" cmpd="thinThick">
              <a:solidFill>
                <a:srgbClr val="006CB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68162" algn="ctr" defTabSz="844942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181017" algn="l"/>
                  <a:tab pos="4575505" algn="l"/>
                </a:tabLst>
              </a:pPr>
              <a:r>
                <a:rPr lang="ko-KR" altLang="en-US" sz="12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계획에 근거한 표준화 된 품질활동</a:t>
              </a:r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>
              <a:off x="4153620" y="1549664"/>
              <a:ext cx="1927947" cy="1401661"/>
            </a:xfrm>
            <a:prstGeom prst="round2Same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432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81210" lvl="1" indent="-81210" latinLnBrk="0">
                <a:lnSpc>
                  <a:spcPct val="110000"/>
                </a:lnSpc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>
                  <a:tab pos="4981823" algn="l"/>
                </a:tabLst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유지보수 실시</a:t>
              </a:r>
            </a:p>
            <a:p>
              <a:pPr marL="81210" lvl="1" indent="-81210" latinLnBrk="0">
                <a:lnSpc>
                  <a:spcPct val="110000"/>
                </a:lnSpc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>
                  <a:tab pos="4981823" algn="l"/>
                </a:tabLst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테스트 전담자 운영</a:t>
              </a:r>
            </a:p>
            <a:p>
              <a:pPr marL="81210" lvl="1" indent="-81210" latinLnBrk="0">
                <a:lnSpc>
                  <a:spcPct val="110000"/>
                </a:lnSpc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>
                  <a:tab pos="4981823" algn="l"/>
                </a:tabLst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스크립트을 활용한 품질 자동화</a:t>
              </a: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4154971" y="1549662"/>
              <a:ext cx="1925246" cy="406460"/>
            </a:xfrm>
            <a:prstGeom prst="round2SameRect">
              <a:avLst/>
            </a:prstGeom>
            <a:solidFill>
              <a:srgbClr val="E3F1FA"/>
            </a:solidFill>
            <a:ln w="6350" cmpd="thinThick">
              <a:solidFill>
                <a:srgbClr val="006CB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68162" algn="ctr" defTabSz="844942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181017" algn="l"/>
                  <a:tab pos="4575505" algn="l"/>
                </a:tabLst>
              </a:pPr>
              <a:r>
                <a:rPr lang="ko-KR" altLang="en-US" sz="12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전담조직과 유지보수 가이드 기반의 품질관리</a:t>
              </a: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2100788" y="3190267"/>
              <a:ext cx="1927945" cy="1286133"/>
            </a:xfrm>
            <a:prstGeom prst="round2Same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432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095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190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0286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0381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1210" lvl="1" indent="-81210" latinLnBrk="0">
                <a:lnSpc>
                  <a:spcPct val="110000"/>
                </a:lnSpc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>
                  <a:tab pos="4981823" algn="l"/>
                </a:tabLst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절차에 따른 품질 활동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(Inspection,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테스트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시험운영 지원 등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)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수행</a:t>
              </a:r>
            </a:p>
            <a:p>
              <a:pPr marL="81210" lvl="1" indent="-81210" latinLnBrk="0">
                <a:lnSpc>
                  <a:spcPct val="110000"/>
                </a:lnSpc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>
                  <a:tab pos="4981823" algn="l"/>
                </a:tabLst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유지보수 진척 관리</a:t>
              </a: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2099438" y="3126022"/>
              <a:ext cx="1925246" cy="406460"/>
            </a:xfrm>
            <a:prstGeom prst="round2SameRect">
              <a:avLst/>
            </a:prstGeom>
            <a:solidFill>
              <a:srgbClr val="E3F1FA"/>
            </a:solidFill>
            <a:ln w="6350" cmpd="thinThick">
              <a:solidFill>
                <a:srgbClr val="006CB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68162" algn="ctr" defTabSz="844942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181017" algn="l"/>
                  <a:tab pos="4575505" algn="l"/>
                </a:tabLst>
              </a:pPr>
              <a:r>
                <a:rPr lang="ko-KR" altLang="en-US" sz="12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표준화된 도구를 활용한 </a:t>
              </a:r>
              <a:endParaRPr lang="en-US" altLang="ko-KR" sz="12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indent="-68162" algn="ctr" defTabSz="844942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181017" algn="l"/>
                  <a:tab pos="4575505" algn="l"/>
                </a:tabLst>
              </a:pPr>
              <a:r>
                <a:rPr lang="ko-KR" altLang="en-US" sz="12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주기별 품질점검</a:t>
              </a: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153621" y="3157862"/>
              <a:ext cx="1927945" cy="1286133"/>
            </a:xfrm>
            <a:prstGeom prst="round2Same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432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81210" lvl="1" indent="-81210" latinLnBrk="0">
                <a:lnSpc>
                  <a:spcPct val="110000"/>
                </a:lnSpc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>
                  <a:tab pos="4981823" algn="l"/>
                </a:tabLst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품질 조직의 품질 측정지표 제시</a:t>
              </a:r>
            </a:p>
            <a:p>
              <a:pPr marL="81210" lvl="1" indent="-81210" latinLnBrk="0">
                <a:lnSpc>
                  <a:spcPct val="110000"/>
                </a:lnSpc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>
                  <a:tab pos="4981823" algn="l"/>
                </a:tabLst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유지보수를 통한 품질요구사항 충족</a:t>
              </a: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4130290" y="3107838"/>
              <a:ext cx="1925246" cy="406460"/>
            </a:xfrm>
            <a:prstGeom prst="round2SameRect">
              <a:avLst/>
            </a:prstGeom>
            <a:solidFill>
              <a:srgbClr val="E3F1FA"/>
            </a:solidFill>
            <a:ln w="6350" cmpd="thinThick">
              <a:solidFill>
                <a:srgbClr val="006CB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68162" algn="ctr" defTabSz="844942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181017" algn="l"/>
                  <a:tab pos="4575505" algn="l"/>
                </a:tabLst>
              </a:pPr>
              <a:r>
                <a:rPr lang="ko-KR" altLang="en-US" sz="12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측정지표에 따른 </a:t>
              </a:r>
              <a:endParaRPr lang="en-US" altLang="ko-KR" sz="12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indent="-68162" algn="ctr" defTabSz="844942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181017" algn="l"/>
                  <a:tab pos="4575505" algn="l"/>
                </a:tabLst>
              </a:pPr>
              <a:r>
                <a:rPr lang="ko-KR" altLang="en-US" sz="12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</a:rPr>
                <a:t>장해유형관리 이행</a:t>
              </a:r>
            </a:p>
          </p:txBody>
        </p:sp>
      </p:grpSp>
      <p:grpSp>
        <p:nvGrpSpPr>
          <p:cNvPr id="4" name="그룹 168"/>
          <p:cNvGrpSpPr/>
          <p:nvPr/>
        </p:nvGrpSpPr>
        <p:grpSpPr>
          <a:xfrm>
            <a:off x="2176390" y="2717614"/>
            <a:ext cx="3060341" cy="443976"/>
            <a:chOff x="2165483" y="3595342"/>
            <a:chExt cx="3372676" cy="479273"/>
          </a:xfrm>
        </p:grpSpPr>
        <p:sp>
          <p:nvSpPr>
            <p:cNvPr id="20" name="직사각형 19"/>
            <p:cNvSpPr/>
            <p:nvPr/>
          </p:nvSpPr>
          <p:spPr>
            <a:xfrm>
              <a:off x="2865963" y="3734707"/>
              <a:ext cx="1945030" cy="259636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latinLnBrk="0">
                <a:lnSpc>
                  <a:spcPct val="130000"/>
                </a:lnSpc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최고 수준의 품질 달성</a:t>
              </a: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27" t="18383" r="25202" b="59217"/>
            <a:stretch/>
          </p:blipFill>
          <p:spPr bwMode="auto">
            <a:xfrm>
              <a:off x="2165483" y="3595342"/>
              <a:ext cx="288033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27" t="18383" r="25202" b="59217"/>
            <a:stretch/>
          </p:blipFill>
          <p:spPr bwMode="auto">
            <a:xfrm flipH="1" flipV="1">
              <a:off x="5250126" y="3786583"/>
              <a:ext cx="288033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56"/>
          <p:cNvGrpSpPr/>
          <p:nvPr/>
        </p:nvGrpSpPr>
        <p:grpSpPr>
          <a:xfrm>
            <a:off x="539750" y="6065986"/>
            <a:ext cx="6553200" cy="1728192"/>
            <a:chOff x="1273635" y="6229626"/>
            <a:chExt cx="4846462" cy="1700760"/>
          </a:xfrm>
        </p:grpSpPr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 flipH="1">
              <a:off x="1273635" y="6493348"/>
              <a:ext cx="4846462" cy="1437038"/>
            </a:xfrm>
            <a:prstGeom prst="rect">
              <a:avLst/>
            </a:prstGeom>
            <a:solidFill>
              <a:srgbClr val="EAEAEA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0" bIns="0" rtlCol="0" anchor="ctr" anchorCtr="0"/>
            <a:lstStyle/>
            <a:p>
              <a:pPr marL="93305" indent="-93305" defTabSz="980620" latinLnBrk="0">
                <a:spcAft>
                  <a:spcPts val="276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endPara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6" name="그룹 183"/>
            <p:cNvGrpSpPr/>
            <p:nvPr/>
          </p:nvGrpSpPr>
          <p:grpSpPr>
            <a:xfrm flipH="1">
              <a:off x="1276757" y="6229626"/>
              <a:ext cx="4843339" cy="288877"/>
              <a:chOff x="620508" y="8666964"/>
              <a:chExt cx="3718425" cy="288877"/>
            </a:xfrm>
          </p:grpSpPr>
          <p:sp>
            <p:nvSpPr>
              <p:cNvPr id="25" name="한쪽 모서리가 잘린 사각형 24"/>
              <p:cNvSpPr/>
              <p:nvPr/>
            </p:nvSpPr>
            <p:spPr>
              <a:xfrm rot="10800000" flipV="1">
                <a:off x="620508" y="8666964"/>
                <a:ext cx="3718425" cy="288877"/>
              </a:xfrm>
              <a:prstGeom prst="snip1Rect">
                <a:avLst>
                  <a:gd name="adj" fmla="val 42749"/>
                </a:avLst>
              </a:prstGeom>
              <a:solidFill>
                <a:srgbClr val="B7E2FF"/>
              </a:solidFill>
              <a:ln>
                <a:noFill/>
              </a:ln>
            </p:spPr>
            <p:txBody>
              <a:bodyPr vert="horz" wrap="square" lIns="83988" tIns="41994" rIns="83988" bIns="41994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39876" latinLnBrk="0">
                  <a:spcAft>
                    <a:spcPts val="276"/>
                  </a:spcAft>
                </a:pPr>
                <a:endParaRPr lang="ko-KR" altLang="en-US" sz="10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26" name="이등변 삼각형 25"/>
              <p:cNvSpPr/>
              <p:nvPr/>
            </p:nvSpPr>
            <p:spPr>
              <a:xfrm flipH="1" flipV="1">
                <a:off x="620510" y="8666964"/>
                <a:ext cx="95769" cy="95769"/>
              </a:xfrm>
              <a:prstGeom prst="triangle">
                <a:avLst>
                  <a:gd name="adj" fmla="val 100000"/>
                </a:avLst>
              </a:prstGeom>
              <a:solidFill>
                <a:srgbClr val="006CB6"/>
              </a:solidFill>
              <a:ln w="6350" cmpd="thinThick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68162" algn="ctr" defTabSz="844942" fontAlgn="ctr" latinLnBrk="0">
                  <a:spcAft>
                    <a:spcPts val="276"/>
                  </a:spcAft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2181017" algn="l"/>
                    <a:tab pos="4575505" algn="l"/>
                  </a:tabLst>
                </a:pPr>
                <a:endParaRPr lang="ko-KR" altLang="en-US" sz="10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10800000" flipH="1" flipV="1">
                <a:off x="1741840" y="8720536"/>
                <a:ext cx="1475760" cy="181735"/>
              </a:xfrm>
              <a:prstGeom prst="rect">
                <a:avLst/>
              </a:prstGeom>
              <a:noFill/>
              <a:ln w="6350" cmpd="thinThick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68162" algn="ctr" defTabSz="844942" fontAlgn="ctr" latinLnBrk="0">
                  <a:spcAft>
                    <a:spcPts val="276"/>
                  </a:spcAft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2181017" algn="l"/>
                    <a:tab pos="4575505" algn="l"/>
                  </a:tabLst>
                </a:pPr>
                <a:r>
                  <a:rPr lang="ko-KR" altLang="en-US" sz="1200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HY신명조" pitchFamily="18" charset="-127"/>
                    <a:ea typeface="HY신명조" pitchFamily="18" charset="-127"/>
                  </a:rPr>
                  <a:t>품질관리 수행 절차</a:t>
                </a:r>
              </a:p>
            </p:txBody>
          </p:sp>
        </p:grpSp>
        <p:grpSp>
          <p:nvGrpSpPr>
            <p:cNvPr id="10" name="그룹 187"/>
            <p:cNvGrpSpPr/>
            <p:nvPr/>
          </p:nvGrpSpPr>
          <p:grpSpPr>
            <a:xfrm>
              <a:off x="1550225" y="6757874"/>
              <a:ext cx="693148" cy="706636"/>
              <a:chOff x="8784892" y="4958685"/>
              <a:chExt cx="1055794" cy="1055794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8784892" y="4958685"/>
                <a:ext cx="1055794" cy="10557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6C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39876"/>
                <a:endParaRPr lang="ko-KR" altLang="en-US" sz="800" dirty="0">
                  <a:ln w="6350"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949393" y="5237679"/>
                <a:ext cx="726792" cy="497808"/>
              </a:xfrm>
              <a:prstGeom prst="rect">
                <a:avLst/>
              </a:prstGeom>
              <a:noFill/>
              <a:ln w="31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defTabSz="957630">
                  <a:defRPr sz="1885">
                    <a:solidFill>
                      <a:schemeClr val="lt1"/>
                    </a:solidFill>
                  </a:defRPr>
                </a:lvl1pPr>
                <a:lvl2pPr marL="92075" lvl="1" indent="-92075" defTabSz="1019190" latinLnBrk="0">
                  <a:spcAft>
                    <a:spcPts val="200"/>
                  </a:spcAft>
                  <a:buFont typeface="Arial" pitchFamily="34" charset="0"/>
                  <a:buChar char="•"/>
                  <a:defRPr sz="1100">
                    <a:ln>
                      <a:solidFill>
                        <a:srgbClr val="005A92">
                          <a:alpha val="3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B" pitchFamily="18" charset="-127"/>
                    <a:ea typeface="Rix모던고딕 B" pitchFamily="18" charset="-127"/>
                  </a:defRPr>
                </a:lvl2pPr>
                <a:lvl3pPr marL="957630" defTabSz="957630">
                  <a:defRPr sz="1885">
                    <a:solidFill>
                      <a:schemeClr val="lt1"/>
                    </a:solidFill>
                  </a:defRPr>
                </a:lvl3pPr>
                <a:lvl4pPr marL="1436445" defTabSz="957630">
                  <a:defRPr sz="1885">
                    <a:solidFill>
                      <a:schemeClr val="lt1"/>
                    </a:solidFill>
                  </a:defRPr>
                </a:lvl4pPr>
                <a:lvl5pPr marL="1915259" defTabSz="957630">
                  <a:defRPr sz="1885">
                    <a:solidFill>
                      <a:schemeClr val="lt1"/>
                    </a:solidFill>
                  </a:defRPr>
                </a:lvl5pPr>
                <a:lvl6pPr marL="2394074" defTabSz="957630">
                  <a:defRPr sz="1885">
                    <a:solidFill>
                      <a:schemeClr val="lt1"/>
                    </a:solidFill>
                  </a:defRPr>
                </a:lvl6pPr>
                <a:lvl7pPr marL="2872889" defTabSz="957630">
                  <a:defRPr sz="1885">
                    <a:solidFill>
                      <a:schemeClr val="lt1"/>
                    </a:solidFill>
                  </a:defRPr>
                </a:lvl7pPr>
                <a:lvl8pPr marL="3351704" defTabSz="957630">
                  <a:defRPr sz="1885">
                    <a:solidFill>
                      <a:schemeClr val="lt1"/>
                    </a:solidFill>
                  </a:defRPr>
                </a:lvl8pPr>
                <a:lvl9pPr marL="3830519" defTabSz="957630">
                  <a:defRPr sz="1885">
                    <a:solidFill>
                      <a:schemeClr val="lt1"/>
                    </a:solidFill>
                  </a:defRPr>
                </a:lvl9pPr>
              </a:lstStyle>
              <a:p>
                <a:pPr marL="0" lvl="1" indent="0" algn="ctr" defTabSz="909997">
                  <a:spcAft>
                    <a:spcPts val="0"/>
                  </a:spcAft>
                  <a:buNone/>
                </a:pPr>
                <a:r>
                  <a:rPr kumimoji="1" lang="ko-KR" altLang="en-US" spc="-100" dirty="0">
                    <a:ln w="6350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</a:rPr>
                  <a:t>품질관리 계획</a:t>
                </a:r>
              </a:p>
            </p:txBody>
          </p:sp>
        </p:grpSp>
        <p:cxnSp>
          <p:nvCxnSpPr>
            <p:cNvPr id="31" name="직선 연결선 30"/>
            <p:cNvCxnSpPr/>
            <p:nvPr/>
          </p:nvCxnSpPr>
          <p:spPr>
            <a:xfrm flipH="1">
              <a:off x="1921966" y="7468156"/>
              <a:ext cx="105383" cy="10743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91"/>
            <p:cNvGrpSpPr/>
            <p:nvPr/>
          </p:nvGrpSpPr>
          <p:grpSpPr>
            <a:xfrm rot="18900000">
              <a:off x="2381408" y="7050060"/>
              <a:ext cx="124484" cy="122264"/>
              <a:chOff x="6168525" y="3508465"/>
              <a:chExt cx="248418" cy="248418"/>
            </a:xfrm>
          </p:grpSpPr>
          <p:sp>
            <p:nvSpPr>
              <p:cNvPr id="33" name="모서리가 둥근 직사각형 32"/>
              <p:cNvSpPr/>
              <p:nvPr/>
            </p:nvSpPr>
            <p:spPr bwMode="auto">
              <a:xfrm rot="16200000">
                <a:off x="6256734" y="3596674"/>
                <a:ext cx="72000" cy="248418"/>
              </a:xfrm>
              <a:prstGeom prst="roundRect">
                <a:avLst>
                  <a:gd name="adj" fmla="val 50000"/>
                </a:avLst>
              </a:prstGeom>
              <a:solidFill>
                <a:srgbClr val="858585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000" dirty="0">
                  <a:ln w="6350"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 bwMode="auto">
              <a:xfrm>
                <a:off x="6344943" y="3508465"/>
                <a:ext cx="72000" cy="248418"/>
              </a:xfrm>
              <a:prstGeom prst="roundRect">
                <a:avLst>
                  <a:gd name="adj" fmla="val 50000"/>
                </a:avLst>
              </a:prstGeom>
              <a:solidFill>
                <a:srgbClr val="858585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000" dirty="0">
                  <a:ln w="6350"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grpSp>
          <p:nvGrpSpPr>
            <p:cNvPr id="24" name="그룹 194"/>
            <p:cNvGrpSpPr/>
            <p:nvPr/>
          </p:nvGrpSpPr>
          <p:grpSpPr>
            <a:xfrm>
              <a:off x="2671375" y="6757874"/>
              <a:ext cx="693148" cy="706636"/>
              <a:chOff x="8784892" y="4958685"/>
              <a:chExt cx="1055794" cy="1055794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8784892" y="4958685"/>
                <a:ext cx="1055794" cy="10557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6C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39876"/>
                <a:endParaRPr lang="ko-KR" altLang="en-US" sz="800" dirty="0">
                  <a:ln w="6350"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804990" y="5061777"/>
                <a:ext cx="1015599" cy="746712"/>
              </a:xfrm>
              <a:prstGeom prst="rect">
                <a:avLst/>
              </a:prstGeom>
              <a:noFill/>
              <a:ln w="31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defTabSz="957630">
                  <a:defRPr sz="1885">
                    <a:solidFill>
                      <a:schemeClr val="lt1"/>
                    </a:solidFill>
                  </a:defRPr>
                </a:lvl1pPr>
                <a:lvl2pPr marL="92075" lvl="1" indent="-92075" defTabSz="1019190" latinLnBrk="0">
                  <a:spcAft>
                    <a:spcPts val="200"/>
                  </a:spcAft>
                  <a:buFont typeface="Arial" pitchFamily="34" charset="0"/>
                  <a:buChar char="•"/>
                  <a:defRPr sz="1100">
                    <a:ln>
                      <a:solidFill>
                        <a:srgbClr val="005A92">
                          <a:alpha val="3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B" pitchFamily="18" charset="-127"/>
                    <a:ea typeface="Rix모던고딕 B" pitchFamily="18" charset="-127"/>
                  </a:defRPr>
                </a:lvl2pPr>
                <a:lvl3pPr marL="957630" defTabSz="957630">
                  <a:defRPr sz="1885">
                    <a:solidFill>
                      <a:schemeClr val="lt1"/>
                    </a:solidFill>
                  </a:defRPr>
                </a:lvl3pPr>
                <a:lvl4pPr marL="1436445" defTabSz="957630">
                  <a:defRPr sz="1885">
                    <a:solidFill>
                      <a:schemeClr val="lt1"/>
                    </a:solidFill>
                  </a:defRPr>
                </a:lvl4pPr>
                <a:lvl5pPr marL="1915259" defTabSz="957630">
                  <a:defRPr sz="1885">
                    <a:solidFill>
                      <a:schemeClr val="lt1"/>
                    </a:solidFill>
                  </a:defRPr>
                </a:lvl5pPr>
                <a:lvl6pPr marL="2394074" defTabSz="957630">
                  <a:defRPr sz="1885">
                    <a:solidFill>
                      <a:schemeClr val="lt1"/>
                    </a:solidFill>
                  </a:defRPr>
                </a:lvl6pPr>
                <a:lvl7pPr marL="2872889" defTabSz="957630">
                  <a:defRPr sz="1885">
                    <a:solidFill>
                      <a:schemeClr val="lt1"/>
                    </a:solidFill>
                  </a:defRPr>
                </a:lvl7pPr>
                <a:lvl8pPr marL="3351704" defTabSz="957630">
                  <a:defRPr sz="1885">
                    <a:solidFill>
                      <a:schemeClr val="lt1"/>
                    </a:solidFill>
                  </a:defRPr>
                </a:lvl8pPr>
                <a:lvl9pPr marL="3830519" defTabSz="957630">
                  <a:defRPr sz="1885">
                    <a:solidFill>
                      <a:schemeClr val="lt1"/>
                    </a:solidFill>
                  </a:defRPr>
                </a:lvl9pPr>
              </a:lstStyle>
              <a:p>
                <a:pPr marL="0" lvl="1" indent="0" algn="ctr" defTabSz="909997">
                  <a:spcAft>
                    <a:spcPts val="0"/>
                  </a:spcAft>
                  <a:buNone/>
                </a:pPr>
                <a:r>
                  <a:rPr kumimoji="1" lang="ko-KR" altLang="en-US" spc="-100" dirty="0">
                    <a:ln w="6350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</a:rPr>
                  <a:t>수립한 계획대로</a:t>
                </a:r>
              </a:p>
              <a:p>
                <a:pPr marL="0" lvl="1" indent="0" algn="ctr" defTabSz="909997">
                  <a:spcAft>
                    <a:spcPts val="0"/>
                  </a:spcAft>
                  <a:buNone/>
                </a:pPr>
                <a:r>
                  <a:rPr kumimoji="1" lang="ko-KR" altLang="en-US" spc="-100" dirty="0">
                    <a:ln w="6350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</a:rPr>
                  <a:t>유지보수 실시</a:t>
                </a:r>
              </a:p>
            </p:txBody>
          </p:sp>
        </p:grpSp>
        <p:cxnSp>
          <p:nvCxnSpPr>
            <p:cNvPr id="38" name="직선 연결선 37"/>
            <p:cNvCxnSpPr/>
            <p:nvPr/>
          </p:nvCxnSpPr>
          <p:spPr>
            <a:xfrm flipH="1">
              <a:off x="3043116" y="7468156"/>
              <a:ext cx="105383" cy="10743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198"/>
            <p:cNvGrpSpPr/>
            <p:nvPr/>
          </p:nvGrpSpPr>
          <p:grpSpPr>
            <a:xfrm>
              <a:off x="3787499" y="6757874"/>
              <a:ext cx="693148" cy="706636"/>
              <a:chOff x="8784892" y="4958685"/>
              <a:chExt cx="1055794" cy="1055794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8784892" y="4958685"/>
                <a:ext cx="1055794" cy="10557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6C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39876"/>
                <a:endParaRPr lang="ko-KR" altLang="en-US" sz="800" dirty="0">
                  <a:ln w="6350"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950455" y="5113229"/>
                <a:ext cx="724669" cy="746712"/>
              </a:xfrm>
              <a:prstGeom prst="rect">
                <a:avLst/>
              </a:prstGeom>
              <a:noFill/>
              <a:ln w="31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defTabSz="957630">
                  <a:defRPr sz="1885">
                    <a:solidFill>
                      <a:schemeClr val="lt1"/>
                    </a:solidFill>
                  </a:defRPr>
                </a:lvl1pPr>
                <a:lvl2pPr marL="92075" lvl="1" indent="-92075" defTabSz="1019190" latinLnBrk="0">
                  <a:spcAft>
                    <a:spcPts val="200"/>
                  </a:spcAft>
                  <a:buFont typeface="Arial" pitchFamily="34" charset="0"/>
                  <a:buChar char="•"/>
                  <a:defRPr sz="1100">
                    <a:ln>
                      <a:solidFill>
                        <a:srgbClr val="005A92">
                          <a:alpha val="3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B" pitchFamily="18" charset="-127"/>
                    <a:ea typeface="Rix모던고딕 B" pitchFamily="18" charset="-127"/>
                  </a:defRPr>
                </a:lvl2pPr>
                <a:lvl3pPr marL="957630" defTabSz="957630">
                  <a:defRPr sz="1885">
                    <a:solidFill>
                      <a:schemeClr val="lt1"/>
                    </a:solidFill>
                  </a:defRPr>
                </a:lvl3pPr>
                <a:lvl4pPr marL="1436445" defTabSz="957630">
                  <a:defRPr sz="1885">
                    <a:solidFill>
                      <a:schemeClr val="lt1"/>
                    </a:solidFill>
                  </a:defRPr>
                </a:lvl4pPr>
                <a:lvl5pPr marL="1915259" defTabSz="957630">
                  <a:defRPr sz="1885">
                    <a:solidFill>
                      <a:schemeClr val="lt1"/>
                    </a:solidFill>
                  </a:defRPr>
                </a:lvl5pPr>
                <a:lvl6pPr marL="2394074" defTabSz="957630">
                  <a:defRPr sz="1885">
                    <a:solidFill>
                      <a:schemeClr val="lt1"/>
                    </a:solidFill>
                  </a:defRPr>
                </a:lvl6pPr>
                <a:lvl7pPr marL="2872889" defTabSz="957630">
                  <a:defRPr sz="1885">
                    <a:solidFill>
                      <a:schemeClr val="lt1"/>
                    </a:solidFill>
                  </a:defRPr>
                </a:lvl7pPr>
                <a:lvl8pPr marL="3351704" defTabSz="957630">
                  <a:defRPr sz="1885">
                    <a:solidFill>
                      <a:schemeClr val="lt1"/>
                    </a:solidFill>
                  </a:defRPr>
                </a:lvl8pPr>
                <a:lvl9pPr marL="3830519" defTabSz="957630">
                  <a:defRPr sz="1885">
                    <a:solidFill>
                      <a:schemeClr val="lt1"/>
                    </a:solidFill>
                  </a:defRPr>
                </a:lvl9pPr>
              </a:lstStyle>
              <a:p>
                <a:pPr marL="0" lvl="1" indent="0" algn="ctr" defTabSz="909997">
                  <a:spcAft>
                    <a:spcPts val="0"/>
                  </a:spcAft>
                  <a:buNone/>
                </a:pPr>
                <a:r>
                  <a:rPr kumimoji="1" lang="ko-KR" altLang="en-US" spc="-100" dirty="0">
                    <a:ln w="6350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</a:rPr>
                  <a:t>유지보수 결과에</a:t>
                </a:r>
              </a:p>
              <a:p>
                <a:pPr marL="0" lvl="1" indent="0" algn="ctr" defTabSz="909997">
                  <a:spcAft>
                    <a:spcPts val="0"/>
                  </a:spcAft>
                  <a:buNone/>
                </a:pPr>
                <a:r>
                  <a:rPr kumimoji="1" lang="ko-KR" altLang="en-US" spc="-100" dirty="0">
                    <a:ln w="6350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</a:rPr>
                  <a:t>대해 판단</a:t>
                </a:r>
              </a:p>
            </p:txBody>
          </p:sp>
        </p:grpSp>
        <p:cxnSp>
          <p:nvCxnSpPr>
            <p:cNvPr id="42" name="직선 연결선 41"/>
            <p:cNvCxnSpPr/>
            <p:nvPr/>
          </p:nvCxnSpPr>
          <p:spPr>
            <a:xfrm flipH="1">
              <a:off x="4159240" y="7468156"/>
              <a:ext cx="105383" cy="10743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202"/>
            <p:cNvGrpSpPr/>
            <p:nvPr/>
          </p:nvGrpSpPr>
          <p:grpSpPr>
            <a:xfrm>
              <a:off x="4903623" y="6757874"/>
              <a:ext cx="693148" cy="706636"/>
              <a:chOff x="8784892" y="4958685"/>
              <a:chExt cx="1055794" cy="1055794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8784892" y="4958685"/>
                <a:ext cx="1055794" cy="10557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6C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39876"/>
                <a:endParaRPr lang="ko-KR" altLang="en-US" sz="800" dirty="0">
                  <a:ln w="6350"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883507" y="5237682"/>
                <a:ext cx="858566" cy="497808"/>
              </a:xfrm>
              <a:prstGeom prst="rect">
                <a:avLst/>
              </a:prstGeom>
              <a:noFill/>
              <a:ln w="31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defTabSz="957630">
                  <a:defRPr sz="1885">
                    <a:solidFill>
                      <a:schemeClr val="lt1"/>
                    </a:solidFill>
                  </a:defRPr>
                </a:lvl1pPr>
                <a:lvl2pPr marL="92075" lvl="1" indent="-92075" defTabSz="1019190" latinLnBrk="0">
                  <a:spcAft>
                    <a:spcPts val="200"/>
                  </a:spcAft>
                  <a:buFont typeface="Arial" pitchFamily="34" charset="0"/>
                  <a:buChar char="•"/>
                  <a:defRPr sz="1100">
                    <a:ln>
                      <a:solidFill>
                        <a:srgbClr val="005A92">
                          <a:alpha val="3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B" pitchFamily="18" charset="-127"/>
                    <a:ea typeface="Rix모던고딕 B" pitchFamily="18" charset="-127"/>
                  </a:defRPr>
                </a:lvl2pPr>
                <a:lvl3pPr marL="957630" defTabSz="957630">
                  <a:defRPr sz="1885">
                    <a:solidFill>
                      <a:schemeClr val="lt1"/>
                    </a:solidFill>
                  </a:defRPr>
                </a:lvl3pPr>
                <a:lvl4pPr marL="1436445" defTabSz="957630">
                  <a:defRPr sz="1885">
                    <a:solidFill>
                      <a:schemeClr val="lt1"/>
                    </a:solidFill>
                  </a:defRPr>
                </a:lvl4pPr>
                <a:lvl5pPr marL="1915259" defTabSz="957630">
                  <a:defRPr sz="1885">
                    <a:solidFill>
                      <a:schemeClr val="lt1"/>
                    </a:solidFill>
                  </a:defRPr>
                </a:lvl5pPr>
                <a:lvl6pPr marL="2394074" defTabSz="957630">
                  <a:defRPr sz="1885">
                    <a:solidFill>
                      <a:schemeClr val="lt1"/>
                    </a:solidFill>
                  </a:defRPr>
                </a:lvl6pPr>
                <a:lvl7pPr marL="2872889" defTabSz="957630">
                  <a:defRPr sz="1885">
                    <a:solidFill>
                      <a:schemeClr val="lt1"/>
                    </a:solidFill>
                  </a:defRPr>
                </a:lvl7pPr>
                <a:lvl8pPr marL="3351704" defTabSz="957630">
                  <a:defRPr sz="1885">
                    <a:solidFill>
                      <a:schemeClr val="lt1"/>
                    </a:solidFill>
                  </a:defRPr>
                </a:lvl8pPr>
                <a:lvl9pPr marL="3830519" defTabSz="957630">
                  <a:defRPr sz="1885">
                    <a:solidFill>
                      <a:schemeClr val="lt1"/>
                    </a:solidFill>
                  </a:defRPr>
                </a:lvl9pPr>
              </a:lstStyle>
              <a:p>
                <a:pPr marL="0" lvl="1" indent="0" algn="ctr" defTabSz="909997">
                  <a:spcAft>
                    <a:spcPts val="0"/>
                  </a:spcAft>
                  <a:buNone/>
                </a:pPr>
                <a:r>
                  <a:rPr kumimoji="1" lang="ko-KR" altLang="en-US" spc="-100" dirty="0">
                    <a:ln w="6350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</a:rPr>
                  <a:t>결함에 대한</a:t>
                </a:r>
              </a:p>
              <a:p>
                <a:pPr marL="0" lvl="1" indent="0" algn="ctr" defTabSz="909997">
                  <a:spcAft>
                    <a:spcPts val="0"/>
                  </a:spcAft>
                  <a:buNone/>
                </a:pPr>
                <a:r>
                  <a:rPr kumimoji="1" lang="ko-KR" altLang="en-US" spc="-100" dirty="0">
                    <a:ln w="6350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HY신명조" pitchFamily="18" charset="-127"/>
                    <a:ea typeface="HY신명조" pitchFamily="18" charset="-127"/>
                    <a:cs typeface="Arial" pitchFamily="34" charset="0"/>
                  </a:rPr>
                  <a:t>시정조치</a:t>
                </a:r>
              </a:p>
            </p:txBody>
          </p:sp>
        </p:grpSp>
        <p:cxnSp>
          <p:nvCxnSpPr>
            <p:cNvPr id="46" name="직선 연결선 45"/>
            <p:cNvCxnSpPr/>
            <p:nvPr/>
          </p:nvCxnSpPr>
          <p:spPr>
            <a:xfrm flipH="1">
              <a:off x="5275364" y="7468156"/>
              <a:ext cx="105383" cy="10743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206"/>
            <p:cNvGrpSpPr/>
            <p:nvPr/>
          </p:nvGrpSpPr>
          <p:grpSpPr>
            <a:xfrm rot="18900000">
              <a:off x="3488203" y="7050060"/>
              <a:ext cx="124484" cy="122264"/>
              <a:chOff x="6168525" y="3508465"/>
              <a:chExt cx="248418" cy="248418"/>
            </a:xfrm>
          </p:grpSpPr>
          <p:sp>
            <p:nvSpPr>
              <p:cNvPr id="48" name="모서리가 둥근 직사각형 47"/>
              <p:cNvSpPr/>
              <p:nvPr/>
            </p:nvSpPr>
            <p:spPr bwMode="auto">
              <a:xfrm rot="16200000">
                <a:off x="6256734" y="3596674"/>
                <a:ext cx="72000" cy="248418"/>
              </a:xfrm>
              <a:prstGeom prst="roundRect">
                <a:avLst>
                  <a:gd name="adj" fmla="val 50000"/>
                </a:avLst>
              </a:prstGeom>
              <a:solidFill>
                <a:srgbClr val="858585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000" dirty="0">
                  <a:ln w="6350"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 bwMode="auto">
              <a:xfrm>
                <a:off x="6344943" y="3508465"/>
                <a:ext cx="72000" cy="248418"/>
              </a:xfrm>
              <a:prstGeom prst="roundRect">
                <a:avLst>
                  <a:gd name="adj" fmla="val 50000"/>
                </a:avLst>
              </a:prstGeom>
              <a:solidFill>
                <a:srgbClr val="858585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000" dirty="0">
                  <a:ln w="6350"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grpSp>
          <p:nvGrpSpPr>
            <p:cNvPr id="39" name="그룹 209"/>
            <p:cNvGrpSpPr/>
            <p:nvPr/>
          </p:nvGrpSpPr>
          <p:grpSpPr>
            <a:xfrm rot="18900000">
              <a:off x="4619198" y="7050060"/>
              <a:ext cx="124484" cy="122264"/>
              <a:chOff x="6168525" y="3508465"/>
              <a:chExt cx="248418" cy="248418"/>
            </a:xfrm>
          </p:grpSpPr>
          <p:sp>
            <p:nvSpPr>
              <p:cNvPr id="51" name="모서리가 둥근 직사각형 50"/>
              <p:cNvSpPr/>
              <p:nvPr/>
            </p:nvSpPr>
            <p:spPr bwMode="auto">
              <a:xfrm rot="16200000">
                <a:off x="6256734" y="3596674"/>
                <a:ext cx="72000" cy="248418"/>
              </a:xfrm>
              <a:prstGeom prst="roundRect">
                <a:avLst>
                  <a:gd name="adj" fmla="val 50000"/>
                </a:avLst>
              </a:prstGeom>
              <a:solidFill>
                <a:srgbClr val="858585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000" dirty="0">
                  <a:ln w="6350"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 bwMode="auto">
              <a:xfrm>
                <a:off x="6344943" y="3508465"/>
                <a:ext cx="72000" cy="248418"/>
              </a:xfrm>
              <a:prstGeom prst="roundRect">
                <a:avLst>
                  <a:gd name="adj" fmla="val 50000"/>
                </a:avLst>
              </a:prstGeom>
              <a:solidFill>
                <a:srgbClr val="858585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000" dirty="0">
                  <a:ln w="6350"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1908506" y="7659914"/>
              <a:ext cx="73738" cy="1538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latinLnBrk="0">
                <a:spcAft>
                  <a:spcPts val="0"/>
                </a:spcAft>
              </a:pP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CB6"/>
                  </a:solidFill>
                  <a:latin typeface="HY신명조" pitchFamily="18" charset="-127"/>
                  <a:ea typeface="HY신명조" pitchFamily="18" charset="-127"/>
                </a:rPr>
                <a:t>P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013566" y="7661135"/>
              <a:ext cx="81941" cy="15144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latinLnBrk="0">
                <a:spcAft>
                  <a:spcPts val="0"/>
                </a:spcAft>
              </a:pP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CB6"/>
                  </a:solidFill>
                  <a:latin typeface="HY신명조" pitchFamily="18" charset="-127"/>
                  <a:ea typeface="HY신명조" pitchFamily="18" charset="-127"/>
                </a:rPr>
                <a:t>D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119750" y="7661135"/>
              <a:ext cx="77844" cy="15144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latinLnBrk="0">
                <a:spcAft>
                  <a:spcPts val="0"/>
                </a:spcAft>
              </a:pP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CB6"/>
                  </a:solidFill>
                  <a:latin typeface="HY신명조" pitchFamily="18" charset="-127"/>
                  <a:ea typeface="HY신명조" pitchFamily="18" charset="-127"/>
                </a:rPr>
                <a:t>C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219789" y="7661135"/>
              <a:ext cx="86039" cy="15144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latinLnBrk="0">
                <a:spcAft>
                  <a:spcPts val="0"/>
                </a:spcAft>
              </a:pP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CB6"/>
                  </a:solidFill>
                  <a:latin typeface="HY신명조" pitchFamily="18" charset="-127"/>
                  <a:ea typeface="HY신명조" pitchFamily="18" charset="-127"/>
                </a:rPr>
                <a:t>A</a:t>
              </a:r>
            </a:p>
          </p:txBody>
        </p:sp>
      </p:grpSp>
      <p:grpSp>
        <p:nvGrpSpPr>
          <p:cNvPr id="43" name="그룹 5"/>
          <p:cNvGrpSpPr/>
          <p:nvPr/>
        </p:nvGrpSpPr>
        <p:grpSpPr>
          <a:xfrm>
            <a:off x="539750" y="8010202"/>
            <a:ext cx="6553200" cy="289185"/>
            <a:chOff x="636588" y="2795588"/>
            <a:chExt cx="6270625" cy="215900"/>
          </a:xfrm>
        </p:grpSpPr>
        <p:sp>
          <p:nvSpPr>
            <p:cNvPr id="59" name="모서리가 둥근 직사각형 58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전사 품질관리 지원 활동</a:t>
              </a:r>
            </a:p>
          </p:txBody>
        </p:sp>
        <p:pic>
          <p:nvPicPr>
            <p:cNvPr id="60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1651"/>
              </p:ext>
            </p:extLst>
          </p:nvPr>
        </p:nvGraphicFramePr>
        <p:xfrm>
          <a:off x="539750" y="8370243"/>
          <a:ext cx="6553201" cy="1531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26">
                <a:tc>
                  <a:txBody>
                    <a:bodyPr/>
                    <a:lstStyle/>
                    <a:p>
                      <a:pPr marL="0" indent="-180975" algn="ctr" defTabSz="914400" rtl="0" eaLnBrk="1" fontAlgn="auto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조직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80975" algn="ctr" defTabSz="914400" rtl="0" eaLnBrk="1" fontAlgn="auto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80975" algn="ctr" defTabSz="914400" rtl="0" eaLnBrk="1" fontAlgn="auto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품질활동 관련 역할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26">
                <a:tc rowSpan="4"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전사지원조직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품질담당임원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품질방침 설정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수립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승인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품질시스템 품질방침 검토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2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QA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그룹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프로젝트 착수점검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품질활동 지원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2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모바일 배전설계그룹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모바일 </a:t>
                      </a:r>
                      <a:r>
                        <a:rPr lang="ko-KR" altLang="en-US" sz="11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배전설계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업그레이드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운영 유지보수 지원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32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기술지원 그룹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제품기술이슈 및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Risk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대응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지원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테스트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튜닝 지원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539477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4.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품질 요구사항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가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품질 관리방안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5688049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Ⅴ.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성능 및 품질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0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5"/>
          <p:cNvGrpSpPr/>
          <p:nvPr/>
        </p:nvGrpSpPr>
        <p:grpSpPr>
          <a:xfrm>
            <a:off x="539750" y="1241425"/>
            <a:ext cx="6553200" cy="289185"/>
            <a:chOff x="636588" y="2795588"/>
            <a:chExt cx="6270625" cy="215900"/>
          </a:xfrm>
        </p:grpSpPr>
        <p:sp>
          <p:nvSpPr>
            <p:cNvPr id="40" name="모서리가 둥근 직사각형 39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3086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품질조직 및 지원체계 구성</a:t>
              </a:r>
            </a:p>
          </p:txBody>
        </p:sp>
        <p:pic>
          <p:nvPicPr>
            <p:cNvPr id="41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42" name="그룹 5"/>
          <p:cNvGrpSpPr/>
          <p:nvPr/>
        </p:nvGrpSpPr>
        <p:grpSpPr>
          <a:xfrm>
            <a:off x="539749" y="6246007"/>
            <a:ext cx="6553200" cy="289185"/>
            <a:chOff x="636588" y="2795588"/>
            <a:chExt cx="6270625" cy="215900"/>
          </a:xfrm>
        </p:grpSpPr>
        <p:sp>
          <p:nvSpPr>
            <p:cNvPr id="43" name="모서리가 둥근 직사각형 42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품질조직별 역할</a:t>
              </a:r>
            </a:p>
          </p:txBody>
        </p:sp>
        <p:pic>
          <p:nvPicPr>
            <p:cNvPr id="44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45" name="그룹 44"/>
          <p:cNvGrpSpPr/>
          <p:nvPr/>
        </p:nvGrpSpPr>
        <p:grpSpPr>
          <a:xfrm>
            <a:off x="576262" y="1673225"/>
            <a:ext cx="6553200" cy="4392761"/>
            <a:chOff x="10204146" y="3222464"/>
            <a:chExt cx="5326609" cy="3248501"/>
          </a:xfrm>
        </p:grpSpPr>
        <p:sp>
          <p:nvSpPr>
            <p:cNvPr id="46" name="직사각형 45"/>
            <p:cNvSpPr/>
            <p:nvPr/>
          </p:nvSpPr>
          <p:spPr>
            <a:xfrm>
              <a:off x="10204146" y="3222464"/>
              <a:ext cx="5326609" cy="324850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marL="0" marR="0" lvl="2" indent="-180975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"/>
                </a:spcAft>
                <a:buClr>
                  <a:srgbClr val="FFFFFF">
                    <a:lumMod val="65000"/>
                  </a:srgbClr>
                </a:buClr>
                <a:buSzPct val="80000"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-5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Y신명조" pitchFamily="18" charset="-127"/>
                <a:ea typeface="HY신명조" pitchFamily="18" charset="-127"/>
                <a:cs typeface="Arial Unicode MS" pitchFamily="50" charset="-127"/>
              </a:endParaRPr>
            </a:p>
          </p:txBody>
        </p:sp>
        <p:grpSp>
          <p:nvGrpSpPr>
            <p:cNvPr id="47" name="그룹 89"/>
            <p:cNvGrpSpPr/>
            <p:nvPr/>
          </p:nvGrpSpPr>
          <p:grpSpPr>
            <a:xfrm>
              <a:off x="10311451" y="3330476"/>
              <a:ext cx="5112000" cy="2970563"/>
              <a:chOff x="321408" y="404664"/>
              <a:chExt cx="8496944" cy="4928982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321408" y="404664"/>
                <a:ext cx="8496944" cy="44644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457200" latinLnBrk="0"/>
                <a:endParaRPr lang="ko-KR" altLang="en-US" sz="11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537433" y="1340768"/>
                <a:ext cx="8064894" cy="32403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36000" tIns="36000" rIns="36000" bIns="36000" anchor="t">
                <a:noAutofit/>
              </a:bodyPr>
              <a:lstStyle/>
              <a:p>
                <a:pPr algn="r" defTabSz="457200" latinLnBrk="0"/>
                <a:endParaRPr lang="en-US" altLang="ko-KR" sz="11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r" defTabSz="457200" latinLnBrk="0"/>
                <a:endParaRPr lang="en-US" altLang="ko-KR" sz="11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defTabSz="457200" latinLnBrk="0"/>
                <a:r>
                  <a:rPr lang="ko-KR" altLang="en-US" sz="1100" b="1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                                                                                                                                            제안사 </a:t>
                </a: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55576" y="1556792"/>
                <a:ext cx="1961725" cy="2808312"/>
              </a:xfrm>
              <a:prstGeom prst="rect">
                <a:avLst/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전사품질 조직</a:t>
                </a: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002859" y="3068961"/>
                <a:ext cx="1467162" cy="397230"/>
              </a:xfrm>
              <a:prstGeom prst="rect">
                <a:avLst/>
              </a:prstGeom>
              <a:gradFill>
                <a:gsLst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100" b="1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전사지원조직</a:t>
                </a: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002859" y="3501008"/>
                <a:ext cx="1467162" cy="7200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92075" indent="-92075" eaLnBrk="0" fontAlgn="base" latinLnBrk="0" hangingPunct="0">
                  <a:buClr>
                    <a:schemeClr val="tx1">
                      <a:lumMod val="75000"/>
                      <a:lumOff val="25000"/>
                    </a:schemeClr>
                  </a:buClr>
                  <a:buSzPct val="80000"/>
                  <a:buFont typeface="Wingdings" pitchFamily="2" charset="2"/>
                  <a:buChar char="§"/>
                </a:pP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QAO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그룹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buClr>
                    <a:schemeClr val="tx1">
                      <a:lumMod val="75000"/>
                      <a:lumOff val="25000"/>
                    </a:schemeClr>
                  </a:buClr>
                  <a:buSzPct val="80000"/>
                  <a:buFont typeface="Wingdings" pitchFamily="2" charset="2"/>
                  <a:buChar char="§"/>
                </a:pP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Architect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그룹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buClr>
                    <a:schemeClr val="tx1">
                      <a:lumMod val="75000"/>
                      <a:lumOff val="25000"/>
                    </a:schemeClr>
                  </a:buClr>
                  <a:buSzPct val="80000"/>
                  <a:buFont typeface="Wingdings" pitchFamily="2" charset="2"/>
                  <a:buChar char="§"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기술지원 그룹</a:t>
                </a: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537434" y="620688"/>
                <a:ext cx="8064894" cy="39723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9DC3E6"/>
                  </a:gs>
                  <a:gs pos="100000">
                    <a:srgbClr val="2E75B6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indent="-180975" algn="ctr"/>
                <a:r>
                  <a:rPr lang="ko-KR" altLang="en-US" sz="11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주관기관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(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한전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KDN)</a:t>
                </a:r>
                <a:endParaRPr lang="ko-KR" altLang="en-US" sz="1100" b="1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308650" y="2456892"/>
                <a:ext cx="2522460" cy="432001"/>
              </a:xfrm>
              <a:prstGeom prst="rect">
                <a:avLst/>
              </a:prstGeom>
              <a:gradFill>
                <a:gsLst>
                  <a:gs pos="0">
                    <a:srgbClr val="A4A4A4"/>
                  </a:gs>
                  <a:gs pos="100000">
                    <a:srgbClr val="898989"/>
                  </a:gs>
                </a:gsLst>
                <a:lin ang="5400000" scaled="0"/>
              </a:gradFill>
              <a:ln w="9525" cap="flat" cmpd="sng" algn="ctr">
                <a:solidFill>
                  <a:srgbClr val="8D8D8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indent="-180975" algn="ctr"/>
                <a:r>
                  <a:rPr lang="ko-KR" altLang="en-US" sz="11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프로젝트 관리자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 (PM)</a:t>
                </a:r>
                <a:endParaRPr lang="ko-KR" altLang="en-US" sz="1100" b="1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6876256" y="2399649"/>
                <a:ext cx="1515846" cy="546488"/>
              </a:xfrm>
              <a:prstGeom prst="rect">
                <a:avLst/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품질관리자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6876256" y="3065746"/>
                <a:ext cx="1515846" cy="546488"/>
              </a:xfrm>
              <a:prstGeom prst="rect">
                <a:avLst/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변환관리 담당자</a:t>
                </a: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876256" y="3731845"/>
                <a:ext cx="1515846" cy="546488"/>
              </a:xfrm>
              <a:prstGeom prst="rect">
                <a:avLst/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Architect (TA/SA/DA)</a:t>
                </a:r>
                <a:endPara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3759881" y="3789088"/>
                <a:ext cx="1620000" cy="432001"/>
              </a:xfrm>
              <a:prstGeom prst="rect">
                <a:avLst/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개발팀</a:t>
                </a:r>
              </a:p>
            </p:txBody>
          </p:sp>
          <p:cxnSp>
            <p:nvCxnSpPr>
              <p:cNvPr id="59" name="직선 연결선 58"/>
              <p:cNvCxnSpPr>
                <a:stCxn id="65" idx="3"/>
                <a:endCxn id="54" idx="1"/>
              </p:cNvCxnSpPr>
              <p:nvPr/>
            </p:nvCxnSpPr>
            <p:spPr>
              <a:xfrm>
                <a:off x="2470021" y="2672893"/>
                <a:ext cx="83862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>
                <a:stCxn id="54" idx="3"/>
                <a:endCxn id="55" idx="1"/>
              </p:cNvCxnSpPr>
              <p:nvPr/>
            </p:nvCxnSpPr>
            <p:spPr>
              <a:xfrm>
                <a:off x="5831110" y="2672893"/>
                <a:ext cx="10451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>
                <a:stCxn id="54" idx="2"/>
                <a:endCxn id="58" idx="0"/>
              </p:cNvCxnSpPr>
              <p:nvPr/>
            </p:nvCxnSpPr>
            <p:spPr>
              <a:xfrm>
                <a:off x="4569880" y="2888893"/>
                <a:ext cx="2" cy="90019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1736439" y="2242055"/>
                <a:ext cx="0" cy="82690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1002859" y="2474277"/>
                <a:ext cx="1467162" cy="397230"/>
              </a:xfrm>
              <a:prstGeom prst="rect">
                <a:avLst/>
              </a:prstGeom>
              <a:gradFill>
                <a:gsLst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en-US" altLang="ko-KR" sz="1100" b="1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CQO</a:t>
                </a:r>
              </a:p>
              <a:p>
                <a:pPr algn="ctr" eaLnBrk="0" fontAlgn="base" latinLnBrk="0" hangingPunct="0"/>
                <a:r>
                  <a:rPr lang="en-US" altLang="ko-KR" sz="1100" b="1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(</a:t>
                </a:r>
                <a:r>
                  <a:rPr lang="ko-KR" altLang="en-US" sz="1100" b="1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품질담당임원</a:t>
                </a:r>
                <a:r>
                  <a:rPr lang="en-US" altLang="ko-KR" sz="1100" b="1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)</a:t>
                </a:r>
                <a:endParaRPr lang="ko-KR" altLang="en-US" sz="11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cxnSp>
            <p:nvCxnSpPr>
              <p:cNvPr id="67" name="직선 연결선 66"/>
              <p:cNvCxnSpPr>
                <a:stCxn id="54" idx="0"/>
              </p:cNvCxnSpPr>
              <p:nvPr/>
            </p:nvCxnSpPr>
            <p:spPr>
              <a:xfrm flipV="1">
                <a:off x="4569880" y="1017918"/>
                <a:ext cx="2" cy="143897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꺾인 연결선 70"/>
              <p:cNvCxnSpPr>
                <a:stCxn id="54" idx="3"/>
                <a:endCxn id="56" idx="1"/>
              </p:cNvCxnSpPr>
              <p:nvPr/>
            </p:nvCxnSpPr>
            <p:spPr>
              <a:xfrm>
                <a:off x="5831110" y="2672893"/>
                <a:ext cx="1045146" cy="666097"/>
              </a:xfrm>
              <a:prstGeom prst="bentConnector3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꺾인 연결선 74"/>
              <p:cNvCxnSpPr>
                <a:stCxn id="54" idx="3"/>
                <a:endCxn id="57" idx="1"/>
              </p:cNvCxnSpPr>
              <p:nvPr/>
            </p:nvCxnSpPr>
            <p:spPr>
              <a:xfrm>
                <a:off x="5831110" y="2672893"/>
                <a:ext cx="1045146" cy="133219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모서리가 둥근 직사각형 75"/>
              <p:cNvSpPr/>
              <p:nvPr/>
            </p:nvSpPr>
            <p:spPr>
              <a:xfrm>
                <a:off x="488102" y="4936415"/>
                <a:ext cx="8064894" cy="39723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9DC3E6"/>
                  </a:gs>
                  <a:gs pos="100000">
                    <a:srgbClr val="2E75B6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indent="-180975" algn="ctr"/>
                <a:r>
                  <a:rPr lang="en-US" altLang="ko-KR" sz="1100" b="1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AI</a:t>
                </a:r>
                <a:r>
                  <a:rPr lang="ko-KR" altLang="en-US" sz="1100" b="1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기반</a:t>
                </a:r>
                <a:r>
                  <a:rPr lang="en-US" altLang="ko-KR" sz="1100" b="1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 </a:t>
                </a:r>
                <a:r>
                  <a:rPr lang="ko-KR" altLang="en-US" sz="1100" b="1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설비</a:t>
                </a:r>
                <a:r>
                  <a:rPr lang="en-US" altLang="ko-KR" sz="1100" b="1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 </a:t>
                </a:r>
                <a:r>
                  <a:rPr lang="ko-KR" altLang="en-US" sz="1100" b="1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경로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및 공사비 예측 도구 개발 운영팀 및 인수팀</a:t>
                </a: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002859" y="1916894"/>
                <a:ext cx="1467162" cy="397231"/>
              </a:xfrm>
              <a:prstGeom prst="rect">
                <a:avLst/>
              </a:prstGeom>
              <a:gradFill>
                <a:gsLst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en-US" altLang="ko-KR" sz="1100" b="1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CEO</a:t>
                </a:r>
                <a:endParaRPr lang="ko-KR" altLang="en-US" sz="1100" b="1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</p:grp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06909"/>
              </p:ext>
            </p:extLst>
          </p:nvPr>
        </p:nvGraphicFramePr>
        <p:xfrm>
          <a:off x="576261" y="6678053"/>
          <a:ext cx="6553201" cy="323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906">
                <a:tc>
                  <a:txBody>
                    <a:bodyPr/>
                    <a:lstStyle/>
                    <a:p>
                      <a:pPr marL="0" indent="-180975" algn="ctr" defTabSz="914400" rtl="0" eaLnBrk="1" fontAlgn="auto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조직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DF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80975" algn="ctr" defTabSz="914400" rtl="0" eaLnBrk="1" fontAlgn="auto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DF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80975" algn="ctr" defTabSz="914400" rtl="0" eaLnBrk="1" fontAlgn="auto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품질활동 관련 역할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906">
                <a:tc rowSpan="4"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전사지원조직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품질담당임원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품질방침 설정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수립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승인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품질시스템 품질방침 검토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QAO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그룹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프로젝트 착수점검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품질활동 지원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사내감리 실시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Architect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그룹</a:t>
                      </a:r>
                      <a:endParaRPr lang="en-US" altLang="ko-KR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S/W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아키텍처 설계 전략 정립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및 개발 지원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기술지원 그룹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기술이슈 및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Risk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대응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지원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성능테스트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튜닝 지원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906">
                <a:tc rowSpan="5"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프로젝트품질조직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PM</a:t>
                      </a:r>
                      <a:endParaRPr lang="ko-KR" altLang="en-US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팀 내 역할 및 책임 분배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품질활동 시정 조치 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품질관리자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품질활동 계획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표준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절차 수립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품질검토 및 활동 지원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변화관리 담당자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형상관리 절치 및 계획 수립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형상관리 수행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통제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감사 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Architect</a:t>
                      </a:r>
                      <a:endParaRPr lang="ko-KR" altLang="en-US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S/W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아키텍처 설계 및 구축 지원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성능테스트 및 튜닝 지원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개발팀원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산출물 품질검토 및 시정조치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테스트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형상관리 수행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539477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4.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품질 요구사항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품질 관리 조직 수행 방안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688049" y="85256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Ⅴ. </a:t>
            </a: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성능 및 품질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22"/>
          <p:cNvGrpSpPr/>
          <p:nvPr/>
        </p:nvGrpSpPr>
        <p:grpSpPr>
          <a:xfrm>
            <a:off x="791505" y="2141550"/>
            <a:ext cx="6301445" cy="360000"/>
            <a:chOff x="647700" y="2054327"/>
            <a:chExt cx="6480175" cy="360000"/>
          </a:xfrm>
        </p:grpSpPr>
        <p:grpSp>
          <p:nvGrpSpPr>
            <p:cNvPr id="12" name="그룹 23"/>
            <p:cNvGrpSpPr/>
            <p:nvPr/>
          </p:nvGrpSpPr>
          <p:grpSpPr>
            <a:xfrm>
              <a:off x="647700" y="2054327"/>
              <a:ext cx="1485416" cy="360000"/>
              <a:chOff x="998674" y="2441404"/>
              <a:chExt cx="1485416" cy="36000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503251" y="2544730"/>
                <a:ext cx="980839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프로젝트 관리</a:t>
                </a: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Ⅵ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13" name="직선 연결선 12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75858"/>
              </p:ext>
            </p:extLst>
          </p:nvPr>
        </p:nvGraphicFramePr>
        <p:xfrm>
          <a:off x="1187548" y="2537551"/>
          <a:ext cx="5905401" cy="721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4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관리 방법론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87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4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 </a:t>
                      </a:r>
                      <a:r>
                        <a:rPr lang="ko-KR" altLang="en-US" sz="11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수행체계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88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4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일정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계획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89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853938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456054" y="85256"/>
            <a:ext cx="19559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Ⅵ. </a:t>
            </a:r>
            <a:r>
              <a:rPr lang="ko-KR" altLang="en-US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프로젝트 관리</a:t>
            </a:r>
            <a:endParaRPr lang="en-US" altLang="ko-KR" sz="2000" b="1" spc="-18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53407" y="1279196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eaLnBrk="0" latinLnBrk="0" hangingPunct="0">
              <a:spcAft>
                <a:spcPts val="0"/>
              </a:spcAft>
            </a:pP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범위 관리 철저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품질 지표 관리 및 납기 일정 준수를 프로젝트 관리 목표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로 하여 성공적인 사업수행이 될 수 있도록 하겠으며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세부적으로 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9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가지 프로젝트 관리영역으로 구분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하고 통합 관리하여 효율적인 운영체계를 구축하겠습니다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2" name="그룹 5"/>
          <p:cNvGrpSpPr/>
          <p:nvPr/>
        </p:nvGrpSpPr>
        <p:grpSpPr>
          <a:xfrm>
            <a:off x="539750" y="2176463"/>
            <a:ext cx="6553200" cy="289185"/>
            <a:chOff x="636588" y="2795588"/>
            <a:chExt cx="6270625" cy="21590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</a:t>
              </a:r>
              <a:r>
                <a:rPr kumimoji="0" lang="ko-KR" altLang="en-US" sz="1200" b="1" dirty="0" err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관리방법론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적용방안</a:t>
              </a:r>
            </a:p>
          </p:txBody>
        </p:sp>
        <p:pic>
          <p:nvPicPr>
            <p:cNvPr id="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pic>
        <p:nvPicPr>
          <p:cNvPr id="80" name="Picture 5" descr="C:\Users\강세환\Desktop\03.png"/>
          <p:cNvPicPr>
            <a:picLocks noChangeAspect="1" noChangeArrowheads="1"/>
          </p:cNvPicPr>
          <p:nvPr/>
        </p:nvPicPr>
        <p:blipFill rotWithShape="1">
          <a:blip r:embed="rId3" cstate="print"/>
          <a:srcRect l="41793"/>
          <a:stretch/>
        </p:blipFill>
        <p:spPr bwMode="auto">
          <a:xfrm flipH="1">
            <a:off x="592669" y="8658839"/>
            <a:ext cx="2935140" cy="1150325"/>
          </a:xfrm>
          <a:prstGeom prst="rect">
            <a:avLst/>
          </a:prstGeom>
          <a:noFill/>
        </p:spPr>
      </p:pic>
      <p:grpSp>
        <p:nvGrpSpPr>
          <p:cNvPr id="3" name="그룹 189"/>
          <p:cNvGrpSpPr/>
          <p:nvPr/>
        </p:nvGrpSpPr>
        <p:grpSpPr>
          <a:xfrm>
            <a:off x="719497" y="6282073"/>
            <a:ext cx="2740381" cy="2727920"/>
            <a:chOff x="539750" y="6588353"/>
            <a:chExt cx="2740381" cy="2727920"/>
          </a:xfrm>
        </p:grpSpPr>
        <p:grpSp>
          <p:nvGrpSpPr>
            <p:cNvPr id="6" name="그룹 80"/>
            <p:cNvGrpSpPr/>
            <p:nvPr/>
          </p:nvGrpSpPr>
          <p:grpSpPr>
            <a:xfrm>
              <a:off x="891889" y="6965442"/>
              <a:ext cx="2051995" cy="2088340"/>
              <a:chOff x="3826226" y="4142137"/>
              <a:chExt cx="2088800" cy="2125796"/>
            </a:xfrm>
          </p:grpSpPr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6226" y="4142137"/>
                <a:ext cx="2088800" cy="2125796"/>
              </a:xfrm>
              <a:prstGeom prst="rect">
                <a:avLst/>
              </a:prstGeom>
            </p:spPr>
          </p:pic>
          <p:grpSp>
            <p:nvGrpSpPr>
              <p:cNvPr id="10" name="그룹 217"/>
              <p:cNvGrpSpPr/>
              <p:nvPr/>
            </p:nvGrpSpPr>
            <p:grpSpPr>
              <a:xfrm>
                <a:off x="4089599" y="4412974"/>
                <a:ext cx="1562054" cy="1562052"/>
                <a:chOff x="3671092" y="1890713"/>
                <a:chExt cx="1234570" cy="1234568"/>
              </a:xfrm>
            </p:grpSpPr>
            <p:sp>
              <p:nvSpPr>
                <p:cNvPr id="88" name="타원 87"/>
                <p:cNvSpPr/>
                <p:nvPr/>
              </p:nvSpPr>
              <p:spPr>
                <a:xfrm>
                  <a:off x="3671092" y="1890713"/>
                  <a:ext cx="1234570" cy="1234568"/>
                </a:xfrm>
                <a:prstGeom prst="ellipse">
                  <a:avLst/>
                </a:prstGeom>
                <a:gradFill>
                  <a:gsLst>
                    <a:gs pos="100000">
                      <a:srgbClr val="57B2EF"/>
                    </a:gs>
                    <a:gs pos="0">
                      <a:srgbClr val="B8DDF6"/>
                    </a:gs>
                  </a:gsLst>
                  <a:lin ang="5400000" scaled="0"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180975" algn="ctr" fontAlgn="base" latinLnBrk="0">
                    <a:spcAft>
                      <a:spcPts val="240"/>
                    </a:spcAft>
                    <a:defRPr/>
                  </a:pPr>
                  <a:endParaRPr lang="ko-KR" altLang="en-US" sz="1100" kern="0" spc="-200" dirty="0">
                    <a:ln>
                      <a:solidFill>
                        <a:schemeClr val="bg1">
                          <a:alpha val="400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89" name="타원 88"/>
                <p:cNvSpPr/>
                <p:nvPr/>
              </p:nvSpPr>
              <p:spPr>
                <a:xfrm>
                  <a:off x="3728242" y="1947863"/>
                  <a:ext cx="1120270" cy="1120268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197064" algn="ctr" latinLnBrk="0">
                    <a:buClr>
                      <a:schemeClr val="bg1">
                        <a:lumMod val="65000"/>
                      </a:schemeClr>
                    </a:buClr>
                    <a:buSzPct val="80000"/>
                    <a:defRPr/>
                  </a:pPr>
                  <a:endParaRPr lang="ko-KR" altLang="en-US" sz="1100" spc="-200" dirty="0"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3765688" y="1985309"/>
                  <a:ext cx="1045378" cy="1045376"/>
                </a:xfrm>
                <a:prstGeom prst="ellipse">
                  <a:avLst/>
                </a:prstGeom>
                <a:gradFill>
                  <a:gsLst>
                    <a:gs pos="0">
                      <a:srgbClr val="57B2EF"/>
                    </a:gs>
                    <a:gs pos="100000">
                      <a:srgbClr val="0085DE"/>
                    </a:gs>
                  </a:gsLst>
                  <a:lin ang="5400000" scaled="0"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 anchorCtr="0"/>
                <a:lstStyle/>
                <a:p>
                  <a:pPr indent="-170111" algn="ctr" fontAlgn="base" latinLnBrk="0">
                    <a:spcAft>
                      <a:spcPts val="225"/>
                    </a:spcAft>
                    <a:buClr>
                      <a:schemeClr val="bg1">
                        <a:lumMod val="65000"/>
                      </a:schemeClr>
                    </a:buClr>
                    <a:buSzPct val="80000"/>
                  </a:pPr>
                  <a:endParaRPr lang="en-US" altLang="ko-KR" sz="1100" b="1" kern="0" spc="-20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</p:grpSp>
          <p:sp>
            <p:nvSpPr>
              <p:cNvPr id="84" name="TextBox 140"/>
              <p:cNvSpPr txBox="1">
                <a:spLocks noChangeArrowheads="1"/>
              </p:cNvSpPr>
              <p:nvPr/>
            </p:nvSpPr>
            <p:spPr bwMode="auto">
              <a:xfrm>
                <a:off x="4478496" y="4848827"/>
                <a:ext cx="784260" cy="131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1393825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1pPr>
                <a:lvl2pPr marL="742950" indent="-285750" defTabSz="1393825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2pPr>
                <a:lvl3pPr marL="1143000" indent="-228600" defTabSz="1393825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3pPr>
                <a:lvl4pPr marL="1600200" indent="-228600" defTabSz="1393825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4pPr>
                <a:lvl5pPr marL="2057400" indent="-228600" defTabSz="1393825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5pPr>
                <a:lvl6pPr marL="2514600" indent="-228600" defTabSz="13938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6pPr>
                <a:lvl7pPr marL="2971800" indent="-228600" defTabSz="13938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7pPr>
                <a:lvl8pPr marL="3429000" indent="-228600" defTabSz="13938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8pPr>
                <a:lvl9pPr marL="3886200" indent="-228600" defTabSz="13938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kumimoji="0" lang="ko-KR" altLang="en-US" sz="1100" b="1" spc="-20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통합관리</a:t>
                </a:r>
                <a:endParaRPr kumimoji="0" lang="en-US" altLang="ko-KR" sz="1100" b="1" spc="-20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86" name="TextBox 141"/>
              <p:cNvSpPr txBox="1">
                <a:spLocks noChangeArrowheads="1"/>
              </p:cNvSpPr>
              <p:nvPr/>
            </p:nvSpPr>
            <p:spPr bwMode="auto">
              <a:xfrm>
                <a:off x="4478496" y="5099744"/>
                <a:ext cx="784260" cy="497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defTabSz="1393825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1pPr>
                <a:lvl2pPr marL="742950" indent="-285750" defTabSz="1393825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2pPr>
                <a:lvl3pPr marL="1143000" indent="-228600" defTabSz="1393825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3pPr>
                <a:lvl4pPr marL="1600200" indent="-228600" defTabSz="1393825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4pPr>
                <a:lvl5pPr marL="2057400" indent="-228600" defTabSz="1393825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5pPr>
                <a:lvl6pPr marL="2514600" indent="-228600" defTabSz="13938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6pPr>
                <a:lvl7pPr marL="2971800" indent="-228600" defTabSz="13938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7pPr>
                <a:lvl8pPr marL="3429000" indent="-228600" defTabSz="13938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8pPr>
                <a:lvl9pPr marL="3886200" indent="-228600" defTabSz="13938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kumimoji="0" lang="en-US" altLang="ko-KR" sz="1100" spc="-20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CMMI Level 3 </a:t>
                </a:r>
              </a:p>
              <a:p>
                <a:pPr algn="ctr" eaLnBrk="1" hangingPunct="1"/>
                <a:r>
                  <a:rPr kumimoji="0" lang="en-US" altLang="ko-KR" sz="1100" spc="-20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PM-BOK </a:t>
                </a:r>
              </a:p>
              <a:p>
                <a:pPr algn="ctr" eaLnBrk="1" hangingPunct="1"/>
                <a:r>
                  <a:rPr kumimoji="0" lang="ko-KR" altLang="en-US" sz="1100" spc="-20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국제표준준수</a:t>
                </a:r>
              </a:p>
            </p:txBody>
          </p:sp>
          <p:cxnSp>
            <p:nvCxnSpPr>
              <p:cNvPr id="87" name="직선 연결선 142"/>
              <p:cNvCxnSpPr>
                <a:cxnSpLocks noChangeShapeType="1"/>
              </p:cNvCxnSpPr>
              <p:nvPr/>
            </p:nvCxnSpPr>
            <p:spPr bwMode="auto">
              <a:xfrm>
                <a:off x="4478496" y="5066395"/>
                <a:ext cx="784260" cy="0"/>
              </a:xfrm>
              <a:prstGeom prst="line">
                <a:avLst/>
              </a:prstGeom>
              <a:noFill/>
              <a:ln w="3175" algn="ctr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" name="그룹 59"/>
            <p:cNvGrpSpPr/>
            <p:nvPr/>
          </p:nvGrpSpPr>
          <p:grpSpPr>
            <a:xfrm>
              <a:off x="1650428" y="6588353"/>
              <a:ext cx="534918" cy="534918"/>
              <a:chOff x="4853186" y="3977256"/>
              <a:chExt cx="1487064" cy="1487064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4853186" y="3977256"/>
                <a:ext cx="1487064" cy="1487064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75000"/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endParaRPr lang="ko-KR" altLang="en-US" sz="1100" spc="-200" dirty="0">
                  <a:solidFill>
                    <a:srgbClr val="FFA764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4871838" y="3995906"/>
                <a:ext cx="1449761" cy="1449761"/>
              </a:xfrm>
              <a:prstGeom prst="ellipse">
                <a:avLst/>
              </a:prstGeom>
              <a:gradFill>
                <a:gsLst>
                  <a:gs pos="82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28575" cap="flat" cmpd="sng" algn="ctr">
                <a:solidFill>
                  <a:srgbClr val="8AC8F3"/>
                </a:solidFill>
                <a:prstDash val="solid"/>
              </a:ln>
              <a:effectLst>
                <a:outerShdw dist="127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  <p:txBody>
              <a:bodyPr wrap="none" lIns="0" tIns="0" rIns="0" bIns="7200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en-US" altLang="ko-KR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1</a:t>
                </a:r>
              </a:p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ko-KR" altLang="en-US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범위관리</a:t>
                </a:r>
              </a:p>
            </p:txBody>
          </p:sp>
        </p:grpSp>
        <p:grpSp>
          <p:nvGrpSpPr>
            <p:cNvPr id="12" name="그룹 59"/>
            <p:cNvGrpSpPr/>
            <p:nvPr/>
          </p:nvGrpSpPr>
          <p:grpSpPr>
            <a:xfrm>
              <a:off x="2365648" y="6879203"/>
              <a:ext cx="534918" cy="534918"/>
              <a:chOff x="4853186" y="3977256"/>
              <a:chExt cx="1487064" cy="1487064"/>
            </a:xfrm>
          </p:grpSpPr>
          <p:sp>
            <p:nvSpPr>
              <p:cNvPr id="95" name="타원 94"/>
              <p:cNvSpPr/>
              <p:nvPr/>
            </p:nvSpPr>
            <p:spPr>
              <a:xfrm>
                <a:off x="4853186" y="3977256"/>
                <a:ext cx="1487064" cy="1487064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75000"/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endParaRPr lang="ko-KR" altLang="en-US" sz="1100" spc="-200" dirty="0">
                  <a:solidFill>
                    <a:srgbClr val="FFA764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4871838" y="3995906"/>
                <a:ext cx="1449761" cy="1449761"/>
              </a:xfrm>
              <a:prstGeom prst="ellipse">
                <a:avLst/>
              </a:prstGeom>
              <a:gradFill>
                <a:gsLst>
                  <a:gs pos="82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28575" cap="flat" cmpd="sng" algn="ctr">
                <a:solidFill>
                  <a:srgbClr val="8AC8F3"/>
                </a:solidFill>
                <a:prstDash val="solid"/>
              </a:ln>
              <a:effectLst>
                <a:outerShdw dist="127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  <p:txBody>
              <a:bodyPr wrap="none" lIns="0" tIns="0" rIns="0" bIns="7200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en-US" altLang="ko-KR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2</a:t>
                </a:r>
              </a:p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ko-KR" altLang="en-US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진척관리</a:t>
                </a:r>
              </a:p>
            </p:txBody>
          </p:sp>
        </p:grpSp>
        <p:grpSp>
          <p:nvGrpSpPr>
            <p:cNvPr id="13" name="그룹 59"/>
            <p:cNvGrpSpPr/>
            <p:nvPr/>
          </p:nvGrpSpPr>
          <p:grpSpPr>
            <a:xfrm>
              <a:off x="909359" y="6879203"/>
              <a:ext cx="534918" cy="534918"/>
              <a:chOff x="4853186" y="3977256"/>
              <a:chExt cx="1487064" cy="1487064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4853186" y="3977256"/>
                <a:ext cx="1487064" cy="1487064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75000"/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endParaRPr lang="ko-KR" altLang="en-US" sz="1100" spc="-200" dirty="0">
                  <a:solidFill>
                    <a:srgbClr val="FFA764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4871838" y="3995906"/>
                <a:ext cx="1449761" cy="1449761"/>
              </a:xfrm>
              <a:prstGeom prst="ellipse">
                <a:avLst/>
              </a:prstGeom>
              <a:gradFill>
                <a:gsLst>
                  <a:gs pos="82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28575" cap="flat" cmpd="sng" algn="ctr">
                <a:solidFill>
                  <a:srgbClr val="8AC8F3"/>
                </a:solidFill>
                <a:prstDash val="solid"/>
              </a:ln>
              <a:effectLst>
                <a:outerShdw dist="127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  <p:txBody>
              <a:bodyPr wrap="none" lIns="0" tIns="0" rIns="0" bIns="7200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en-US" altLang="ko-KR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9</a:t>
                </a:r>
              </a:p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ko-KR" altLang="en-US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자원관리</a:t>
                </a:r>
              </a:p>
            </p:txBody>
          </p:sp>
        </p:grpSp>
        <p:grpSp>
          <p:nvGrpSpPr>
            <p:cNvPr id="14" name="그룹 59"/>
            <p:cNvGrpSpPr/>
            <p:nvPr/>
          </p:nvGrpSpPr>
          <p:grpSpPr>
            <a:xfrm>
              <a:off x="2745213" y="7521709"/>
              <a:ext cx="534918" cy="534918"/>
              <a:chOff x="4853186" y="3977256"/>
              <a:chExt cx="1487064" cy="1487064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4853186" y="3977256"/>
                <a:ext cx="1487064" cy="1487064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75000"/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endParaRPr lang="ko-KR" altLang="en-US" sz="1100" spc="-200" dirty="0">
                  <a:solidFill>
                    <a:srgbClr val="FFA764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4871838" y="3995906"/>
                <a:ext cx="1449761" cy="1449761"/>
              </a:xfrm>
              <a:prstGeom prst="ellipse">
                <a:avLst/>
              </a:prstGeom>
              <a:gradFill>
                <a:gsLst>
                  <a:gs pos="82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28575" cap="flat" cmpd="sng" algn="ctr">
                <a:solidFill>
                  <a:srgbClr val="8AC8F3"/>
                </a:solidFill>
                <a:prstDash val="solid"/>
              </a:ln>
              <a:effectLst>
                <a:outerShdw dist="127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  <p:txBody>
              <a:bodyPr wrap="none" lIns="0" tIns="0" rIns="0" bIns="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en-US" altLang="ko-KR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3</a:t>
                </a:r>
              </a:p>
              <a:p>
                <a:pPr indent="-180975" algn="ctr" fontAlgn="base">
                  <a:defRPr/>
                </a:pPr>
                <a:r>
                  <a:rPr lang="ko-KR" altLang="en-US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위험</a:t>
                </a:r>
                <a:r>
                  <a:rPr lang="en-US" altLang="ko-KR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/</a:t>
                </a:r>
                <a:r>
                  <a:rPr lang="ko-KR" altLang="en-US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이슈</a:t>
                </a:r>
              </a:p>
              <a:p>
                <a:pPr indent="-180975" algn="ctr" fontAlgn="base">
                  <a:defRPr/>
                </a:pPr>
                <a:r>
                  <a:rPr lang="ko-KR" altLang="en-US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관리</a:t>
                </a:r>
              </a:p>
            </p:txBody>
          </p:sp>
        </p:grpSp>
        <p:grpSp>
          <p:nvGrpSpPr>
            <p:cNvPr id="15" name="그룹 59"/>
            <p:cNvGrpSpPr/>
            <p:nvPr/>
          </p:nvGrpSpPr>
          <p:grpSpPr>
            <a:xfrm>
              <a:off x="2660400" y="8252676"/>
              <a:ext cx="534918" cy="534918"/>
              <a:chOff x="4853186" y="3977256"/>
              <a:chExt cx="1487064" cy="1487064"/>
            </a:xfrm>
          </p:grpSpPr>
          <p:sp>
            <p:nvSpPr>
              <p:cNvPr id="108" name="타원 107"/>
              <p:cNvSpPr/>
              <p:nvPr/>
            </p:nvSpPr>
            <p:spPr>
              <a:xfrm>
                <a:off x="4853186" y="3977256"/>
                <a:ext cx="1487064" cy="1487064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75000"/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endParaRPr lang="ko-KR" altLang="en-US" sz="1100" spc="-200" dirty="0">
                  <a:solidFill>
                    <a:srgbClr val="FFA764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09" name="타원 108"/>
              <p:cNvSpPr/>
              <p:nvPr/>
            </p:nvSpPr>
            <p:spPr>
              <a:xfrm>
                <a:off x="4871838" y="3995906"/>
                <a:ext cx="1449761" cy="1449761"/>
              </a:xfrm>
              <a:prstGeom prst="ellipse">
                <a:avLst/>
              </a:prstGeom>
              <a:gradFill>
                <a:gsLst>
                  <a:gs pos="82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28575" cap="flat" cmpd="sng" algn="ctr">
                <a:solidFill>
                  <a:srgbClr val="8AC8F3"/>
                </a:solidFill>
                <a:prstDash val="solid"/>
              </a:ln>
              <a:effectLst>
                <a:outerShdw dist="127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  <p:txBody>
              <a:bodyPr wrap="none" lIns="0" tIns="0" rIns="0" bIns="7200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en-US" altLang="ko-KR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4</a:t>
                </a:r>
              </a:p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ko-KR" altLang="en-US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품질관리</a:t>
                </a:r>
              </a:p>
            </p:txBody>
          </p:sp>
        </p:grpSp>
        <p:grpSp>
          <p:nvGrpSpPr>
            <p:cNvPr id="16" name="그룹 59"/>
            <p:cNvGrpSpPr/>
            <p:nvPr/>
          </p:nvGrpSpPr>
          <p:grpSpPr>
            <a:xfrm>
              <a:off x="2078940" y="8781355"/>
              <a:ext cx="534918" cy="534918"/>
              <a:chOff x="4853186" y="3977256"/>
              <a:chExt cx="1487064" cy="1487064"/>
            </a:xfrm>
          </p:grpSpPr>
          <p:sp>
            <p:nvSpPr>
              <p:cNvPr id="113" name="타원 112"/>
              <p:cNvSpPr/>
              <p:nvPr/>
            </p:nvSpPr>
            <p:spPr>
              <a:xfrm>
                <a:off x="4853186" y="3977256"/>
                <a:ext cx="1487064" cy="1487064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75000"/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endParaRPr lang="ko-KR" altLang="en-US" sz="1100" spc="-200" dirty="0">
                  <a:solidFill>
                    <a:srgbClr val="FFA764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15" name="타원 114"/>
              <p:cNvSpPr/>
              <p:nvPr/>
            </p:nvSpPr>
            <p:spPr>
              <a:xfrm>
                <a:off x="4871838" y="3995906"/>
                <a:ext cx="1449761" cy="1449761"/>
              </a:xfrm>
              <a:prstGeom prst="ellipse">
                <a:avLst/>
              </a:prstGeom>
              <a:gradFill>
                <a:gsLst>
                  <a:gs pos="82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28575" cap="flat" cmpd="sng" algn="ctr">
                <a:solidFill>
                  <a:srgbClr val="8AC8F3"/>
                </a:solidFill>
                <a:prstDash val="solid"/>
              </a:ln>
              <a:effectLst>
                <a:outerShdw dist="127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  <p:txBody>
              <a:bodyPr wrap="none" lIns="0" tIns="0" rIns="0" bIns="7200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en-US" altLang="ko-KR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5</a:t>
                </a:r>
              </a:p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ko-KR" altLang="en-US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보고검토</a:t>
                </a:r>
              </a:p>
            </p:txBody>
          </p:sp>
        </p:grpSp>
        <p:grpSp>
          <p:nvGrpSpPr>
            <p:cNvPr id="17" name="그룹 59"/>
            <p:cNvGrpSpPr/>
            <p:nvPr/>
          </p:nvGrpSpPr>
          <p:grpSpPr>
            <a:xfrm>
              <a:off x="1221657" y="8781355"/>
              <a:ext cx="534918" cy="534918"/>
              <a:chOff x="4853186" y="3977256"/>
              <a:chExt cx="1487064" cy="1487064"/>
            </a:xfrm>
          </p:grpSpPr>
          <p:sp>
            <p:nvSpPr>
              <p:cNvPr id="119" name="타원 118"/>
              <p:cNvSpPr/>
              <p:nvPr/>
            </p:nvSpPr>
            <p:spPr>
              <a:xfrm>
                <a:off x="4853186" y="3977256"/>
                <a:ext cx="1487064" cy="1487064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75000"/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endParaRPr lang="ko-KR" altLang="en-US" sz="1100" spc="-200" dirty="0">
                  <a:solidFill>
                    <a:srgbClr val="FFA764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20" name="타원 119"/>
              <p:cNvSpPr/>
              <p:nvPr/>
            </p:nvSpPr>
            <p:spPr>
              <a:xfrm>
                <a:off x="4871838" y="3995906"/>
                <a:ext cx="1449761" cy="1449761"/>
              </a:xfrm>
              <a:prstGeom prst="ellipse">
                <a:avLst/>
              </a:prstGeom>
              <a:gradFill>
                <a:gsLst>
                  <a:gs pos="82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28575" cap="flat" cmpd="sng" algn="ctr">
                <a:solidFill>
                  <a:srgbClr val="8AC8F3"/>
                </a:solidFill>
                <a:prstDash val="solid"/>
              </a:ln>
              <a:effectLst>
                <a:outerShdw dist="127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  <p:txBody>
              <a:bodyPr wrap="none" lIns="0" tIns="0" rIns="0" bIns="7200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en-US" altLang="ko-KR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6</a:t>
                </a:r>
              </a:p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ko-KR" altLang="en-US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형상관리</a:t>
                </a:r>
              </a:p>
            </p:txBody>
          </p:sp>
        </p:grpSp>
        <p:grpSp>
          <p:nvGrpSpPr>
            <p:cNvPr id="18" name="그룹 59"/>
            <p:cNvGrpSpPr/>
            <p:nvPr/>
          </p:nvGrpSpPr>
          <p:grpSpPr>
            <a:xfrm>
              <a:off x="648608" y="8252676"/>
              <a:ext cx="534918" cy="534918"/>
              <a:chOff x="4853186" y="3977256"/>
              <a:chExt cx="1487064" cy="1487064"/>
            </a:xfrm>
          </p:grpSpPr>
          <p:sp>
            <p:nvSpPr>
              <p:cNvPr id="122" name="타원 121"/>
              <p:cNvSpPr/>
              <p:nvPr/>
            </p:nvSpPr>
            <p:spPr>
              <a:xfrm>
                <a:off x="4853186" y="3977256"/>
                <a:ext cx="1487064" cy="1487064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75000"/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endParaRPr lang="ko-KR" altLang="en-US" sz="1100" spc="-200" dirty="0">
                  <a:solidFill>
                    <a:srgbClr val="FFA764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23" name="타원 122"/>
              <p:cNvSpPr/>
              <p:nvPr/>
            </p:nvSpPr>
            <p:spPr>
              <a:xfrm>
                <a:off x="4871838" y="3995906"/>
                <a:ext cx="1449761" cy="1449761"/>
              </a:xfrm>
              <a:prstGeom prst="ellipse">
                <a:avLst/>
              </a:prstGeom>
              <a:gradFill>
                <a:gsLst>
                  <a:gs pos="82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28575" cap="flat" cmpd="sng" algn="ctr">
                <a:solidFill>
                  <a:srgbClr val="8AC8F3"/>
                </a:solidFill>
                <a:prstDash val="solid"/>
              </a:ln>
              <a:effectLst>
                <a:outerShdw dist="127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  <p:txBody>
              <a:bodyPr wrap="none" lIns="0" tIns="0" rIns="0" bIns="7200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en-US" altLang="ko-KR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7</a:t>
                </a:r>
              </a:p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ko-KR" altLang="en-US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문서관리</a:t>
                </a:r>
              </a:p>
            </p:txBody>
          </p:sp>
        </p:grpSp>
        <p:grpSp>
          <p:nvGrpSpPr>
            <p:cNvPr id="19" name="그룹 59"/>
            <p:cNvGrpSpPr/>
            <p:nvPr/>
          </p:nvGrpSpPr>
          <p:grpSpPr>
            <a:xfrm>
              <a:off x="539750" y="7515491"/>
              <a:ext cx="534918" cy="534918"/>
              <a:chOff x="4853186" y="3977256"/>
              <a:chExt cx="1487064" cy="1487064"/>
            </a:xfrm>
          </p:grpSpPr>
          <p:sp>
            <p:nvSpPr>
              <p:cNvPr id="125" name="타원 124"/>
              <p:cNvSpPr/>
              <p:nvPr/>
            </p:nvSpPr>
            <p:spPr>
              <a:xfrm>
                <a:off x="4853186" y="3977256"/>
                <a:ext cx="1487064" cy="1487064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75000"/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endParaRPr lang="ko-KR" altLang="en-US" sz="1100" spc="-200" dirty="0">
                  <a:solidFill>
                    <a:srgbClr val="FFA764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4871838" y="3995906"/>
                <a:ext cx="1449761" cy="1449761"/>
              </a:xfrm>
              <a:prstGeom prst="ellipse">
                <a:avLst/>
              </a:prstGeom>
              <a:gradFill>
                <a:gsLst>
                  <a:gs pos="82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28575" cap="flat" cmpd="sng" algn="ctr">
                <a:solidFill>
                  <a:srgbClr val="8AC8F3"/>
                </a:solidFill>
                <a:prstDash val="solid"/>
              </a:ln>
              <a:effectLst>
                <a:outerShdw dist="127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  <p:txBody>
              <a:bodyPr wrap="none" lIns="0" tIns="0" rIns="0" bIns="7200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en-US" altLang="ko-KR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8</a:t>
                </a:r>
              </a:p>
              <a:p>
                <a:pPr indent="-180975" algn="ctr" fontAlgn="base">
                  <a:spcAft>
                    <a:spcPts val="240"/>
                  </a:spcAft>
                  <a:defRPr/>
                </a:pPr>
                <a:r>
                  <a:rPr lang="ko-KR" altLang="en-US" sz="1100" b="1" spc="-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보안관리</a:t>
                </a:r>
              </a:p>
            </p:txBody>
          </p:sp>
        </p:grpSp>
      </p:grpSp>
      <p:grpSp>
        <p:nvGrpSpPr>
          <p:cNvPr id="20" name="그룹 156"/>
          <p:cNvGrpSpPr/>
          <p:nvPr/>
        </p:nvGrpSpPr>
        <p:grpSpPr>
          <a:xfrm>
            <a:off x="3619931" y="6053349"/>
            <a:ext cx="3473019" cy="399702"/>
            <a:chOff x="3373971" y="6384646"/>
            <a:chExt cx="3698353" cy="290512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3373971" y="6384646"/>
              <a:ext cx="3698353" cy="29051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endParaRPr lang="ko-KR" altLang="en-US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3426277" y="6384646"/>
              <a:ext cx="491616" cy="290512"/>
            </a:xfrm>
            <a:prstGeom prst="rect">
              <a:avLst/>
            </a:prstGeom>
            <a:gradFill>
              <a:gsLst>
                <a:gs pos="0">
                  <a:srgbClr val="A4A4A4"/>
                </a:gs>
                <a:gs pos="100000">
                  <a:srgbClr val="898989"/>
                </a:gs>
              </a:gsLst>
              <a:lin ang="5400000" scaled="0"/>
            </a:gradFill>
            <a:ln w="9525" cap="flat" cmpd="sng" algn="ctr">
              <a:solidFill>
                <a:srgbClr val="8D8D8D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1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985034" y="6384646"/>
              <a:ext cx="2858404" cy="290512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defPPr>
                <a:defRPr lang="ko-KR"/>
              </a:defPPr>
              <a:lvl1pPr marL="61909" indent="-61909" defTabSz="1393878">
                <a:lnSpc>
                  <a:spcPct val="80000"/>
                </a:lnSpc>
                <a:spcAft>
                  <a:spcPts val="500"/>
                </a:spcAft>
                <a:buFont typeface="Arial" pitchFamily="34" charset="0"/>
                <a:buChar char="•"/>
                <a:defRPr sz="900">
                  <a:solidFill>
                    <a:sysClr val="windowText" lastClr="000000"/>
                  </a:solidFill>
                  <a:latin typeface="-윤고딕320" pitchFamily="18" charset="-127"/>
                  <a:ea typeface="-윤고딕320" pitchFamily="18" charset="-127"/>
                </a:defRPr>
              </a:lvl1pPr>
            </a:lstStyle>
            <a:p>
              <a:pPr marL="92075" indent="-92075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요구사항 및 산출물 파악</a:t>
              </a:r>
            </a:p>
            <a:p>
              <a:pPr marL="92075" indent="-92075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Baseline 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설정 및 작업 세분화 </a:t>
              </a:r>
            </a:p>
          </p:txBody>
        </p:sp>
      </p:grpSp>
      <p:grpSp>
        <p:nvGrpSpPr>
          <p:cNvPr id="21" name="그룹 155"/>
          <p:cNvGrpSpPr/>
          <p:nvPr/>
        </p:nvGrpSpPr>
        <p:grpSpPr>
          <a:xfrm>
            <a:off x="3619931" y="6902373"/>
            <a:ext cx="3473019" cy="408440"/>
            <a:chOff x="3373971" y="7145715"/>
            <a:chExt cx="3698353" cy="296863"/>
          </a:xfrm>
        </p:grpSpPr>
        <p:sp>
          <p:nvSpPr>
            <p:cNvPr id="131" name="모서리가 둥근 직사각형 130"/>
            <p:cNvSpPr/>
            <p:nvPr/>
          </p:nvSpPr>
          <p:spPr>
            <a:xfrm>
              <a:off x="3373971" y="7145715"/>
              <a:ext cx="3698353" cy="28892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endParaRPr lang="ko-KR" altLang="en-US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3426809" y="7145715"/>
              <a:ext cx="491616" cy="288925"/>
            </a:xfrm>
            <a:prstGeom prst="rect">
              <a:avLst/>
            </a:prstGeom>
            <a:gradFill>
              <a:gsLst>
                <a:gs pos="0">
                  <a:srgbClr val="A4A4A4"/>
                </a:gs>
                <a:gs pos="100000">
                  <a:srgbClr val="898989"/>
                </a:gs>
              </a:gsLst>
              <a:lin ang="5400000" scaled="0"/>
            </a:gradFill>
            <a:ln w="9525" cap="flat" cmpd="sng" algn="ctr">
              <a:solidFill>
                <a:srgbClr val="8D8D8D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3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974516" y="7152065"/>
              <a:ext cx="3043240" cy="290513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defPPr>
                <a:defRPr lang="ko-KR"/>
              </a:defPPr>
              <a:lvl1pPr marL="92075" indent="-9207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  <a:defRPr sz="8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위험</a:t>
              </a:r>
              <a:r>
                <a:rPr lang="en-US" altLang="ko-KR" sz="1100" dirty="0"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이슈 식별 분석 및 대응계획 수립</a:t>
              </a:r>
            </a:p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위험</a:t>
              </a:r>
              <a:r>
                <a:rPr lang="en-US" altLang="ko-KR" sz="1100" dirty="0"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이슈 모니터링 및 통제</a:t>
              </a:r>
            </a:p>
          </p:txBody>
        </p:sp>
      </p:grpSp>
      <p:grpSp>
        <p:nvGrpSpPr>
          <p:cNvPr id="22" name="그룹 158"/>
          <p:cNvGrpSpPr/>
          <p:nvPr/>
        </p:nvGrpSpPr>
        <p:grpSpPr>
          <a:xfrm>
            <a:off x="3619931" y="7323814"/>
            <a:ext cx="3473019" cy="408440"/>
            <a:chOff x="3373971" y="7515602"/>
            <a:chExt cx="3698353" cy="296863"/>
          </a:xfrm>
        </p:grpSpPr>
        <p:sp>
          <p:nvSpPr>
            <p:cNvPr id="134" name="모서리가 둥근 직사각형 133"/>
            <p:cNvSpPr/>
            <p:nvPr/>
          </p:nvSpPr>
          <p:spPr>
            <a:xfrm>
              <a:off x="3373971" y="7515602"/>
              <a:ext cx="3698353" cy="29051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endParaRPr lang="ko-KR" altLang="en-US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3426809" y="7515602"/>
              <a:ext cx="491616" cy="290512"/>
            </a:xfrm>
            <a:prstGeom prst="rect">
              <a:avLst/>
            </a:prstGeom>
            <a:gradFill>
              <a:gsLst>
                <a:gs pos="0">
                  <a:srgbClr val="A4A4A4"/>
                </a:gs>
                <a:gs pos="100000">
                  <a:srgbClr val="898989"/>
                </a:gs>
              </a:gsLst>
              <a:lin ang="5400000" scaled="0"/>
            </a:gradFill>
            <a:ln w="9525" cap="flat" cmpd="sng" algn="ctr">
              <a:solidFill>
                <a:srgbClr val="8D8D8D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4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974516" y="7523540"/>
              <a:ext cx="2860979" cy="288925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defPPr>
                <a:defRPr lang="ko-KR"/>
              </a:defPPr>
              <a:lvl1pPr marL="92075" indent="-9207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  <a:defRPr sz="8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품질보증 계획 수립</a:t>
              </a:r>
              <a:r>
                <a:rPr lang="en-US" altLang="ko-KR" sz="1100" dirty="0"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확인 및 검증</a:t>
              </a:r>
            </a:p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부적합 사항 시정조치 및 개선</a:t>
              </a:r>
            </a:p>
          </p:txBody>
        </p:sp>
      </p:grpSp>
      <p:grpSp>
        <p:nvGrpSpPr>
          <p:cNvPr id="23" name="그룹 159"/>
          <p:cNvGrpSpPr/>
          <p:nvPr/>
        </p:nvGrpSpPr>
        <p:grpSpPr>
          <a:xfrm>
            <a:off x="3620581" y="7745255"/>
            <a:ext cx="3492388" cy="419357"/>
            <a:chOff x="3373971" y="7885490"/>
            <a:chExt cx="3718979" cy="304799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3373971" y="7885490"/>
              <a:ext cx="3698353" cy="29051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endParaRPr lang="ko-KR" altLang="en-US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426809" y="7885490"/>
              <a:ext cx="491616" cy="290513"/>
            </a:xfrm>
            <a:prstGeom prst="rect">
              <a:avLst/>
            </a:prstGeom>
            <a:gradFill>
              <a:gsLst>
                <a:gs pos="0">
                  <a:srgbClr val="A4A4A4"/>
                </a:gs>
                <a:gs pos="100000">
                  <a:srgbClr val="898989"/>
                </a:gs>
              </a:gsLst>
              <a:lin ang="5400000" scaled="0"/>
            </a:gradFill>
            <a:ln w="9525" cap="flat" cmpd="sng" algn="ctr">
              <a:solidFill>
                <a:srgbClr val="8D8D8D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5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964156" y="7901364"/>
              <a:ext cx="3128794" cy="288925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defPPr>
                <a:defRPr lang="ko-KR"/>
              </a:defPPr>
              <a:lvl1pPr marL="92075" indent="-9207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  <a:defRPr sz="8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이해관계자 식별</a:t>
              </a:r>
            </a:p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보고 및 검토 계획수립</a:t>
              </a:r>
              <a:r>
                <a:rPr lang="en-US" altLang="ko-KR" sz="1100" dirty="0"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실행</a:t>
              </a:r>
              <a:r>
                <a:rPr lang="en-US" altLang="ko-KR" sz="1100" dirty="0"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시정조치</a:t>
              </a:r>
            </a:p>
          </p:txBody>
        </p:sp>
      </p:grpSp>
      <p:grpSp>
        <p:nvGrpSpPr>
          <p:cNvPr id="24" name="그룹 160"/>
          <p:cNvGrpSpPr/>
          <p:nvPr/>
        </p:nvGrpSpPr>
        <p:grpSpPr>
          <a:xfrm>
            <a:off x="3619931" y="8177613"/>
            <a:ext cx="3473019" cy="410625"/>
            <a:chOff x="3373971" y="8255377"/>
            <a:chExt cx="3698353" cy="298452"/>
          </a:xfrm>
        </p:grpSpPr>
        <p:sp>
          <p:nvSpPr>
            <p:cNvPr id="140" name="모서리가 둥근 직사각형 139"/>
            <p:cNvSpPr/>
            <p:nvPr/>
          </p:nvSpPr>
          <p:spPr>
            <a:xfrm>
              <a:off x="3373971" y="8255377"/>
              <a:ext cx="3698353" cy="29051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endParaRPr lang="ko-KR" altLang="en-US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3426809" y="8255377"/>
              <a:ext cx="491616" cy="290512"/>
            </a:xfrm>
            <a:prstGeom prst="rect">
              <a:avLst/>
            </a:prstGeom>
            <a:gradFill>
              <a:gsLst>
                <a:gs pos="0">
                  <a:srgbClr val="A4A4A4"/>
                </a:gs>
                <a:gs pos="100000">
                  <a:srgbClr val="898989"/>
                </a:gs>
              </a:gsLst>
              <a:lin ang="5400000" scaled="0"/>
            </a:gradFill>
            <a:ln w="9525" cap="flat" cmpd="sng" algn="ctr">
              <a:solidFill>
                <a:srgbClr val="8D8D8D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6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974516" y="8263316"/>
              <a:ext cx="2860979" cy="290513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defPPr>
                <a:defRPr lang="ko-KR"/>
              </a:defPPr>
              <a:lvl1pPr marL="92075" indent="-9207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  <a:defRPr sz="8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형상관리 계획 수립</a:t>
              </a:r>
            </a:p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대상정의 및 변경 통제</a:t>
              </a:r>
            </a:p>
          </p:txBody>
        </p:sp>
      </p:grpSp>
      <p:grpSp>
        <p:nvGrpSpPr>
          <p:cNvPr id="25" name="그룹 161"/>
          <p:cNvGrpSpPr/>
          <p:nvPr/>
        </p:nvGrpSpPr>
        <p:grpSpPr>
          <a:xfrm>
            <a:off x="3619931" y="8601239"/>
            <a:ext cx="3473019" cy="410620"/>
            <a:chOff x="3373971" y="8625265"/>
            <a:chExt cx="3698353" cy="298449"/>
          </a:xfrm>
        </p:grpSpPr>
        <p:sp>
          <p:nvSpPr>
            <p:cNvPr id="143" name="모서리가 둥근 직사각형 142"/>
            <p:cNvSpPr/>
            <p:nvPr/>
          </p:nvSpPr>
          <p:spPr>
            <a:xfrm>
              <a:off x="3373971" y="8625265"/>
              <a:ext cx="3698353" cy="29051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endParaRPr lang="ko-KR" altLang="en-US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426809" y="8625265"/>
              <a:ext cx="491616" cy="290513"/>
            </a:xfrm>
            <a:prstGeom prst="rect">
              <a:avLst/>
            </a:prstGeom>
            <a:gradFill>
              <a:gsLst>
                <a:gs pos="0">
                  <a:srgbClr val="A4A4A4"/>
                </a:gs>
                <a:gs pos="100000">
                  <a:srgbClr val="898989"/>
                </a:gs>
              </a:gsLst>
              <a:lin ang="5400000" scaled="0"/>
            </a:gradFill>
            <a:ln w="9525" cap="flat" cmpd="sng" algn="ctr">
              <a:solidFill>
                <a:srgbClr val="8D8D8D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7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74516" y="8633202"/>
              <a:ext cx="2860979" cy="290512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defPPr>
                <a:defRPr lang="ko-KR"/>
              </a:defPPr>
              <a:lvl1pPr marL="92075" indent="-9207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  <a:defRPr sz="8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산출물 표준화</a:t>
              </a:r>
            </a:p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문서승인 및 관리 문서 개정</a:t>
              </a:r>
            </a:p>
          </p:txBody>
        </p:sp>
      </p:grpSp>
      <p:grpSp>
        <p:nvGrpSpPr>
          <p:cNvPr id="26" name="그룹 163"/>
          <p:cNvGrpSpPr/>
          <p:nvPr/>
        </p:nvGrpSpPr>
        <p:grpSpPr>
          <a:xfrm>
            <a:off x="3619931" y="9446302"/>
            <a:ext cx="3473019" cy="408437"/>
            <a:chOff x="3373971" y="9366627"/>
            <a:chExt cx="3698353" cy="296862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3373971" y="9366627"/>
              <a:ext cx="3698353" cy="29051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endParaRPr lang="ko-KR" altLang="en-US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426809" y="9366627"/>
              <a:ext cx="491616" cy="290512"/>
            </a:xfrm>
            <a:prstGeom prst="rect">
              <a:avLst/>
            </a:prstGeom>
            <a:gradFill>
              <a:gsLst>
                <a:gs pos="0">
                  <a:srgbClr val="A4A4A4"/>
                </a:gs>
                <a:gs pos="100000">
                  <a:srgbClr val="898989"/>
                </a:gs>
              </a:gsLst>
              <a:lin ang="5400000" scaled="0"/>
            </a:gradFill>
            <a:ln w="9525" cap="flat" cmpd="sng" algn="ctr">
              <a:solidFill>
                <a:srgbClr val="8D8D8D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9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974516" y="9374564"/>
              <a:ext cx="2860979" cy="288925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defPPr>
                <a:defRPr lang="ko-KR"/>
              </a:defPPr>
              <a:lvl1pPr marL="92075" indent="-9207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  <a:defRPr sz="8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인력수급계획 수립 및 배치</a:t>
              </a:r>
            </a:p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물적자원</a:t>
              </a:r>
              <a:r>
                <a:rPr lang="en-US" altLang="ko-KR" sz="1100" dirty="0">
                  <a:latin typeface="HY신명조" pitchFamily="18" charset="-127"/>
                  <a:ea typeface="HY신명조" pitchFamily="18" charset="-127"/>
                </a:rPr>
                <a:t>/</a:t>
              </a: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인적자원 관리방안 수립</a:t>
              </a:r>
            </a:p>
          </p:txBody>
        </p:sp>
      </p:grpSp>
      <p:grpSp>
        <p:nvGrpSpPr>
          <p:cNvPr id="27" name="그룹 162"/>
          <p:cNvGrpSpPr/>
          <p:nvPr/>
        </p:nvGrpSpPr>
        <p:grpSpPr>
          <a:xfrm>
            <a:off x="3619931" y="9024860"/>
            <a:ext cx="3473019" cy="408442"/>
            <a:chOff x="3373971" y="8996740"/>
            <a:chExt cx="3698353" cy="296864"/>
          </a:xfrm>
        </p:grpSpPr>
        <p:sp>
          <p:nvSpPr>
            <p:cNvPr id="149" name="모서리가 둥근 직사각형 148"/>
            <p:cNvSpPr/>
            <p:nvPr/>
          </p:nvSpPr>
          <p:spPr>
            <a:xfrm>
              <a:off x="3373971" y="8996740"/>
              <a:ext cx="3698353" cy="28892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endParaRPr lang="ko-KR" altLang="en-US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3426809" y="8996740"/>
              <a:ext cx="491616" cy="288925"/>
            </a:xfrm>
            <a:prstGeom prst="rect">
              <a:avLst/>
            </a:prstGeom>
            <a:gradFill>
              <a:gsLst>
                <a:gs pos="0">
                  <a:srgbClr val="A4A4A4"/>
                </a:gs>
                <a:gs pos="100000">
                  <a:srgbClr val="898989"/>
                </a:gs>
              </a:gsLst>
              <a:lin ang="5400000" scaled="0"/>
            </a:gradFill>
            <a:ln w="9525" cap="flat" cmpd="sng" algn="ctr">
              <a:solidFill>
                <a:srgbClr val="8D8D8D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8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74516" y="9003091"/>
              <a:ext cx="2860979" cy="290513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defPPr>
                <a:defRPr lang="ko-KR"/>
              </a:defPPr>
              <a:lvl1pPr marL="92075" indent="-9207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  <a:defRPr sz="8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인원 및 조직 보안 방안</a:t>
              </a:r>
            </a:p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보안서약서 및 정보보호 기준 </a:t>
              </a:r>
            </a:p>
          </p:txBody>
        </p:sp>
      </p:grpSp>
      <p:grpSp>
        <p:nvGrpSpPr>
          <p:cNvPr id="28" name="그룹 157"/>
          <p:cNvGrpSpPr/>
          <p:nvPr/>
        </p:nvGrpSpPr>
        <p:grpSpPr>
          <a:xfrm>
            <a:off x="3619931" y="6478752"/>
            <a:ext cx="3473019" cy="410620"/>
            <a:chOff x="3373971" y="6774240"/>
            <a:chExt cx="3698353" cy="298449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3373971" y="6774240"/>
              <a:ext cx="3698353" cy="29051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endParaRPr lang="ko-KR" altLang="en-US" sz="11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3426809" y="6774240"/>
              <a:ext cx="491616" cy="290513"/>
            </a:xfrm>
            <a:prstGeom prst="rect">
              <a:avLst/>
            </a:prstGeom>
            <a:gradFill>
              <a:gsLst>
                <a:gs pos="0">
                  <a:srgbClr val="A4A4A4"/>
                </a:gs>
                <a:gs pos="100000">
                  <a:srgbClr val="898989"/>
                </a:gs>
              </a:gsLst>
              <a:lin ang="5400000" scaled="0"/>
            </a:gradFill>
            <a:ln w="9525" cap="flat" cmpd="sng" algn="ctr">
              <a:solidFill>
                <a:srgbClr val="8D8D8D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2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974516" y="6782177"/>
              <a:ext cx="2860979" cy="290512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defPPr>
                <a:defRPr lang="ko-KR"/>
              </a:defPPr>
              <a:lvl1pPr marL="92075" indent="-9207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  <a:defRPr sz="8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진척실적 검토 및 등록</a:t>
              </a:r>
            </a:p>
            <a:p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성과측정</a:t>
              </a:r>
              <a:r>
                <a:rPr lang="en-US" altLang="ko-KR" sz="1100" dirty="0"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분석 및 시정조치</a:t>
              </a:r>
            </a:p>
          </p:txBody>
        </p:sp>
      </p:grpSp>
      <p:grpSp>
        <p:nvGrpSpPr>
          <p:cNvPr id="29" name="그룹 185"/>
          <p:cNvGrpSpPr/>
          <p:nvPr/>
        </p:nvGrpSpPr>
        <p:grpSpPr>
          <a:xfrm>
            <a:off x="753788" y="2644776"/>
            <a:ext cx="6339165" cy="2773201"/>
            <a:chOff x="753784" y="2752725"/>
            <a:chExt cx="5697372" cy="2831913"/>
          </a:xfrm>
        </p:grpSpPr>
        <p:pic>
          <p:nvPicPr>
            <p:cNvPr id="165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-2255"/>
            <a:stretch>
              <a:fillRect/>
            </a:stretch>
          </p:blipFill>
          <p:spPr bwMode="auto">
            <a:xfrm>
              <a:off x="753784" y="3742496"/>
              <a:ext cx="5697372" cy="7623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TextBox 140"/>
            <p:cNvSpPr txBox="1">
              <a:spLocks noChangeArrowheads="1"/>
            </p:cNvSpPr>
            <p:nvPr/>
          </p:nvSpPr>
          <p:spPr bwMode="auto">
            <a:xfrm>
              <a:off x="3174796" y="3821221"/>
              <a:ext cx="770441" cy="73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kumimoji="0"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프로젝트  품질지표  관리</a:t>
              </a:r>
            </a:p>
          </p:txBody>
        </p:sp>
        <p:sp>
          <p:nvSpPr>
            <p:cNvPr id="167" name="TextBox 140"/>
            <p:cNvSpPr txBox="1">
              <a:spLocks noChangeArrowheads="1"/>
            </p:cNvSpPr>
            <p:nvPr/>
          </p:nvSpPr>
          <p:spPr bwMode="auto">
            <a:xfrm>
              <a:off x="1631746" y="3821221"/>
              <a:ext cx="770441" cy="73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kumimoji="0"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범위관리</a:t>
              </a:r>
              <a:endPara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eaLnBrk="1" hangingPunct="1"/>
              <a:r>
                <a:rPr kumimoji="0"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철저</a:t>
              </a:r>
            </a:p>
          </p:txBody>
        </p:sp>
        <p:sp>
          <p:nvSpPr>
            <p:cNvPr id="168" name="TextBox 140"/>
            <p:cNvSpPr txBox="1">
              <a:spLocks noChangeArrowheads="1"/>
            </p:cNvSpPr>
            <p:nvPr/>
          </p:nvSpPr>
          <p:spPr bwMode="auto">
            <a:xfrm>
              <a:off x="4813096" y="3821221"/>
              <a:ext cx="770441" cy="73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defTabSz="139382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kumimoji="0"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납기일정</a:t>
              </a:r>
              <a:endPara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eaLnBrk="1" hangingPunct="1"/>
              <a:r>
                <a:rPr kumimoji="0"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준수</a:t>
              </a:r>
            </a:p>
          </p:txBody>
        </p:sp>
        <p:grpSp>
          <p:nvGrpSpPr>
            <p:cNvPr id="30" name="그룹 168"/>
            <p:cNvGrpSpPr/>
            <p:nvPr/>
          </p:nvGrpSpPr>
          <p:grpSpPr>
            <a:xfrm>
              <a:off x="1043533" y="2752725"/>
              <a:ext cx="5109593" cy="682753"/>
              <a:chOff x="2085294" y="3169123"/>
              <a:chExt cx="5109593" cy="682753"/>
            </a:xfrm>
          </p:grpSpPr>
          <p:sp>
            <p:nvSpPr>
              <p:cNvPr id="170" name="TextBox 169"/>
              <p:cNvSpPr txBox="1"/>
              <p:nvPr/>
            </p:nvSpPr>
            <p:spPr>
              <a:xfrm>
                <a:off x="2659692" y="3248890"/>
                <a:ext cx="3960803" cy="565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성공적인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“AI</a:t>
                </a: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기반 설비 경로 및 공사비 예측 도구 개발</a:t>
                </a: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"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pic>
            <p:nvPicPr>
              <p:cNvPr id="171" name="그림 170" descr="1줄.png"/>
              <p:cNvPicPr>
                <a:picLocks noChangeAspect="1"/>
              </p:cNvPicPr>
              <p:nvPr/>
            </p:nvPicPr>
            <p:blipFill>
              <a:blip r:embed="rId6" cstate="print">
                <a:grayscl/>
              </a:blip>
              <a:stretch>
                <a:fillRect/>
              </a:stretch>
            </p:blipFill>
            <p:spPr>
              <a:xfrm>
                <a:off x="2085294" y="3169123"/>
                <a:ext cx="368809" cy="6827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그림 171" descr="1줄.png"/>
              <p:cNvPicPr>
                <a:picLocks noChangeAspect="1"/>
              </p:cNvPicPr>
              <p:nvPr/>
            </p:nvPicPr>
            <p:blipFill>
              <a:blip r:embed="rId6" cstate="print">
                <a:grayscl/>
              </a:blip>
              <a:stretch>
                <a:fillRect/>
              </a:stretch>
            </p:blipFill>
            <p:spPr>
              <a:xfrm flipH="1">
                <a:off x="6826078" y="3169123"/>
                <a:ext cx="368809" cy="6827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3" name="TextBox 172"/>
            <p:cNvSpPr txBox="1"/>
            <p:nvPr/>
          </p:nvSpPr>
          <p:spPr>
            <a:xfrm>
              <a:off x="2500363" y="4575567"/>
              <a:ext cx="2195932" cy="282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>
                      <a:lumMod val="50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일정계획에 의한 수행기간 최적화</a:t>
              </a:r>
            </a:p>
          </p:txBody>
        </p:sp>
        <p:grpSp>
          <p:nvGrpSpPr>
            <p:cNvPr id="31" name="그룹 173"/>
            <p:cNvGrpSpPr/>
            <p:nvPr/>
          </p:nvGrpSpPr>
          <p:grpSpPr>
            <a:xfrm>
              <a:off x="1082313" y="5155727"/>
              <a:ext cx="5040313" cy="428911"/>
              <a:chOff x="2562199" y="5912919"/>
              <a:chExt cx="4125984" cy="342117"/>
            </a:xfrm>
          </p:grpSpPr>
          <p:cxnSp>
            <p:nvCxnSpPr>
              <p:cNvPr id="175" name="직선 화살표 연결선 174"/>
              <p:cNvCxnSpPr/>
              <p:nvPr/>
            </p:nvCxnSpPr>
            <p:spPr>
              <a:xfrm>
                <a:off x="2634827" y="6083977"/>
                <a:ext cx="3926918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6" name="모서리가 둥근 직사각형 175"/>
              <p:cNvSpPr/>
              <p:nvPr/>
            </p:nvSpPr>
            <p:spPr>
              <a:xfrm>
                <a:off x="2562199" y="5912919"/>
                <a:ext cx="592525" cy="342117"/>
              </a:xfrm>
              <a:prstGeom prst="roundRect">
                <a:avLst>
                  <a:gd name="adj" fmla="val 0"/>
                </a:avLst>
              </a:prstGeom>
              <a:solidFill>
                <a:srgbClr val="E3F1FA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진척</a:t>
                </a:r>
                <a:endParaRPr lang="en-US" altLang="ko-KR" sz="10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성과분석</a:t>
                </a:r>
              </a:p>
            </p:txBody>
          </p:sp>
          <p:sp>
            <p:nvSpPr>
              <p:cNvPr id="177" name="모서리가 둥근 직사각형 176"/>
              <p:cNvSpPr/>
              <p:nvPr/>
            </p:nvSpPr>
            <p:spPr>
              <a:xfrm>
                <a:off x="3204102" y="5912919"/>
                <a:ext cx="537220" cy="342117"/>
              </a:xfrm>
              <a:prstGeom prst="roundRect">
                <a:avLst>
                  <a:gd name="adj" fmla="val 0"/>
                </a:avLst>
              </a:prstGeom>
              <a:solidFill>
                <a:srgbClr val="B8DDF6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원인분석</a:t>
                </a:r>
              </a:p>
            </p:txBody>
          </p:sp>
          <p:sp>
            <p:nvSpPr>
              <p:cNvPr id="178" name="모서리가 둥근 직사각형 177"/>
              <p:cNvSpPr/>
              <p:nvPr/>
            </p:nvSpPr>
            <p:spPr>
              <a:xfrm>
                <a:off x="3796626" y="5912919"/>
                <a:ext cx="658500" cy="342117"/>
              </a:xfrm>
              <a:prstGeom prst="roundRect">
                <a:avLst>
                  <a:gd name="adj" fmla="val 0"/>
                </a:avLst>
              </a:prstGeom>
              <a:solidFill>
                <a:srgbClr val="8AC8F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 해결방안 </a:t>
                </a:r>
                <a:endParaRPr lang="en-US" altLang="ko-KR" sz="10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대안수립</a:t>
                </a:r>
                <a:endParaRPr lang="en-US" altLang="ko-KR" sz="10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79" name="모서리가 둥근 직사각형 178"/>
              <p:cNvSpPr/>
              <p:nvPr/>
            </p:nvSpPr>
            <p:spPr>
              <a:xfrm>
                <a:off x="4512594" y="5912919"/>
                <a:ext cx="561840" cy="342117"/>
              </a:xfrm>
              <a:prstGeom prst="roundRect">
                <a:avLst>
                  <a:gd name="adj" fmla="val 0"/>
                </a:avLst>
              </a:prstGeom>
              <a:solidFill>
                <a:srgbClr val="57B2EF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최적</a:t>
                </a:r>
                <a:endParaRPr lang="en-US" altLang="ko-KR" sz="10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해결방안</a:t>
                </a:r>
                <a:endParaRPr lang="en-US" altLang="ko-KR" sz="10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80" name="모서리가 둥근 직사각형 179"/>
              <p:cNvSpPr/>
              <p:nvPr/>
            </p:nvSpPr>
            <p:spPr>
              <a:xfrm>
                <a:off x="5129809" y="5912919"/>
                <a:ext cx="407409" cy="342117"/>
              </a:xfrm>
              <a:prstGeom prst="roundRect">
                <a:avLst>
                  <a:gd name="adj" fmla="val 0"/>
                </a:avLst>
              </a:prstGeom>
              <a:solidFill>
                <a:srgbClr val="25A2ED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시정</a:t>
                </a:r>
                <a:endParaRPr lang="en-US" altLang="ko-KR" sz="1000" b="1" spc="-5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조치</a:t>
                </a:r>
              </a:p>
            </p:txBody>
          </p:sp>
          <p:sp>
            <p:nvSpPr>
              <p:cNvPr id="181" name="모서리가 둥근 직사각형 180"/>
              <p:cNvSpPr/>
              <p:nvPr/>
            </p:nvSpPr>
            <p:spPr>
              <a:xfrm>
                <a:off x="5598891" y="5912919"/>
                <a:ext cx="428455" cy="342117"/>
              </a:xfrm>
              <a:prstGeom prst="roundRect">
                <a:avLst>
                  <a:gd name="adj" fmla="val 0"/>
                </a:avLst>
              </a:prstGeom>
              <a:solidFill>
                <a:srgbClr val="0093EB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시정</a:t>
                </a:r>
                <a:endParaRPr lang="en-US" altLang="ko-KR" sz="1000" b="1" spc="-5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평가</a:t>
                </a:r>
              </a:p>
            </p:txBody>
          </p:sp>
          <p:sp>
            <p:nvSpPr>
              <p:cNvPr id="182" name="모서리가 둥근 직사각형 181"/>
              <p:cNvSpPr/>
              <p:nvPr/>
            </p:nvSpPr>
            <p:spPr>
              <a:xfrm>
                <a:off x="6092663" y="5912919"/>
                <a:ext cx="595520" cy="342117"/>
              </a:xfrm>
              <a:prstGeom prst="roundRect">
                <a:avLst>
                  <a:gd name="adj" fmla="val 0"/>
                </a:avLst>
              </a:prstGeom>
              <a:solidFill>
                <a:srgbClr val="0085DE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000" b="1" spc="-5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시정조치</a:t>
                </a:r>
                <a:br>
                  <a:rPr lang="en-US" altLang="ko-KR" sz="1000" b="1" spc="-5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000" b="1" spc="-5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완료</a:t>
                </a:r>
              </a:p>
            </p:txBody>
          </p:sp>
        </p:grpSp>
        <p:pic>
          <p:nvPicPr>
            <p:cNvPr id="183" name="Picture 2" descr="C:\Users\강세환\Desktop\temp\ar.png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 rot="5400000" flipV="1">
              <a:off x="3380921" y="3039243"/>
              <a:ext cx="353902" cy="916290"/>
            </a:xfrm>
            <a:prstGeom prst="rect">
              <a:avLst/>
            </a:prstGeom>
            <a:noFill/>
          </p:spPr>
        </p:pic>
        <p:sp>
          <p:nvSpPr>
            <p:cNvPr id="184" name="모서리가 둥근 직사각형 183"/>
            <p:cNvSpPr/>
            <p:nvPr/>
          </p:nvSpPr>
          <p:spPr>
            <a:xfrm>
              <a:off x="1095225" y="4866145"/>
              <a:ext cx="2462646" cy="235607"/>
            </a:xfrm>
            <a:prstGeom prst="roundRect">
              <a:avLst/>
            </a:prstGeom>
            <a:gradFill>
              <a:gsLst>
                <a:gs pos="0">
                  <a:srgbClr val="A4A4A4"/>
                </a:gs>
                <a:gs pos="100000">
                  <a:srgbClr val="898989"/>
                </a:gs>
              </a:gsLst>
              <a:lin ang="5400000" scaled="0"/>
            </a:gradFill>
            <a:ln w="9525" cap="flat" cmpd="sng" algn="ctr">
              <a:solidFill>
                <a:srgbClr val="8D8D8D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ko-KR" altLang="en-US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프로젝트 종합현황 분석</a:t>
              </a: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3660625" y="4866145"/>
              <a:ext cx="2462646" cy="235607"/>
            </a:xfrm>
            <a:prstGeom prst="roundRect">
              <a:avLst/>
            </a:prstGeom>
            <a:gradFill>
              <a:gsLst>
                <a:gs pos="0">
                  <a:srgbClr val="A4A4A4"/>
                </a:gs>
                <a:gs pos="100000">
                  <a:srgbClr val="898989"/>
                </a:gs>
              </a:gsLst>
              <a:lin ang="5400000" scaled="0"/>
            </a:gradFill>
            <a:ln w="9525" cap="flat" cmpd="sng" algn="ctr">
              <a:solidFill>
                <a:srgbClr val="8D8D8D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70111" algn="ctr" fontAlgn="base" latinLnBrk="0">
                <a:spcAft>
                  <a:spcPts val="225"/>
                </a:spcAft>
              </a:pPr>
              <a:r>
                <a:rPr lang="ko-KR" altLang="en-US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계획대비 실적의 차이 시정</a:t>
              </a:r>
            </a:p>
          </p:txBody>
        </p:sp>
      </p:grpSp>
      <p:grpSp>
        <p:nvGrpSpPr>
          <p:cNvPr id="64" name="그룹 5"/>
          <p:cNvGrpSpPr/>
          <p:nvPr/>
        </p:nvGrpSpPr>
        <p:grpSpPr>
          <a:xfrm>
            <a:off x="539750" y="5668852"/>
            <a:ext cx="6553200" cy="289185"/>
            <a:chOff x="636588" y="2795588"/>
            <a:chExt cx="6270625" cy="215900"/>
          </a:xfrm>
        </p:grpSpPr>
        <p:sp>
          <p:nvSpPr>
            <p:cNvPr id="188" name="모서리가 둥근 직사각형 18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3086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프로젝트 관리 영역분야의 효율적인 운영체계 구축</a:t>
              </a:r>
            </a:p>
          </p:txBody>
        </p:sp>
        <p:pic>
          <p:nvPicPr>
            <p:cNvPr id="18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07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관리 방법론 </a:t>
            </a: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5456054" y="85256"/>
            <a:ext cx="19559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Ⅵ. </a:t>
            </a:r>
            <a:r>
              <a:rPr lang="ko-KR" altLang="en-US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프로젝트 관리</a:t>
            </a:r>
            <a:endParaRPr lang="en-US" altLang="ko-KR" sz="2000" b="1" spc="-18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53407" y="1279197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본 사업 </a:t>
            </a:r>
            <a:r>
              <a:rPr lang="ko-KR" altLang="en-US" sz="1200" spc="-100" dirty="0" err="1">
                <a:latin typeface="HY신명조" pitchFamily="18" charset="-127"/>
                <a:ea typeface="HY신명조" pitchFamily="18" charset="-127"/>
              </a:rPr>
              <a:t>투입인력은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K-GIS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와 연계한 응용서비스를 개발 또는 사업수행을 경험한 인력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이며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설비 경로</a:t>
            </a:r>
            <a:r>
              <a:rPr lang="ko-KR" altLang="en-US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분야 전문 컨설턴트는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한국전력공사 배전업무를 다년간 경험한 인력 등</a:t>
            </a:r>
            <a:endParaRPr lang="en-US" altLang="ko-KR" sz="1200" b="1" spc="-100" dirty="0">
              <a:solidFill>
                <a:srgbClr val="0000FF"/>
              </a:solidFill>
              <a:latin typeface="HY신명조" pitchFamily="18" charset="-127"/>
              <a:ea typeface="HY신명조" pitchFamily="18" charset="-127"/>
            </a:endParaRPr>
          </a:p>
          <a:p>
            <a:pPr>
              <a:spcAft>
                <a:spcPts val="0"/>
              </a:spcAft>
            </a:pP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전문 기술을 보유한 인력</a:t>
            </a:r>
            <a:r>
              <a:rPr lang="ko-KR" altLang="en-US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입니다</a:t>
            </a:r>
            <a:r>
              <a:rPr lang="en-US" altLang="ko-KR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.</a:t>
            </a:r>
            <a:endParaRPr lang="ko-KR" altLang="en-US" sz="1200" spc="-100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사업 수행체계</a:t>
              </a:r>
            </a:p>
          </p:txBody>
        </p:sp>
        <p:pic>
          <p:nvPicPr>
            <p:cNvPr id="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사업 수행 체계</a:t>
            </a: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56054" y="85256"/>
            <a:ext cx="19559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Ⅵ. </a:t>
            </a:r>
            <a:r>
              <a:rPr lang="ko-KR" altLang="en-US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프로젝트 관리</a:t>
            </a:r>
            <a:endParaRPr lang="en-US" altLang="ko-KR" sz="2000" b="1" spc="-18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16891"/>
              </p:ext>
            </p:extLst>
          </p:nvPr>
        </p:nvGraphicFramePr>
        <p:xfrm>
          <a:off x="539751" y="7218369"/>
          <a:ext cx="6553200" cy="2698744"/>
        </p:xfrm>
        <a:graphic>
          <a:graphicData uri="http://schemas.openxmlformats.org/drawingml/2006/table">
            <a:tbl>
              <a:tblPr/>
              <a:tblGrid>
                <a:gridCol w="1259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404">
                <a:tc>
                  <a:txBody>
                    <a:bodyPr/>
                    <a:lstStyle/>
                    <a:p>
                      <a:pPr marL="0" marR="0" lvl="0" indent="0" algn="ctr" defTabSz="8080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kern="1200" spc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자질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80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kern="1200" spc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80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kern="1200" spc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2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한전전력공사 배전설계 업무</a:t>
                      </a:r>
                      <a:br>
                        <a:rPr lang="en-US" altLang="ko-KR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</a:b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이해와 경험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각 시스템의 업무절차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업무프로세스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 등의 업무 이해와 개발 경험을 보유한 인력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전력분야 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GIS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엔진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(K-GIS)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 경험인력</a:t>
                      </a:r>
                      <a:endParaRPr lang="en-US" altLang="ko-KR" sz="10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한국전력공사 업무경험자</a:t>
                      </a:r>
                      <a:endParaRPr lang="en-US" altLang="ko-KR" sz="10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모바일 </a:t>
                      </a:r>
                      <a:r>
                        <a:rPr lang="ko-KR" altLang="en-US" sz="1000" kern="1200" spc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배전설계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개발 경험자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자발적 협력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요구사항에 대해 적극 대응할 수 있는 성실성을 보유한 인력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성실성이 입증된 전문 인력투입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6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비상상황</a:t>
                      </a:r>
                      <a:br>
                        <a:rPr lang="en-US" altLang="ko-KR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</a:b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대처능력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 프레임워크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개발언어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시스템환경 등을 가장 잘 이해하고 있는 전문가를 보유하고 있어야 하며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실증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시범 단계의 다양한 형태의 비정상적 이슈에 즉시 대응 가능한 인력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1042988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9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개발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실증</a:t>
                      </a:r>
                      <a:r>
                        <a:rPr lang="en-US" altLang="ko-KR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운영환경에 적응되어 있지 않을 경우 비상상황에 대처 불가능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3" name="그룹 65"/>
          <p:cNvGrpSpPr/>
          <p:nvPr/>
        </p:nvGrpSpPr>
        <p:grpSpPr>
          <a:xfrm>
            <a:off x="539750" y="6606046"/>
            <a:ext cx="6553200" cy="504000"/>
            <a:chOff x="2124075" y="6643119"/>
            <a:chExt cx="5040000" cy="504000"/>
          </a:xfrm>
        </p:grpSpPr>
        <p:sp>
          <p:nvSpPr>
            <p:cNvPr id="64" name="직사각형 63"/>
            <p:cNvSpPr/>
            <p:nvPr/>
          </p:nvSpPr>
          <p:spPr>
            <a:xfrm>
              <a:off x="2124075" y="6643119"/>
              <a:ext cx="1440000" cy="504000"/>
            </a:xfrm>
            <a:prstGeom prst="rect">
              <a:avLst/>
            </a:prstGeom>
            <a:solidFill>
              <a:srgbClr val="65B2E8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 latinLnBrk="0">
                <a:spcAft>
                  <a:spcPts val="240"/>
                </a:spcAft>
              </a:pPr>
              <a:r>
                <a:rPr lang="en-US" altLang="ko-KR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KEPCO</a:t>
              </a:r>
              <a:r>
                <a:rPr lang="ko-KR" altLang="en-US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 배전계통 운영업무 이해와 경험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24076" y="6643119"/>
              <a:ext cx="1440000" cy="504000"/>
            </a:xfrm>
            <a:prstGeom prst="rect">
              <a:avLst/>
            </a:prstGeom>
            <a:solidFill>
              <a:srgbClr val="2693E0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 latinLnBrk="0">
                <a:spcAft>
                  <a:spcPts val="240"/>
                </a:spcAft>
              </a:pPr>
              <a:r>
                <a:rPr lang="ko-KR" altLang="en-US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자발적 협력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5724075" y="6643119"/>
              <a:ext cx="1440000" cy="504000"/>
            </a:xfrm>
            <a:prstGeom prst="rect">
              <a:avLst/>
            </a:prstGeom>
            <a:solidFill>
              <a:srgbClr val="0C63A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 latinLnBrk="0">
                <a:spcAft>
                  <a:spcPts val="240"/>
                </a:spcAft>
              </a:pPr>
              <a:r>
                <a:rPr lang="ko-KR" altLang="en-US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비상상황</a:t>
              </a:r>
              <a:br>
                <a:rPr lang="ko-KR" altLang="en-US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100" b="1" kern="0" spc="-7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대처능력</a:t>
              </a:r>
            </a:p>
          </p:txBody>
        </p:sp>
        <p:sp>
          <p:nvSpPr>
            <p:cNvPr id="73" name="오른쪽 화살표 72"/>
            <p:cNvSpPr/>
            <p:nvPr/>
          </p:nvSpPr>
          <p:spPr bwMode="auto">
            <a:xfrm>
              <a:off x="3588772" y="6762161"/>
              <a:ext cx="310607" cy="265917"/>
            </a:xfrm>
            <a:prstGeom prst="rightArrow">
              <a:avLst/>
            </a:prstGeom>
            <a:gradFill>
              <a:gsLst>
                <a:gs pos="23000">
                  <a:schemeClr val="tx1">
                    <a:lumMod val="50000"/>
                    <a:lumOff val="50000"/>
                  </a:schemeClr>
                </a:gs>
                <a:gs pos="77000">
                  <a:schemeClr val="bg1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dirty="0">
                <a:solidFill>
                  <a:prstClr val="white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74" name="오른쪽 화살표 73"/>
            <p:cNvSpPr/>
            <p:nvPr/>
          </p:nvSpPr>
          <p:spPr bwMode="auto">
            <a:xfrm>
              <a:off x="5388773" y="6762161"/>
              <a:ext cx="310607" cy="265917"/>
            </a:xfrm>
            <a:prstGeom prst="rightArrow">
              <a:avLst/>
            </a:prstGeom>
            <a:gradFill>
              <a:gsLst>
                <a:gs pos="23000">
                  <a:schemeClr val="tx1">
                    <a:lumMod val="50000"/>
                    <a:lumOff val="50000"/>
                  </a:schemeClr>
                </a:gs>
                <a:gs pos="77000">
                  <a:schemeClr val="bg1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dirty="0">
                <a:solidFill>
                  <a:prstClr val="white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39750" y="6210002"/>
            <a:ext cx="6553200" cy="289185"/>
            <a:chOff x="636588" y="2795588"/>
            <a:chExt cx="6270625" cy="215900"/>
          </a:xfrm>
        </p:grpSpPr>
        <p:sp>
          <p:nvSpPr>
            <p:cNvPr id="76" name="모서리가 둥근 직사각형 75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투입인력의 자질</a:t>
              </a:r>
            </a:p>
          </p:txBody>
        </p:sp>
        <p:pic>
          <p:nvPicPr>
            <p:cNvPr id="77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78" name="양쪽 모서리가 둥근 사각형 137"/>
          <p:cNvSpPr/>
          <p:nvPr/>
        </p:nvSpPr>
        <p:spPr bwMode="auto">
          <a:xfrm>
            <a:off x="4934509" y="4110254"/>
            <a:ext cx="1730179" cy="284148"/>
          </a:xfrm>
          <a:prstGeom prst="rect">
            <a:avLst/>
          </a:prstGeom>
          <a:gradFill>
            <a:gsLst>
              <a:gs pos="0">
                <a:srgbClr val="2693E0"/>
              </a:gs>
              <a:gs pos="100000">
                <a:srgbClr val="5890D6"/>
              </a:gs>
            </a:gsLst>
            <a:lin ang="5400000" scaled="0"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</a:pPr>
            <a:r>
              <a:rPr lang="ko-KR" altLang="en-US" sz="1100" b="1" kern="0" spc="-7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기술자문</a:t>
            </a:r>
          </a:p>
        </p:txBody>
      </p:sp>
      <p:sp>
        <p:nvSpPr>
          <p:cNvPr id="79" name="양쪽 모서리가 둥근 사각형 138"/>
          <p:cNvSpPr/>
          <p:nvPr/>
        </p:nvSpPr>
        <p:spPr bwMode="auto">
          <a:xfrm>
            <a:off x="2727704" y="3661706"/>
            <a:ext cx="1897586" cy="284148"/>
          </a:xfrm>
          <a:prstGeom prst="rect">
            <a:avLst/>
          </a:prstGeom>
          <a:gradFill>
            <a:gsLst>
              <a:gs pos="0">
                <a:srgbClr val="0C63AF"/>
              </a:gs>
              <a:gs pos="100000">
                <a:srgbClr val="2693E0"/>
              </a:gs>
            </a:gsLst>
            <a:lin ang="5400000" scaled="0"/>
          </a:gra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66189" algn="ctr" latinLnBrk="0">
              <a:spcAft>
                <a:spcPts val="220"/>
              </a:spcAft>
            </a:pPr>
            <a:r>
              <a: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사업관리자</a:t>
            </a:r>
            <a:r>
              <a:rPr lang="en-US" altLang="ko-KR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(PM)</a:t>
            </a:r>
            <a:endParaRPr lang="ko-KR" altLang="en-US" sz="1100" b="1" kern="0" dirty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3764755" y="5010065"/>
            <a:ext cx="3327790" cy="909535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539750" y="5010064"/>
            <a:ext cx="3132187" cy="909536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endParaRPr lang="en-US" altLang="ko-KR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r>
              <a:rPr lang="en-US" altLang="ko-KR" sz="1100" b="1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 </a:t>
            </a:r>
            <a:endParaRPr lang="ko-KR" altLang="en-US" sz="1100" b="1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</p:txBody>
      </p:sp>
      <p:cxnSp>
        <p:nvCxnSpPr>
          <p:cNvPr id="82" name="꺾인 연결선 22"/>
          <p:cNvCxnSpPr/>
          <p:nvPr/>
        </p:nvCxnSpPr>
        <p:spPr bwMode="auto">
          <a:xfrm>
            <a:off x="3740294" y="3864693"/>
            <a:ext cx="1" cy="66452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직사각형 82"/>
          <p:cNvSpPr/>
          <p:nvPr/>
        </p:nvSpPr>
        <p:spPr bwMode="auto">
          <a:xfrm>
            <a:off x="4934509" y="4375514"/>
            <a:ext cx="1715963" cy="36957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algn="ctr" latinLnBrk="0">
              <a:buClr>
                <a:srgbClr val="4F81BD"/>
              </a:buClr>
            </a:pP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한국전력공사 출신</a:t>
            </a:r>
            <a:endParaRPr lang="en-US" altLang="ko-KR" sz="1100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 latinLnBrk="0">
              <a:buClr>
                <a:srgbClr val="4F81BD"/>
              </a:buClr>
            </a:pP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배전업무 전문가 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인</a:t>
            </a:r>
          </a:p>
        </p:txBody>
      </p:sp>
      <p:cxnSp>
        <p:nvCxnSpPr>
          <p:cNvPr id="84" name="꺾인 연결선 62"/>
          <p:cNvCxnSpPr/>
          <p:nvPr/>
        </p:nvCxnSpPr>
        <p:spPr>
          <a:xfrm rot="10800000">
            <a:off x="3671940" y="4178156"/>
            <a:ext cx="1262576" cy="279647"/>
          </a:xfrm>
          <a:prstGeom prst="bentConnector2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85" name="직사각형 84"/>
          <p:cNvSpPr/>
          <p:nvPr/>
        </p:nvSpPr>
        <p:spPr bwMode="auto">
          <a:xfrm>
            <a:off x="2728159" y="3928946"/>
            <a:ext cx="1887559" cy="28527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Tx/>
              <a:buNone/>
              <a:tabLst/>
              <a:defRPr/>
            </a:pP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강민호 차장</a:t>
            </a:r>
            <a:endParaRPr lang="en-US" altLang="ko-KR" sz="1100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</p:txBody>
      </p:sp>
      <p:cxnSp>
        <p:nvCxnSpPr>
          <p:cNvPr id="86" name="꺾인 연결선 85"/>
          <p:cNvCxnSpPr>
            <a:stCxn id="81" idx="0"/>
            <a:endCxn id="85" idx="2"/>
          </p:cNvCxnSpPr>
          <p:nvPr/>
        </p:nvCxnSpPr>
        <p:spPr>
          <a:xfrm rot="5400000" flipH="1" flipV="1">
            <a:off x="2490970" y="3829096"/>
            <a:ext cx="795842" cy="1566095"/>
          </a:xfrm>
          <a:prstGeom prst="bentConnector3">
            <a:avLst>
              <a:gd name="adj1" fmla="val 24467"/>
            </a:avLst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87" name="직사각형 86"/>
          <p:cNvSpPr/>
          <p:nvPr/>
        </p:nvSpPr>
        <p:spPr bwMode="auto">
          <a:xfrm>
            <a:off x="602354" y="5355624"/>
            <a:ext cx="2997464" cy="487112"/>
          </a:xfrm>
          <a:prstGeom prst="rect">
            <a:avLst/>
          </a:prstGeom>
          <a:solidFill>
            <a:schemeClr val="bg1"/>
          </a:solidFill>
          <a:ln w="6350" algn="ctr">
            <a:noFill/>
            <a:prstDash val="sysDot"/>
            <a:round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marL="177800" latinLnBrk="0"/>
            <a:endParaRPr lang="en-US" altLang="ko-KR" sz="1100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3820032" y="5355624"/>
            <a:ext cx="3203067" cy="487112"/>
          </a:xfrm>
          <a:prstGeom prst="rect">
            <a:avLst/>
          </a:prstGeom>
          <a:solidFill>
            <a:schemeClr val="bg1"/>
          </a:solidFill>
          <a:ln w="6350" algn="ctr">
            <a:noFill/>
            <a:prstDash val="sysDot"/>
            <a:round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marL="355600" latinLnBrk="0"/>
            <a:r>
              <a:rPr kumimoji="1"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     이동호 연구소장</a:t>
            </a:r>
            <a:endParaRPr kumimoji="1" lang="en-US" altLang="ko-KR" sz="1100" spc="-5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355600" latinLnBrk="0"/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      이승우 주임</a:t>
            </a:r>
            <a:r>
              <a: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(AI </a:t>
            </a: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분야 학위전공</a:t>
            </a:r>
            <a:r>
              <a: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  <a:endParaRPr kumimoji="1" lang="en-US" altLang="ko-KR" sz="1100" spc="-5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cxnSp>
        <p:nvCxnSpPr>
          <p:cNvPr id="89" name="꺾인 연결선 88"/>
          <p:cNvCxnSpPr>
            <a:stCxn id="80" idx="0"/>
            <a:endCxn id="85" idx="2"/>
          </p:cNvCxnSpPr>
          <p:nvPr/>
        </p:nvCxnSpPr>
        <p:spPr>
          <a:xfrm rot="16200000" flipV="1">
            <a:off x="4152374" y="3733788"/>
            <a:ext cx="795843" cy="1756711"/>
          </a:xfrm>
          <a:prstGeom prst="bentConnector3">
            <a:avLst>
              <a:gd name="adj1" fmla="val 24467"/>
            </a:avLst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90" name="직사각형 89"/>
          <p:cNvSpPr/>
          <p:nvPr/>
        </p:nvSpPr>
        <p:spPr bwMode="auto">
          <a:xfrm>
            <a:off x="553079" y="5010065"/>
            <a:ext cx="3116595" cy="264979"/>
          </a:xfrm>
          <a:prstGeom prst="rect">
            <a:avLst/>
          </a:prstGeom>
          <a:gradFill>
            <a:gsLst>
              <a:gs pos="0">
                <a:srgbClr val="2693E0"/>
              </a:gs>
              <a:gs pos="100000">
                <a:srgbClr val="5890D6"/>
              </a:gs>
            </a:gsLst>
            <a:lin ang="5400000" scaled="0"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latinLnBrk="0">
              <a:spcAft>
                <a:spcPts val="240"/>
              </a:spcAft>
            </a:pPr>
            <a:r>
              <a:rPr lang="ko-KR" altLang="en-US" sz="1100" b="1" kern="0" spc="-7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개발 부문</a:t>
            </a:r>
          </a:p>
        </p:txBody>
      </p:sp>
      <p:sp>
        <p:nvSpPr>
          <p:cNvPr id="91" name="직사각형 90"/>
          <p:cNvSpPr/>
          <p:nvPr/>
        </p:nvSpPr>
        <p:spPr bwMode="auto">
          <a:xfrm>
            <a:off x="3764755" y="5010065"/>
            <a:ext cx="3322055" cy="260518"/>
          </a:xfrm>
          <a:prstGeom prst="rect">
            <a:avLst/>
          </a:prstGeom>
          <a:gradFill>
            <a:gsLst>
              <a:gs pos="0">
                <a:srgbClr val="2693E0"/>
              </a:gs>
              <a:gs pos="100000">
                <a:srgbClr val="5890D6"/>
              </a:gs>
            </a:gsLst>
            <a:lin ang="5400000" scaled="0"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</a:pPr>
            <a:r>
              <a:rPr lang="en-US" altLang="ko-KR" sz="1100" b="1" kern="0" spc="-7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AI </a:t>
            </a:r>
            <a:r>
              <a:rPr lang="ko-KR" altLang="en-US" sz="1100" b="1" kern="0" spc="-7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및 컨설팅 </a:t>
            </a:r>
            <a:r>
              <a:rPr lang="ko-KR" altLang="en-US" sz="1100" b="1" kern="0" spc="-7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부문</a:t>
            </a:r>
          </a:p>
        </p:txBody>
      </p:sp>
      <p:pic>
        <p:nvPicPr>
          <p:cNvPr id="92" name="Picture 63" descr="1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2839023" y="2812001"/>
            <a:ext cx="655571" cy="53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" name="양쪽 모서리가 둥근 사각형 138"/>
          <p:cNvSpPr/>
          <p:nvPr/>
        </p:nvSpPr>
        <p:spPr bwMode="auto">
          <a:xfrm>
            <a:off x="2730356" y="2752725"/>
            <a:ext cx="1897586" cy="284148"/>
          </a:xfrm>
          <a:prstGeom prst="rect">
            <a:avLst/>
          </a:prstGeom>
          <a:gradFill>
            <a:gsLst>
              <a:gs pos="0">
                <a:srgbClr val="0C63AF"/>
              </a:gs>
              <a:gs pos="100000">
                <a:srgbClr val="2693E0"/>
              </a:gs>
            </a:gsLst>
            <a:lin ang="5400000" scaled="0"/>
          </a:gra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66189" algn="ctr" latinLnBrk="0">
              <a:spcAft>
                <a:spcPts val="220"/>
              </a:spcAft>
            </a:pPr>
            <a:r>
              <a: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용역책임자</a:t>
            </a:r>
          </a:p>
        </p:txBody>
      </p:sp>
      <p:cxnSp>
        <p:nvCxnSpPr>
          <p:cNvPr id="94" name="꺾인 연결선 22"/>
          <p:cNvCxnSpPr/>
          <p:nvPr/>
        </p:nvCxnSpPr>
        <p:spPr bwMode="auto">
          <a:xfrm>
            <a:off x="3742946" y="3268233"/>
            <a:ext cx="1" cy="66452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직사각형 94"/>
          <p:cNvSpPr/>
          <p:nvPr/>
        </p:nvSpPr>
        <p:spPr bwMode="auto">
          <a:xfrm>
            <a:off x="2730811" y="3019964"/>
            <a:ext cx="1887559" cy="28527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Tx/>
              <a:buNone/>
              <a:tabLst/>
              <a:defRPr/>
            </a:pP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총괄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대표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)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이사</a:t>
            </a:r>
            <a:endParaRPr lang="en-US" altLang="ko-KR" sz="1100" kern="0" dirty="0">
              <a:solidFill>
                <a:srgbClr val="333333"/>
              </a:solidFill>
              <a:latin typeface="HY신명조" pitchFamily="18" charset="-127"/>
              <a:ea typeface="HY신명조" pitchFamily="18" charset="-127"/>
            </a:endParaRPr>
          </a:p>
        </p:txBody>
      </p:sp>
      <p:cxnSp>
        <p:nvCxnSpPr>
          <p:cNvPr id="96" name="꺾인 연결선 143"/>
          <p:cNvCxnSpPr>
            <a:stCxn id="79" idx="0"/>
            <a:endCxn id="95" idx="2"/>
          </p:cNvCxnSpPr>
          <p:nvPr/>
        </p:nvCxnSpPr>
        <p:spPr>
          <a:xfrm rot="16200000" flipV="1">
            <a:off x="3497311" y="3482520"/>
            <a:ext cx="356466" cy="190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97" name="양쪽 모서리가 둥근 사각형 137"/>
          <p:cNvSpPr/>
          <p:nvPr/>
        </p:nvSpPr>
        <p:spPr bwMode="auto">
          <a:xfrm>
            <a:off x="4934502" y="3162902"/>
            <a:ext cx="1730179" cy="284148"/>
          </a:xfrm>
          <a:prstGeom prst="rect">
            <a:avLst/>
          </a:prstGeom>
          <a:gradFill>
            <a:gsLst>
              <a:gs pos="0">
                <a:srgbClr val="2693E0"/>
              </a:gs>
              <a:gs pos="100000">
                <a:srgbClr val="5890D6"/>
              </a:gs>
            </a:gsLst>
            <a:lin ang="5400000" scaled="0"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</a:pPr>
            <a:r>
              <a:rPr lang="ko-KR" altLang="en-US" sz="1100" b="1" kern="0" spc="-7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사업관리 책임자</a:t>
            </a:r>
          </a:p>
        </p:txBody>
      </p:sp>
      <p:sp>
        <p:nvSpPr>
          <p:cNvPr id="98" name="직사각형 97"/>
          <p:cNvSpPr/>
          <p:nvPr/>
        </p:nvSpPr>
        <p:spPr bwMode="auto">
          <a:xfrm>
            <a:off x="4934502" y="3428162"/>
            <a:ext cx="1715963" cy="36957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54000" tIns="46800" rIns="54000" bIns="46800" numCol="1" rtlCol="0" anchor="ctr" anchorCtr="0" compatLnSpc="1">
            <a:prstTxWarp prst="textNoShape">
              <a:avLst/>
            </a:prstTxWarp>
          </a:bodyPr>
          <a:lstStyle/>
          <a:p>
            <a:pPr algn="ctr" latinLnBrk="0">
              <a:buClr>
                <a:srgbClr val="4F81BD"/>
              </a:buClr>
            </a:pPr>
            <a:r>
              <a:rPr lang="ko-KR" altLang="en-US" sz="1100" kern="0" dirty="0" err="1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석용욱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 상무</a:t>
            </a:r>
          </a:p>
        </p:txBody>
      </p:sp>
      <p:cxnSp>
        <p:nvCxnSpPr>
          <p:cNvPr id="99" name="꺾인 연결선 62"/>
          <p:cNvCxnSpPr>
            <a:endCxn id="95" idx="2"/>
          </p:cNvCxnSpPr>
          <p:nvPr/>
        </p:nvCxnSpPr>
        <p:spPr>
          <a:xfrm rot="10800000">
            <a:off x="3674591" y="3305240"/>
            <a:ext cx="1259918" cy="205214"/>
          </a:xfrm>
          <a:prstGeom prst="bentConnector2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3B657CD-7D59-0B9E-6107-6F2EC46827E1}"/>
              </a:ext>
            </a:extLst>
          </p:cNvPr>
          <p:cNvSpPr txBox="1"/>
          <p:nvPr/>
        </p:nvSpPr>
        <p:spPr>
          <a:xfrm>
            <a:off x="439302" y="5389024"/>
            <a:ext cx="32303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atinLnBrk="0"/>
            <a:r>
              <a:rPr lang="ko-KR" altLang="en-US" sz="1100" kern="0" dirty="0" err="1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백나윤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 사원 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모바일 배전설계 사업수행경험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177800" latinLnBrk="0"/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백승훈 대리 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(K-GIS </a:t>
            </a:r>
            <a:r>
              <a:rPr lang="ko-KR" altLang="en-US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사업수행경험</a:t>
            </a:r>
            <a:r>
              <a:rPr lang="en-US" altLang="ko-KR" sz="1100" kern="0" dirty="0">
                <a:solidFill>
                  <a:srgbClr val="333333"/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5365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46">
            <a:extLst>
              <a:ext uri="{FF2B5EF4-FFF2-40B4-BE49-F238E27FC236}">
                <a16:creationId xmlns:a16="http://schemas.microsoft.com/office/drawing/2014/main" id="{2CA4A673-13E7-4E24-AC37-183CECB4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954" y="989422"/>
            <a:ext cx="1583767" cy="4462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buClrTx/>
            </a:pPr>
            <a:r>
              <a:rPr lang="ko-KR" altLang="en-US" sz="2900" b="1" dirty="0">
                <a:ln>
                  <a:solidFill>
                    <a:srgbClr val="B2B2B2">
                      <a:alpha val="0"/>
                    </a:srgbClr>
                  </a:solidFill>
                </a:ln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목       차</a:t>
            </a:r>
          </a:p>
        </p:txBody>
      </p:sp>
      <p:grpSp>
        <p:nvGrpSpPr>
          <p:cNvPr id="7" name="그룹 10"/>
          <p:cNvGrpSpPr/>
          <p:nvPr/>
        </p:nvGrpSpPr>
        <p:grpSpPr>
          <a:xfrm>
            <a:off x="791505" y="3546000"/>
            <a:ext cx="6301445" cy="360000"/>
            <a:chOff x="647700" y="2054327"/>
            <a:chExt cx="6480175" cy="360000"/>
          </a:xfrm>
        </p:grpSpPr>
        <p:grpSp>
          <p:nvGrpSpPr>
            <p:cNvPr id="8" name="그룹 5"/>
            <p:cNvGrpSpPr/>
            <p:nvPr/>
          </p:nvGrpSpPr>
          <p:grpSpPr>
            <a:xfrm>
              <a:off x="647700" y="2054327"/>
              <a:ext cx="1485416" cy="360000"/>
              <a:chOff x="998674" y="2441404"/>
              <a:chExt cx="1485416" cy="360000"/>
            </a:xfrm>
          </p:grpSpPr>
          <p:sp>
            <p:nvSpPr>
              <p:cNvPr id="10" name="직사각형 3"/>
              <p:cNvSpPr/>
              <p:nvPr/>
            </p:nvSpPr>
            <p:spPr>
              <a:xfrm>
                <a:off x="1503251" y="2546122"/>
                <a:ext cx="980839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프로젝트 지원</a:t>
                </a:r>
              </a:p>
            </p:txBody>
          </p:sp>
          <p:sp>
            <p:nvSpPr>
              <p:cNvPr id="11" name="직사각형 4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Ⅶ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9" name="직선 연결선 8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3305"/>
              </p:ext>
            </p:extLst>
          </p:nvPr>
        </p:nvGraphicFramePr>
        <p:xfrm>
          <a:off x="1187548" y="3941750"/>
          <a:ext cx="5905401" cy="115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018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 보증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91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018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 훈련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92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018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하자 보수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94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018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4.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기밀 보안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95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35740"/>
                  </a:ext>
                </a:extLst>
              </a:tr>
              <a:tr h="230018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5.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비상 대책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96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9114"/>
                  </a:ext>
                </a:extLst>
              </a:tr>
            </a:tbl>
          </a:graphicData>
        </a:graphic>
      </p:graphicFrame>
      <p:grpSp>
        <p:nvGrpSpPr>
          <p:cNvPr id="44" name="그룹 22"/>
          <p:cNvGrpSpPr/>
          <p:nvPr/>
        </p:nvGrpSpPr>
        <p:grpSpPr>
          <a:xfrm>
            <a:off x="1079538" y="9445676"/>
            <a:ext cx="6013413" cy="255211"/>
            <a:chOff x="943902" y="2157653"/>
            <a:chExt cx="6183973" cy="255211"/>
          </a:xfrm>
        </p:grpSpPr>
        <p:sp>
          <p:nvSpPr>
            <p:cNvPr id="47" name="직사각형 46"/>
            <p:cNvSpPr/>
            <p:nvPr/>
          </p:nvSpPr>
          <p:spPr>
            <a:xfrm>
              <a:off x="1152276" y="2157653"/>
              <a:ext cx="619824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부록자료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943902" y="2412864"/>
              <a:ext cx="61839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22"/>
          <p:cNvGrpSpPr/>
          <p:nvPr/>
        </p:nvGrpSpPr>
        <p:grpSpPr>
          <a:xfrm>
            <a:off x="791505" y="2178000"/>
            <a:ext cx="6301445" cy="360000"/>
            <a:chOff x="647700" y="2054327"/>
            <a:chExt cx="6480175" cy="360000"/>
          </a:xfrm>
        </p:grpSpPr>
        <p:grpSp>
          <p:nvGrpSpPr>
            <p:cNvPr id="19" name="그룹 23"/>
            <p:cNvGrpSpPr/>
            <p:nvPr/>
          </p:nvGrpSpPr>
          <p:grpSpPr>
            <a:xfrm>
              <a:off x="647700" y="2054327"/>
              <a:ext cx="1485417" cy="360000"/>
              <a:chOff x="998674" y="2441404"/>
              <a:chExt cx="1485417" cy="360000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503251" y="2544730"/>
                <a:ext cx="980840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프로젝트 관리</a:t>
                </a: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Ⅵ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20" name="직선 연결선 19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44129"/>
              </p:ext>
            </p:extLst>
          </p:nvPr>
        </p:nvGraphicFramePr>
        <p:xfrm>
          <a:off x="1187548" y="2573557"/>
          <a:ext cx="5905401" cy="684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0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관리 방법론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87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0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사업 </a:t>
                      </a:r>
                      <a:r>
                        <a:rPr lang="ko-KR" altLang="en-US" sz="11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수행체계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88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0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일정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계획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89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64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384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53407" y="1371529"/>
            <a:ext cx="5467730" cy="369332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본 사업의 사업기간은 계약체결일로부터 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7</a:t>
            </a:r>
            <a:r>
              <a:rPr lang="ko-KR" altLang="en-US" sz="1200" spc="-100" dirty="0" err="1">
                <a:latin typeface="HY신명조" pitchFamily="18" charset="-127"/>
                <a:ea typeface="HY신명조" pitchFamily="18" charset="-127"/>
              </a:rPr>
              <a:t>개월까지로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b="1" spc="-100" dirty="0" err="1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단납기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 사업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입니다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한전 사업소를 대상으로 검증을 마친 기술로 이를 고려하여 사업 추진일정을 수립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하였습니다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</a:t>
            </a:r>
            <a:endParaRPr lang="ko-KR" altLang="en-US" sz="1200" spc="-100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07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3.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일정 계획</a:t>
            </a: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112" name="그룹 5"/>
          <p:cNvGrpSpPr/>
          <p:nvPr/>
        </p:nvGrpSpPr>
        <p:grpSpPr>
          <a:xfrm>
            <a:off x="539750" y="2176463"/>
            <a:ext cx="6553200" cy="289185"/>
            <a:chOff x="636588" y="2795588"/>
            <a:chExt cx="6270625" cy="215900"/>
          </a:xfrm>
        </p:grpSpPr>
        <p:sp>
          <p:nvSpPr>
            <p:cNvPr id="114" name="모서리가 둥근 직사각형 113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사업 추진일정</a:t>
              </a:r>
            </a:p>
          </p:txBody>
        </p:sp>
        <p:pic>
          <p:nvPicPr>
            <p:cNvPr id="116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714085"/>
              </p:ext>
            </p:extLst>
          </p:nvPr>
        </p:nvGraphicFramePr>
        <p:xfrm>
          <a:off x="539750" y="2644776"/>
          <a:ext cx="6553211" cy="2917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0649">
                  <a:extLst>
                    <a:ext uri="{9D8B030D-6E8A-4147-A177-3AD203B41FA5}">
                      <a16:colId xmlns:a16="http://schemas.microsoft.com/office/drawing/2014/main" val="3364479533"/>
                    </a:ext>
                  </a:extLst>
                </a:gridCol>
                <a:gridCol w="490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0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0649">
                  <a:extLst>
                    <a:ext uri="{9D8B030D-6E8A-4147-A177-3AD203B41FA5}">
                      <a16:colId xmlns:a16="http://schemas.microsoft.com/office/drawing/2014/main" val="3158222472"/>
                    </a:ext>
                  </a:extLst>
                </a:gridCol>
                <a:gridCol w="490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9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공  정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M1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M2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M3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M4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M5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M6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M7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M8~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신명조" pitchFamily="18" charset="-127"/>
                          <a:ea typeface="HY신명조" pitchFamily="18" charset="-127"/>
                        </a:rPr>
                        <a:t>마일스톤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AI</a:t>
                      </a:r>
                      <a:r>
                        <a:rPr lang="ko-KR" altLang="en-US" sz="1000" spc="-7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기반 설비 경로 및 공사비 예측 도구 개발</a:t>
                      </a:r>
                      <a:endParaRPr lang="ko-KR" altLang="en-US" sz="10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신명조" pitchFamily="18" charset="-127"/>
                          <a:ea typeface="HY신명조" pitchFamily="18" charset="-127"/>
                        </a:rPr>
                        <a:t>데이터 수집 및</a:t>
                      </a:r>
                      <a:endParaRPr lang="en-US" altLang="ko-KR" sz="1000" dirty="0">
                        <a:latin typeface="HY신명조" pitchFamily="18" charset="-127"/>
                        <a:ea typeface="HY신명조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HY신명조" pitchFamily="18" charset="-127"/>
                          <a:ea typeface="HY신명조" pitchFamily="18" charset="-127"/>
                        </a:rPr>
                        <a:t>전처리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신명조" pitchFamily="18" charset="-127"/>
                          <a:ea typeface="HY신명조" pitchFamily="18" charset="-127"/>
                        </a:rPr>
                        <a:t>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신명조" pitchFamily="18" charset="-127"/>
                          <a:ea typeface="HY신명조" pitchFamily="18" charset="-127"/>
                        </a:rPr>
                        <a:t>모바일</a:t>
                      </a:r>
                      <a:r>
                        <a:rPr lang="en-US" altLang="ko-KR" sz="1000" dirty="0">
                          <a:latin typeface="HY신명조" pitchFamily="18" charset="-127"/>
                          <a:ea typeface="HY신명조" pitchFamily="18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HY신명조" pitchFamily="18" charset="-127"/>
                          <a:ea typeface="HY신명조" pitchFamily="18" charset="-127"/>
                        </a:rPr>
                        <a:t>배전설계</a:t>
                      </a:r>
                      <a:endParaRPr lang="ko-KR" altLang="en-US" sz="10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0946825"/>
                  </a:ext>
                </a:extLst>
              </a:tr>
              <a:tr h="4680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신명조" pitchFamily="18" charset="-127"/>
                          <a:ea typeface="HY신명조" pitchFamily="18" charset="-127"/>
                        </a:rPr>
                        <a:t>테스트</a:t>
                      </a:r>
                      <a:r>
                        <a:rPr lang="ko-KR" altLang="en-US" sz="1000" baseline="0" dirty="0">
                          <a:latin typeface="HY신명조" pitchFamily="18" charset="-127"/>
                          <a:ea typeface="HY신명조" pitchFamily="18" charset="-127"/>
                        </a:rPr>
                        <a:t> 및 적용</a:t>
                      </a:r>
                      <a:endParaRPr lang="ko-KR" altLang="en-US" sz="10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8" name="그룹 5"/>
          <p:cNvGrpSpPr/>
          <p:nvPr/>
        </p:nvGrpSpPr>
        <p:grpSpPr>
          <a:xfrm>
            <a:off x="539750" y="6065986"/>
            <a:ext cx="6553200" cy="289185"/>
            <a:chOff x="636588" y="2795588"/>
            <a:chExt cx="6270625" cy="215900"/>
          </a:xfrm>
        </p:grpSpPr>
        <p:sp>
          <p:nvSpPr>
            <p:cNvPr id="121" name="모서리가 둥근 직사각형 120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일정수립시 고려사항</a:t>
              </a:r>
            </a:p>
          </p:txBody>
        </p:sp>
        <p:pic>
          <p:nvPicPr>
            <p:cNvPr id="124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46" name="그룹 45"/>
          <p:cNvGrpSpPr/>
          <p:nvPr/>
        </p:nvGrpSpPr>
        <p:grpSpPr>
          <a:xfrm>
            <a:off x="539750" y="6534038"/>
            <a:ext cx="6553200" cy="3275126"/>
            <a:chOff x="539750" y="7398188"/>
            <a:chExt cx="6553200" cy="2410976"/>
          </a:xfrm>
        </p:grpSpPr>
        <p:sp>
          <p:nvSpPr>
            <p:cNvPr id="127" name="직사각형 126"/>
            <p:cNvSpPr/>
            <p:nvPr/>
          </p:nvSpPr>
          <p:spPr>
            <a:xfrm>
              <a:off x="1511585" y="7398197"/>
              <a:ext cx="5580639" cy="24107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outerShdw dist="25400" dir="5400000" algn="t" rotWithShape="0">
                <a:schemeClr val="bg1">
                  <a:lumMod val="75000"/>
                </a:schemeClr>
              </a:outerShdw>
            </a:effectLst>
          </p:spPr>
          <p:txBody>
            <a:bodyPr wrap="square" lIns="0" tIns="0" rIns="0" bIns="0" anchor="ctr">
              <a:noAutofit/>
            </a:bodyPr>
            <a:lstStyle/>
            <a:p>
              <a:pPr defTabSz="457200" latinLnBrk="0"/>
              <a:endParaRPr lang="ko-KR" altLang="en-US" sz="11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39750" y="7398188"/>
              <a:ext cx="935831" cy="2410976"/>
            </a:xfrm>
            <a:prstGeom prst="rect">
              <a:avLst/>
            </a:prstGeom>
            <a:solidFill>
              <a:srgbClr val="B8DDF6"/>
            </a:solidFill>
            <a:ln w="6350">
              <a:noFill/>
            </a:ln>
            <a:effectLst>
              <a:outerShdw dist="25400" dir="5400000" algn="t" rotWithShape="0">
                <a:schemeClr val="bg1">
                  <a:lumMod val="75000"/>
                </a:schemeClr>
              </a:outerShdw>
            </a:effectLst>
          </p:spPr>
          <p:txBody>
            <a:bodyPr wrap="square" lIns="0" tIns="0" rIns="0" bIns="0" anchor="ctr">
              <a:noAutofit/>
            </a:bodyPr>
            <a:lstStyle/>
            <a:p>
              <a:pPr defTabSz="457200" latinLnBrk="0"/>
              <a:endParaRPr lang="ko-KR" altLang="en-US" sz="11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56" name="AutoShape 3"/>
            <p:cNvSpPr>
              <a:spLocks noChangeArrowheads="1"/>
            </p:cNvSpPr>
            <p:nvPr/>
          </p:nvSpPr>
          <p:spPr bwMode="auto">
            <a:xfrm>
              <a:off x="641680" y="9241619"/>
              <a:ext cx="755014" cy="341828"/>
            </a:xfrm>
            <a:prstGeom prst="roundRect">
              <a:avLst>
                <a:gd name="adj" fmla="val 2991"/>
              </a:avLst>
            </a:prstGeom>
            <a:noFill/>
            <a:ln w="15875">
              <a:noFill/>
              <a:prstDash val="sysDot"/>
              <a:round/>
              <a:headEnd/>
              <a:tailEnd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55675" latinLnBrk="0">
                <a:buClr>
                  <a:srgbClr val="EEECE1"/>
                </a:buClr>
                <a:defRPr/>
              </a:pPr>
              <a:r>
                <a:rPr lang="ko-KR" altLang="en-US" sz="11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시스템 구축</a:t>
              </a:r>
              <a:endPara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defTabSz="955675" latinLnBrk="0">
                <a:buClr>
                  <a:srgbClr val="EEECE1"/>
                </a:buClr>
                <a:defRPr/>
              </a:pPr>
              <a:r>
                <a:rPr lang="ko-KR" altLang="en-US" sz="11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측면</a:t>
              </a:r>
            </a:p>
          </p:txBody>
        </p:sp>
        <p:cxnSp>
          <p:nvCxnSpPr>
            <p:cNvPr id="157" name="직선 연결선 156"/>
            <p:cNvCxnSpPr/>
            <p:nvPr/>
          </p:nvCxnSpPr>
          <p:spPr>
            <a:xfrm>
              <a:off x="558998" y="8982373"/>
              <a:ext cx="651788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  <a:effectLst>
              <a:outerShdw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/>
            <p:cNvSpPr/>
            <p:nvPr/>
          </p:nvSpPr>
          <p:spPr>
            <a:xfrm>
              <a:off x="1691605" y="8262815"/>
              <a:ext cx="5292588" cy="274149"/>
            </a:xfrm>
            <a:prstGeom prst="rect">
              <a:avLst/>
            </a:prstGeom>
          </p:spPr>
          <p:txBody>
            <a:bodyPr wrap="square" lIns="0" tIns="0" rIns="72000" bIns="0" anchor="t" anchorCtr="0">
              <a:spAutoFit/>
            </a:bodyPr>
            <a:lstStyle/>
            <a:p>
              <a:pPr marL="95250" indent="-95250" latinLnBrk="0">
                <a:spcBef>
                  <a:spcPct val="20000"/>
                </a:spcBef>
                <a:buFont typeface="Wingdings" pitchFamily="2" charset="2"/>
                <a:buChar char="§"/>
              </a:pPr>
              <a:r>
                <a:rPr lang="ko-KR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방법론 적용 및 작업단계 정의를 통한 효율적인 일정계획 수립</a:t>
              </a:r>
            </a:p>
            <a:p>
              <a:pPr marL="95250" indent="-95250" latinLnBrk="0">
                <a:spcBef>
                  <a:spcPct val="20000"/>
                </a:spcBef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저작권등록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특허출원등 향후 예상되는 후속 업무를 고려한 유연성 있는 공정계획 수립</a:t>
              </a:r>
            </a:p>
          </p:txBody>
        </p:sp>
        <p:sp>
          <p:nvSpPr>
            <p:cNvPr id="159" name="AutoShape 3"/>
            <p:cNvSpPr>
              <a:spLocks noChangeArrowheads="1"/>
            </p:cNvSpPr>
            <p:nvPr/>
          </p:nvSpPr>
          <p:spPr bwMode="auto">
            <a:xfrm>
              <a:off x="734330" y="8408077"/>
              <a:ext cx="569714" cy="341828"/>
            </a:xfrm>
            <a:prstGeom prst="roundRect">
              <a:avLst>
                <a:gd name="adj" fmla="val 2991"/>
              </a:avLst>
            </a:prstGeom>
            <a:noFill/>
            <a:ln w="15875">
              <a:noFill/>
              <a:prstDash val="sysDot"/>
              <a:round/>
              <a:headEnd/>
              <a:tailEnd/>
            </a:ln>
          </p:spPr>
          <p:txBody>
            <a:bodyPr wrap="none" lIns="0" tIns="0" rIns="0" bIns="0" anchor="t" anchorCtr="0">
              <a:spAutoFit/>
            </a:bodyPr>
            <a:lstStyle/>
            <a:p>
              <a:pPr algn="ctr" defTabSz="955675" latinLnBrk="0">
                <a:buClr>
                  <a:srgbClr val="EEECE1"/>
                </a:buClr>
                <a:defRPr/>
              </a:pPr>
              <a:r>
                <a:rPr lang="ko-KR" altLang="en-US" sz="11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사업환경</a:t>
              </a:r>
              <a:endPara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defTabSz="955675" latinLnBrk="0">
                <a:buClr>
                  <a:srgbClr val="EEECE1"/>
                </a:buClr>
                <a:defRPr/>
              </a:pPr>
              <a:r>
                <a:rPr lang="ko-KR" altLang="en-US" sz="11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측면</a:t>
              </a: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692330" y="9158618"/>
              <a:ext cx="5292588" cy="507831"/>
            </a:xfrm>
            <a:prstGeom prst="rect">
              <a:avLst/>
            </a:prstGeom>
          </p:spPr>
          <p:txBody>
            <a:bodyPr wrap="square" lIns="0" tIns="0" rIns="72000" bIns="0" anchor="t" anchorCtr="0">
              <a:spAutoFit/>
            </a:bodyPr>
            <a:lstStyle/>
            <a:p>
              <a:pPr marL="95250" indent="-95250" latinLnBrk="0">
                <a:spcBef>
                  <a:spcPct val="15000"/>
                </a:spcBef>
                <a:buFont typeface="Wingdings" pitchFamily="2" charset="2"/>
                <a:buChar char="§"/>
              </a:pPr>
              <a:r>
                <a:rPr lang="ko-KR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선행 사업 수행 경험을 감안한 일정계획 수립</a:t>
              </a:r>
            </a:p>
            <a:p>
              <a:pPr marL="95250" indent="-95250" latinLnBrk="0">
                <a:spcBef>
                  <a:spcPts val="0"/>
                </a:spcBef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기존에 운영중에 있는 마이크로그리드 등 연관시스템의 영향이 없도록 충분한 사전 연계테스트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통합테스트 기간 확보</a:t>
              </a:r>
              <a:endParaRPr lang="ko-KR" altLang="ko-KR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cxnSp>
          <p:nvCxnSpPr>
            <p:cNvPr id="161" name="직선 연결선 160"/>
            <p:cNvCxnSpPr/>
            <p:nvPr/>
          </p:nvCxnSpPr>
          <p:spPr>
            <a:xfrm>
              <a:off x="575070" y="8082273"/>
              <a:ext cx="651788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  <a:effectLst>
              <a:outerShdw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AutoShape 3"/>
            <p:cNvSpPr>
              <a:spLocks noChangeArrowheads="1"/>
            </p:cNvSpPr>
            <p:nvPr/>
          </p:nvSpPr>
          <p:spPr bwMode="auto">
            <a:xfrm>
              <a:off x="643283" y="7641263"/>
              <a:ext cx="751809" cy="251636"/>
            </a:xfrm>
            <a:prstGeom prst="roundRect">
              <a:avLst>
                <a:gd name="adj" fmla="val 2991"/>
              </a:avLst>
            </a:prstGeom>
            <a:noFill/>
            <a:ln w="15875">
              <a:noFill/>
              <a:prstDash val="sysDot"/>
              <a:round/>
              <a:headEnd/>
              <a:tailEnd/>
            </a:ln>
          </p:spPr>
          <p:txBody>
            <a:bodyPr wrap="none" lIns="0" tIns="0" rIns="0" bIns="0" anchor="t" anchorCtr="0">
              <a:spAutoFit/>
            </a:bodyPr>
            <a:lstStyle/>
            <a:p>
              <a:pPr algn="ctr" defTabSz="955675" latinLnBrk="0">
                <a:buClr>
                  <a:srgbClr val="EEECE1"/>
                </a:buClr>
                <a:defRPr/>
              </a:pPr>
              <a:r>
                <a:rPr lang="ko-KR" altLang="en-US" sz="11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단납기</a:t>
              </a:r>
              <a:r>
                <a:rPr lang="ko-KR" altLang="en-US" sz="11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 사업</a:t>
              </a:r>
              <a:endPara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defTabSz="955675" latinLnBrk="0">
                <a:buClr>
                  <a:srgbClr val="EEECE1"/>
                </a:buClr>
                <a:defRPr/>
              </a:pPr>
              <a:r>
                <a:rPr lang="ko-KR" altLang="en-US" sz="11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rPr>
                <a:t>측면</a:t>
              </a: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691605" y="7459489"/>
              <a:ext cx="5292588" cy="274149"/>
            </a:xfrm>
            <a:prstGeom prst="rect">
              <a:avLst/>
            </a:prstGeom>
          </p:spPr>
          <p:txBody>
            <a:bodyPr wrap="square" lIns="0" tIns="0" rIns="72000" bIns="0" anchor="t" anchorCtr="0">
              <a:spAutoFit/>
            </a:bodyPr>
            <a:lstStyle/>
            <a:p>
              <a:pPr marL="95250" indent="-95250" latinLnBrk="0">
                <a:spcBef>
                  <a:spcPct val="20000"/>
                </a:spcBef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사업기간이 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7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개월로 짧은 사업기간을 고려해야 함</a:t>
              </a:r>
              <a:endParaRPr lang="en-US" altLang="ko-KR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marL="95250" indent="-95250" latinLnBrk="0">
                <a:spcBef>
                  <a:spcPct val="20000"/>
                </a:spcBef>
                <a:buFont typeface="Wingdings" pitchFamily="2" charset="2"/>
                <a:buChar char="§"/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제안하는 기능은 한전 사업소를 대상으로  </a:t>
              </a:r>
              <a:r>
                <a:rPr lang="ko-KR" altLang="en-US" sz="1100" spc="-7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기능검증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예정임</a:t>
              </a:r>
              <a:endParaRPr lang="en-US" altLang="ko-KR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cxnSp>
        <p:nvCxnSpPr>
          <p:cNvPr id="164" name="직선 화살표 연결선 163"/>
          <p:cNvCxnSpPr/>
          <p:nvPr/>
        </p:nvCxnSpPr>
        <p:spPr>
          <a:xfrm>
            <a:off x="3167769" y="3292476"/>
            <a:ext cx="288032" cy="1265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>
            <a:off x="4139877" y="3292476"/>
            <a:ext cx="1476164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 flipH="1">
            <a:off x="5616041" y="3292476"/>
            <a:ext cx="979514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직사각형 189"/>
          <p:cNvSpPr/>
          <p:nvPr/>
        </p:nvSpPr>
        <p:spPr>
          <a:xfrm>
            <a:off x="4647126" y="3325663"/>
            <a:ext cx="230833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구현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5688049" y="3098880"/>
            <a:ext cx="769441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연계 및 테스트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3203773" y="3335262"/>
            <a:ext cx="230832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착수</a:t>
            </a:r>
          </a:p>
        </p:txBody>
      </p:sp>
      <p:cxnSp>
        <p:nvCxnSpPr>
          <p:cNvPr id="194" name="직선 화살표 연결선 193"/>
          <p:cNvCxnSpPr/>
          <p:nvPr/>
        </p:nvCxnSpPr>
        <p:spPr>
          <a:xfrm flipH="1" flipV="1">
            <a:off x="6588149" y="3292476"/>
            <a:ext cx="468054" cy="1268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/>
          <p:cNvSpPr/>
          <p:nvPr/>
        </p:nvSpPr>
        <p:spPr>
          <a:xfrm>
            <a:off x="6666018" y="3110874"/>
            <a:ext cx="346250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안정화</a:t>
            </a:r>
          </a:p>
        </p:txBody>
      </p:sp>
      <p:cxnSp>
        <p:nvCxnSpPr>
          <p:cNvPr id="198" name="직선 화살표 연결선 197"/>
          <p:cNvCxnSpPr/>
          <p:nvPr/>
        </p:nvCxnSpPr>
        <p:spPr>
          <a:xfrm>
            <a:off x="3167769" y="3869742"/>
            <a:ext cx="972108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/>
          <p:nvPr/>
        </p:nvCxnSpPr>
        <p:spPr>
          <a:xfrm>
            <a:off x="4139877" y="4337794"/>
            <a:ext cx="1476164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/>
          <p:nvPr/>
        </p:nvCxnSpPr>
        <p:spPr>
          <a:xfrm>
            <a:off x="6120097" y="5237894"/>
            <a:ext cx="468052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/>
          <p:cNvSpPr/>
          <p:nvPr/>
        </p:nvSpPr>
        <p:spPr>
          <a:xfrm>
            <a:off x="522523" y="3653718"/>
            <a:ext cx="6589477" cy="19317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6480137" y="3340700"/>
            <a:ext cx="230832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HY신명조" pitchFamily="18" charset="-127"/>
                <a:ea typeface="HY신명조" pitchFamily="18" charset="-127"/>
              </a:rPr>
              <a:t>준공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456054" y="85256"/>
            <a:ext cx="19559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Ⅵ. </a:t>
            </a:r>
            <a:r>
              <a:rPr lang="ko-KR" altLang="en-US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프로젝트 관리</a:t>
            </a:r>
            <a:endParaRPr lang="en-US" altLang="ko-KR" sz="2000" b="1" spc="-18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03773" y="3943877"/>
            <a:ext cx="1577355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데이터 분석 및 예측 모델 생성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214317" y="4397294"/>
            <a:ext cx="1327286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en-US" altLang="ko-KR" sz="900" dirty="0">
                <a:latin typeface="HY신명조" pitchFamily="18" charset="-127"/>
                <a:ea typeface="HY신명조" pitchFamily="18" charset="-127"/>
              </a:rPr>
              <a:t>API </a:t>
            </a:r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구현 및 단위 테스트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945192" y="5311334"/>
            <a:ext cx="1183017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단위</a:t>
            </a:r>
            <a:r>
              <a:rPr lang="en-US" altLang="ko-KR" sz="9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통합</a:t>
            </a:r>
            <a:r>
              <a:rPr lang="en-US" altLang="ko-KR" sz="9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인수테스트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455801" y="3292476"/>
            <a:ext cx="684076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491805" y="3330332"/>
            <a:ext cx="615553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데이터 분석</a:t>
            </a: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111985" y="4805846"/>
            <a:ext cx="987552" cy="5543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823953" y="4865346"/>
            <a:ext cx="1653752" cy="1384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 모바일 </a:t>
            </a:r>
            <a:r>
              <a:rPr lang="ko-KR" altLang="en-US" sz="900" dirty="0" err="1">
                <a:latin typeface="HY신명조" pitchFamily="18" charset="-127"/>
                <a:ea typeface="HY신명조" pitchFamily="18" charset="-127"/>
              </a:rPr>
              <a:t>연계구현</a:t>
            </a:r>
            <a:r>
              <a:rPr lang="ko-KR" altLang="en-US" sz="900" dirty="0">
                <a:latin typeface="HY신명조" pitchFamily="18" charset="-127"/>
                <a:ea typeface="HY신명조" pitchFamily="18" charset="-127"/>
              </a:rPr>
              <a:t> 및 테스트</a:t>
            </a: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"/>
          <p:cNvGrpSpPr/>
          <p:nvPr/>
        </p:nvGrpSpPr>
        <p:grpSpPr>
          <a:xfrm>
            <a:off x="791505" y="2105546"/>
            <a:ext cx="6301445" cy="360000"/>
            <a:chOff x="647700" y="2054327"/>
            <a:chExt cx="6480175" cy="360000"/>
          </a:xfrm>
        </p:grpSpPr>
        <p:grpSp>
          <p:nvGrpSpPr>
            <p:cNvPr id="23" name="그룹 5"/>
            <p:cNvGrpSpPr/>
            <p:nvPr/>
          </p:nvGrpSpPr>
          <p:grpSpPr>
            <a:xfrm>
              <a:off x="647700" y="2054327"/>
              <a:ext cx="1485416" cy="360000"/>
              <a:chOff x="998674" y="2441404"/>
              <a:chExt cx="1485416" cy="360000"/>
            </a:xfrm>
          </p:grpSpPr>
          <p:sp>
            <p:nvSpPr>
              <p:cNvPr id="25" name="직사각형 3"/>
              <p:cNvSpPr/>
              <p:nvPr/>
            </p:nvSpPr>
            <p:spPr>
              <a:xfrm>
                <a:off x="1503251" y="2546122"/>
                <a:ext cx="980839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프로젝트 지원</a:t>
                </a:r>
              </a:p>
            </p:txBody>
          </p:sp>
          <p:sp>
            <p:nvSpPr>
              <p:cNvPr id="26" name="직사각형 4"/>
              <p:cNvSpPr/>
              <p:nvPr/>
            </p:nvSpPr>
            <p:spPr>
              <a:xfrm>
                <a:off x="998674" y="2441404"/>
                <a:ext cx="360000" cy="36000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>
                      <a:lumMod val="50000"/>
                    </a:schemeClr>
                  </a:gs>
                  <a:gs pos="49000">
                    <a:schemeClr val="tx1">
                      <a:lumMod val="75000"/>
                      <a:lumOff val="2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Ⅶ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cxnSp>
          <p:nvCxnSpPr>
            <p:cNvPr id="24" name="직선 연결선 23"/>
            <p:cNvCxnSpPr/>
            <p:nvPr/>
          </p:nvCxnSpPr>
          <p:spPr>
            <a:xfrm>
              <a:off x="647700" y="2412864"/>
              <a:ext cx="6480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997198"/>
              </p:ext>
            </p:extLst>
          </p:nvPr>
        </p:nvGraphicFramePr>
        <p:xfrm>
          <a:off x="1187548" y="2502942"/>
          <a:ext cx="5905401" cy="1186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356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 보증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91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56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2.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 훈련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92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356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하자 보수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94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356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4.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기밀 보안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95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35740"/>
                  </a:ext>
                </a:extLst>
              </a:tr>
              <a:tr h="237356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5. 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비상 대책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96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R="7200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9114"/>
                  </a:ext>
                </a:extLst>
              </a:tr>
            </a:tbl>
          </a:graphicData>
        </a:graphic>
      </p:graphicFrame>
      <p:grpSp>
        <p:nvGrpSpPr>
          <p:cNvPr id="28" name="그룹 22"/>
          <p:cNvGrpSpPr/>
          <p:nvPr/>
        </p:nvGrpSpPr>
        <p:grpSpPr>
          <a:xfrm>
            <a:off x="1079538" y="9445676"/>
            <a:ext cx="6013413" cy="255211"/>
            <a:chOff x="943902" y="2157653"/>
            <a:chExt cx="6183973" cy="255211"/>
          </a:xfrm>
        </p:grpSpPr>
        <p:sp>
          <p:nvSpPr>
            <p:cNvPr id="29" name="직사각형 28"/>
            <p:cNvSpPr/>
            <p:nvPr/>
          </p:nvSpPr>
          <p:spPr>
            <a:xfrm>
              <a:off x="1152276" y="2157653"/>
              <a:ext cx="619824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부록자료</a:t>
              </a: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943902" y="2412864"/>
              <a:ext cx="61839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직사각형 33"/>
          <p:cNvSpPr/>
          <p:nvPr/>
        </p:nvSpPr>
        <p:spPr>
          <a:xfrm>
            <a:off x="5395780" y="85256"/>
            <a:ext cx="2016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Ⅶ. </a:t>
            </a:r>
            <a:r>
              <a:rPr lang="ko-KR" altLang="en-US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프로젝트  지원</a:t>
            </a:r>
            <a:endParaRPr lang="en-US" altLang="ko-KR" sz="2000" b="1" spc="-18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8776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503238" y="2176463"/>
            <a:ext cx="6553200" cy="289185"/>
            <a:chOff x="636588" y="2795588"/>
            <a:chExt cx="6270625" cy="21590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품질속성 및 측정지표</a:t>
              </a:r>
            </a:p>
          </p:txBody>
        </p:sp>
        <p:pic>
          <p:nvPicPr>
            <p:cNvPr id="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321018"/>
              </p:ext>
            </p:extLst>
          </p:nvPr>
        </p:nvGraphicFramePr>
        <p:xfrm>
          <a:off x="539749" y="2573598"/>
          <a:ext cx="6553201" cy="619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1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5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431">
                <a:tc>
                  <a:txBody>
                    <a:bodyPr/>
                    <a:lstStyle/>
                    <a:p>
                      <a:pPr marL="0" marR="0" lvl="0" indent="-180975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품질속성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측정지표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설명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목표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측정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분석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906">
                <a:tc>
                  <a:txBody>
                    <a:bodyPr/>
                    <a:lstStyle/>
                    <a:p>
                      <a:pPr marL="0" algn="ctr" defTabSz="914400" rtl="0" eaLnBrk="1" fontAlgn="auto" latinLnBrk="0" hangingPunct="1">
                        <a:lnSpc>
                          <a:spcPct val="90000"/>
                        </a:lnSpc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기능성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요구사항 구현율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고객요구사항 커버리지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100%</a:t>
                      </a: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통합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 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431">
                <a:tc rowSpan="2">
                  <a:txBody>
                    <a:bodyPr/>
                    <a:lstStyle/>
                    <a:p>
                      <a:pPr marL="0" algn="ctr" defTabSz="914400" rtl="0" eaLnBrk="1" fontAlgn="auto" latinLnBrk="0" hangingPunct="1">
                        <a:lnSpc>
                          <a:spcPct val="90000"/>
                        </a:lnSpc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신뢰성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결함제거율</a:t>
                      </a:r>
                      <a:endParaRPr kumimoji="1" lang="en-US" altLang="ko-KR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테스트 단계 결함제거율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100%</a:t>
                      </a: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통합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사용자테스트</a:t>
                      </a:r>
                      <a:endParaRPr kumimoji="1" lang="en-US" altLang="ko-KR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10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결함허용성</a:t>
                      </a:r>
                      <a:endParaRPr kumimoji="1" lang="en-US" altLang="ko-KR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결함심각도 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High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비율</a:t>
                      </a:r>
                      <a:b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</a:b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 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Down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등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1%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이내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1" fontAlgn="auto" latinLnBrk="0" hangingPunct="1">
                        <a:buFont typeface="Arial" panose="020B0604020202020204" pitchFamily="34" charset="0"/>
                        <a:buNone/>
                      </a:pP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906">
                <a:tc rowSpan="2">
                  <a:txBody>
                    <a:bodyPr/>
                    <a:lstStyle/>
                    <a:p>
                      <a:pPr marL="0" algn="ctr" defTabSz="914400" rtl="0" eaLnBrk="1" fontAlgn="auto" latinLnBrk="0" hangingPunct="1">
                        <a:lnSpc>
                          <a:spcPct val="90000"/>
                        </a:lnSpc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이해용이성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기능이해도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 제공기능에 대한 사용자 매뉴얼 포함율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100%</a:t>
                      </a: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작성 시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10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인터페이스 이해도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인터페이스 기능의 운영자 매뉴얼 포함율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100%</a:t>
                      </a: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작성 시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906">
                <a:tc rowSpan="3">
                  <a:txBody>
                    <a:bodyPr/>
                    <a:lstStyle/>
                    <a:p>
                      <a:pPr marL="0" algn="ctr" defTabSz="914400" rtl="0" eaLnBrk="1" fontAlgn="auto" latinLnBrk="0" hangingPunct="1">
                        <a:lnSpc>
                          <a:spcPct val="90000"/>
                        </a:lnSpc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효율성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응답시간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응용시스템의 성능테스트를 통한 응답시간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초 이내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 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10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CPU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성능 테스트 시 서버 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CPU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사용율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(Peak Time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기준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80%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이내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1" fontAlgn="auto" latinLnBrk="0" hangingPunct="1">
                        <a:buFont typeface="Arial" panose="020B0604020202020204" pitchFamily="34" charset="0"/>
                        <a:buNone/>
                      </a:pP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10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메모리 사용율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성능 테스트 시 서버 메모리 사용율 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(Peak Time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기준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80%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이내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1" fontAlgn="auto" latinLnBrk="0" hangingPunct="1">
                        <a:buFont typeface="Arial" panose="020B0604020202020204" pitchFamily="34" charset="0"/>
                        <a:buNone/>
                      </a:pP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906">
                <a:tc rowSpan="2">
                  <a:txBody>
                    <a:bodyPr/>
                    <a:lstStyle/>
                    <a:p>
                      <a:pPr marL="0" algn="ctr" defTabSz="914400" rtl="0" eaLnBrk="1" fontAlgn="auto" latinLnBrk="0" hangingPunct="1">
                        <a:lnSpc>
                          <a:spcPct val="90000"/>
                        </a:lnSpc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확장성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규모확장성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지능화율 </a:t>
                      </a:r>
                      <a:r>
                        <a:rPr kumimoji="1" lang="en-US" altLang="ko-KR" sz="1100" b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100% </a:t>
                      </a:r>
                      <a:r>
                        <a:rPr kumimoji="1" lang="ko-KR" altLang="en-US" sz="1100" b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대비 포인트 확장 용이성</a:t>
                      </a:r>
                      <a:r>
                        <a:rPr kumimoji="1" lang="en-US" altLang="ko-KR" sz="1100" b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클러스터 노드 추가 시 정지 시간</a:t>
                      </a:r>
                      <a:r>
                        <a:rPr kumimoji="1" lang="en-US" altLang="ko-KR" sz="1100" b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kumimoji="1" lang="ko-KR" altLang="en-US" sz="1100" b="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0</a:t>
                      </a: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시스템 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906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10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부하확장성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단위 시간 당 데이터 처리 확장 용이성</a:t>
                      </a:r>
                      <a:r>
                        <a:rPr kumimoji="1" lang="en-US" altLang="ko-KR" sz="1100" b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클러스터 노드 추가 시 정지 시간</a:t>
                      </a:r>
                      <a:r>
                        <a:rPr kumimoji="1" lang="en-US" altLang="ko-KR" sz="1100" b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kumimoji="1" lang="ko-KR" altLang="en-US" sz="1100" b="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0</a:t>
                      </a: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1" fontAlgn="auto" latinLnBrk="0" hangingPunct="1">
                        <a:buFont typeface="Wingdings" panose="05000000000000000000" pitchFamily="2" charset="2"/>
                        <a:buNone/>
                      </a:pP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906">
                <a:tc>
                  <a:txBody>
                    <a:bodyPr/>
                    <a:lstStyle/>
                    <a:p>
                      <a:pPr marL="0" algn="ctr" defTabSz="914400" rtl="0" eaLnBrk="1" fontAlgn="auto" latinLnBrk="0" hangingPunct="1">
                        <a:lnSpc>
                          <a:spcPct val="90000"/>
                        </a:lnSpc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상호운용성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인터페이스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구현율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인터페이스 요구사항 구현율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100%</a:t>
                      </a: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사용자 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906">
                <a:tc>
                  <a:txBody>
                    <a:bodyPr/>
                    <a:lstStyle/>
                    <a:p>
                      <a:pPr marL="0" algn="ctr" defTabSz="914400" rtl="0" eaLnBrk="1" fontAlgn="auto" latinLnBrk="0" hangingPunct="1">
                        <a:lnSpc>
                          <a:spcPct val="90000"/>
                        </a:lnSpc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보안성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접근통제 성공율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권한 기반 시스템 접근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통제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보호하는 수준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100%</a:t>
                      </a: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사용자 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431">
                <a:tc rowSpan="2">
                  <a:txBody>
                    <a:bodyPr/>
                    <a:lstStyle/>
                    <a:p>
                      <a:pPr marL="0" algn="ctr" defTabSz="914400" rtl="0" eaLnBrk="1" fontAlgn="auto" latinLnBrk="0" hangingPunct="1">
                        <a:lnSpc>
                          <a:spcPct val="90000"/>
                        </a:lnSpc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결함발생율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테스트 결함율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테스트 단계의 결함율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3%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이내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통합</a:t>
                      </a: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사용자테스트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3431">
                <a:tc vMerge="1">
                  <a:txBody>
                    <a:bodyPr/>
                    <a:lstStyle/>
                    <a:p>
                      <a:pPr marL="0" algn="ctr" defTabSz="914400" rtl="0" eaLnBrk="1" fontAlgn="auto" latinLnBrk="0" hangingPunct="1"/>
                      <a:endParaRPr lang="ko-KR" altLang="en-US" sz="110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조치시간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2" indent="-93663" algn="l" defTabSz="1042988" rtl="0" eaLnBrk="0" fontAlgn="base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anose="05000000000000000000" pitchFamily="2" charset="2"/>
                        <a:buChar char="§"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결함조치 목표 시간 준수율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90% </a:t>
                      </a:r>
                      <a:r>
                        <a:rPr kumimoji="1" lang="ko-KR" altLang="en-US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이상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1" fontAlgn="auto" latinLnBrk="0" hangingPunct="1">
                        <a:buFont typeface="Wingdings" panose="05000000000000000000" pitchFamily="2" charset="2"/>
                        <a:buNone/>
                      </a:pP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3" name="그룹 69"/>
          <p:cNvGrpSpPr/>
          <p:nvPr/>
        </p:nvGrpSpPr>
        <p:grpSpPr>
          <a:xfrm>
            <a:off x="503238" y="9161113"/>
            <a:ext cx="6553200" cy="756000"/>
            <a:chOff x="2122859" y="8110004"/>
            <a:chExt cx="5036767" cy="756000"/>
          </a:xfrm>
        </p:grpSpPr>
        <p:sp>
          <p:nvSpPr>
            <p:cNvPr id="71" name="양쪽 대괄호 70"/>
            <p:cNvSpPr/>
            <p:nvPr/>
          </p:nvSpPr>
          <p:spPr>
            <a:xfrm>
              <a:off x="2122859" y="8110004"/>
              <a:ext cx="5036766" cy="756000"/>
            </a:xfrm>
            <a:prstGeom prst="bracketPair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33839" tIns="0" rIns="33839" bIns="0" rtlCol="0" anchor="ctr" anchorCtr="0"/>
            <a:lstStyle/>
            <a:p>
              <a:pPr indent="-170111" algn="ctr" fontAlgn="base" latinLnBrk="0">
                <a:spcAft>
                  <a:spcPts val="225"/>
                </a:spcAft>
              </a:pPr>
              <a:endParaRPr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253861" y="8481775"/>
              <a:ext cx="4905764" cy="338554"/>
            </a:xfrm>
            <a:prstGeom prst="rect">
              <a:avLst/>
            </a:prstGeom>
          </p:spPr>
          <p:txBody>
            <a:bodyPr wrap="square" lIns="0" tIns="0" rIns="73699" bIns="0" anchor="t">
              <a:spAutoFit/>
            </a:bodyPr>
            <a:lstStyle/>
            <a:p>
              <a:pPr marL="94248" indent="-94248" eaLnBrk="0" fontAlgn="base" latinLnBrk="0" hangingPunct="0">
                <a:spcAft>
                  <a:spcPts val="100"/>
                </a:spcAft>
                <a:buFont typeface="Wingdings" pitchFamily="2" charset="2"/>
                <a:buChar char="§"/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 Unicode MS" pitchFamily="50" charset="-127"/>
                </a:rPr>
                <a:t>테스트 및 실제운영 시 속도저하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 Unicode MS" pitchFamily="50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 Unicode MS" pitchFamily="50" charset="-127"/>
                </a:rPr>
                <a:t>장애발생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 Unicode MS" pitchFamily="50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 Unicode MS" pitchFamily="50" charset="-127"/>
                </a:rPr>
                <a:t>보안취약점 발견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 Unicode MS" pitchFamily="50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  <a:cs typeface="Arial Unicode MS" pitchFamily="50" charset="-127"/>
                </a:rPr>
                <a:t>기능미비에 대한  발주처 개선 요구 사항 수용 및 발생비용 부담</a:t>
              </a:r>
            </a:p>
          </p:txBody>
        </p:sp>
        <p:grpSp>
          <p:nvGrpSpPr>
            <p:cNvPr id="4" name="그룹 68"/>
            <p:cNvGrpSpPr/>
            <p:nvPr/>
          </p:nvGrpSpPr>
          <p:grpSpPr>
            <a:xfrm>
              <a:off x="2122860" y="8177882"/>
              <a:ext cx="5036766" cy="252000"/>
              <a:chOff x="2122860" y="5562055"/>
              <a:chExt cx="5036766" cy="252000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2122860" y="5562055"/>
                <a:ext cx="5036766" cy="25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187731" y="5603417"/>
                <a:ext cx="1466154" cy="1692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marL="170618" indent="-170618">
                  <a:buFont typeface="Wingdings" panose="05000000000000000000" pitchFamily="2" charset="2"/>
                  <a:buChar char="v"/>
                </a:pPr>
                <a:r>
                  <a:rPr lang="ko-KR" altLang="en-US" sz="1100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시스템 신뢰성 및 가용성 보장</a:t>
                </a:r>
              </a:p>
            </p:txBody>
          </p:sp>
        </p:grp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품질 보증</a:t>
            </a: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53407" y="1279201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eaLnBrk="0" latinLnBrk="0" hangingPunct="0">
              <a:spcAft>
                <a:spcPts val="0"/>
              </a:spcAft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제안사는 한전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KDN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의 지원을 받아 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'22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년 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3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월 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25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일 동반성장위원회 로부터 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"ESG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우수중소기업확인서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"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를 수상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하였으며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이를 기반으로 본 사업의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품질속성과 측정지표별 품질관리 목표를 설정하고 품질을 측정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분석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하겠습니다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  <a:endParaRPr lang="ko-KR" altLang="en-US" sz="1200" spc="-70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750" y="8813033"/>
            <a:ext cx="3662862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820210" latinLnBrk="0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굴림" pitchFamily="50" charset="-127"/>
              </a:rPr>
              <a:t>※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굴림" pitchFamily="50" charset="-127"/>
              </a:rPr>
              <a:t>측정지표 및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굴림" pitchFamily="50" charset="-127"/>
              </a:rPr>
              <a:t>목표값은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  <a:cs typeface="굴림" pitchFamily="50" charset="-127"/>
              </a:rPr>
              <a:t> 추후 협의에 의해 조정될 수 있음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395780" y="85256"/>
            <a:ext cx="2016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Ⅶ. </a:t>
            </a:r>
            <a:r>
              <a:rPr lang="ko-KR" altLang="en-US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프로젝트  지원</a:t>
            </a:r>
            <a:endParaRPr lang="en-US" altLang="ko-KR" sz="2000" b="1" spc="-18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040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53407" y="1151947"/>
            <a:ext cx="5467730" cy="777136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algn="just" eaLnBrk="0" latinLnBrk="0" hangingPunct="0">
              <a:spcAft>
                <a:spcPts val="300"/>
              </a:spcAft>
            </a:pP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시스템의 원활한 운영을 위해서 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IT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및 웹 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GIS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기술에 대해 수준별 교육을 실시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하여 빠른 기술 이전 및 시스템에 신속히 적응이 가능하도록 하겠으며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본 용역에 제안한 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 AI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예측</a:t>
            </a:r>
            <a:endParaRPr lang="en-US" altLang="ko-KR" sz="1200" spc="-100" dirty="0">
              <a:latin typeface="HY신명조" pitchFamily="18" charset="-127"/>
              <a:ea typeface="HY신명조" pitchFamily="18" charset="-127"/>
            </a:endParaRPr>
          </a:p>
          <a:p>
            <a:pPr algn="just" eaLnBrk="0" latinLnBrk="0" hangingPunct="0">
              <a:spcAft>
                <a:spcPts val="300"/>
              </a:spcAft>
            </a:pP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모델에 대한 전문교육을 실시하여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독자적인 운영능력을 확보</a:t>
            </a:r>
            <a:r>
              <a:rPr lang="ko-KR" altLang="en-US" sz="1200" spc="-100" dirty="0">
                <a:latin typeface="HY신명조" pitchFamily="18" charset="-127"/>
                <a:ea typeface="HY신명조" pitchFamily="18" charset="-127"/>
              </a:rPr>
              <a:t>할 수 있도록 기술을 이전하겠습니다</a:t>
            </a:r>
            <a:r>
              <a:rPr lang="en-US" altLang="ko-KR" sz="1200" spc="-10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2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교육훈련 및 기술이전 방안</a:t>
              </a:r>
            </a:p>
          </p:txBody>
        </p:sp>
        <p:pic>
          <p:nvPicPr>
            <p:cNvPr id="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3" name="그룹 9"/>
          <p:cNvGrpSpPr/>
          <p:nvPr/>
        </p:nvGrpSpPr>
        <p:grpSpPr>
          <a:xfrm>
            <a:off x="539750" y="7578154"/>
            <a:ext cx="6553200" cy="289185"/>
            <a:chOff x="636588" y="2795588"/>
            <a:chExt cx="6270625" cy="215900"/>
          </a:xfrm>
        </p:grpSpPr>
        <p:sp>
          <p:nvSpPr>
            <p:cNvPr id="11" name="모서리가 둥근 직사각형 10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고려사항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/ 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요구사항 </a:t>
              </a:r>
            </a:p>
          </p:txBody>
        </p:sp>
        <p:pic>
          <p:nvPicPr>
            <p:cNvPr id="12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pic>
        <p:nvPicPr>
          <p:cNvPr id="13" name="Picture 2" descr="C:\Users\강세환\Desktop\temp\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71" y="3621619"/>
            <a:ext cx="1339262" cy="61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22"/>
          <p:cNvGrpSpPr/>
          <p:nvPr/>
        </p:nvGrpSpPr>
        <p:grpSpPr>
          <a:xfrm>
            <a:off x="841502" y="4126215"/>
            <a:ext cx="5662201" cy="1499364"/>
            <a:chOff x="3338309" y="2111584"/>
            <a:chExt cx="5662201" cy="1499364"/>
          </a:xfrm>
        </p:grpSpPr>
        <p:sp>
          <p:nvSpPr>
            <p:cNvPr id="15" name="타원 14"/>
            <p:cNvSpPr/>
            <p:nvPr/>
          </p:nvSpPr>
          <p:spPr bwMode="auto">
            <a:xfrm>
              <a:off x="5399869" y="2111584"/>
              <a:ext cx="1505824" cy="1499364"/>
            </a:xfrm>
            <a:prstGeom prst="ellipse">
              <a:avLst/>
            </a:prstGeom>
            <a:solidFill>
              <a:schemeClr val="bg1"/>
            </a:solidFill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10" tIns="36005" rIns="72010" bIns="36005" numCol="1" rtlCol="0" anchor="ctr" anchorCtr="0" compatLnSpc="1">
              <a:prstTxWarp prst="textNoShape">
                <a:avLst/>
              </a:prstTxWarp>
            </a:bodyPr>
            <a:lstStyle/>
            <a:p>
              <a:pPr indent="-180993" algn="ctr" defTabSz="1134113" latinLnBrk="0">
                <a:buClr>
                  <a:prstClr val="black">
                    <a:lumMod val="65000"/>
                    <a:lumOff val="35000"/>
                  </a:prstClr>
                </a:buClr>
                <a:buSzPct val="100000"/>
                <a:tabLst>
                  <a:tab pos="2692669" algn="l"/>
                  <a:tab pos="5648890" algn="l"/>
                </a:tabLst>
              </a:pP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  <a:cs typeface="Droid Sans Fallback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18150" y="2775025"/>
              <a:ext cx="1657513" cy="252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17" name="Picture 18" descr="12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lum bright="10000"/>
            </a:blip>
            <a:srcRect/>
            <a:stretch>
              <a:fillRect/>
            </a:stretch>
          </p:blipFill>
          <p:spPr bwMode="auto">
            <a:xfrm flipH="1">
              <a:off x="5364390" y="2835518"/>
              <a:ext cx="97712" cy="14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8" descr="12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lum bright="10000"/>
            </a:blip>
            <a:srcRect/>
            <a:stretch>
              <a:fillRect/>
            </a:stretch>
          </p:blipFill>
          <p:spPr bwMode="auto">
            <a:xfrm>
              <a:off x="6953345" y="2835518"/>
              <a:ext cx="97712" cy="14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모서리가 둥근 직사각형 18"/>
            <p:cNvSpPr>
              <a:spLocks noChangeArrowheads="1"/>
            </p:cNvSpPr>
            <p:nvPr/>
          </p:nvSpPr>
          <p:spPr bwMode="auto">
            <a:xfrm>
              <a:off x="3338309" y="2775552"/>
              <a:ext cx="1903613" cy="271339"/>
            </a:xfrm>
            <a:prstGeom prst="roundRect">
              <a:avLst>
                <a:gd name="adj" fmla="val 50000"/>
              </a:avLst>
            </a:prstGeom>
            <a:solidFill>
              <a:srgbClr val="B8DDF6"/>
            </a:solidFill>
            <a:ln>
              <a:noFill/>
            </a:ln>
          </p:spPr>
          <p:txBody>
            <a:bodyPr vert="horz" wrap="square" lIns="83988" tIns="41994" rIns="83988" bIns="41994" numCol="1" anchor="ctr" anchorCtr="0" compatLnSpc="1">
              <a:prstTxWarp prst="textNoShape">
                <a:avLst/>
              </a:prstTxWarp>
            </a:bodyPr>
            <a:lstStyle/>
            <a:p>
              <a:pPr algn="ctr" defTabSz="839876" latinLnBrk="0">
                <a:spcAft>
                  <a:spcPts val="276"/>
                </a:spcAft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rPr>
                <a:t>시스템 운영자</a:t>
              </a:r>
            </a:p>
          </p:txBody>
        </p:sp>
        <p:sp>
          <p:nvSpPr>
            <p:cNvPr id="20" name="모서리가 둥근 직사각형 19"/>
            <p:cNvSpPr>
              <a:spLocks noChangeArrowheads="1"/>
            </p:cNvSpPr>
            <p:nvPr/>
          </p:nvSpPr>
          <p:spPr bwMode="auto">
            <a:xfrm>
              <a:off x="7096897" y="2775552"/>
              <a:ext cx="1903613" cy="271339"/>
            </a:xfrm>
            <a:prstGeom prst="roundRect">
              <a:avLst>
                <a:gd name="adj" fmla="val 50000"/>
              </a:avLst>
            </a:prstGeom>
            <a:solidFill>
              <a:srgbClr val="B8DDF6"/>
            </a:solidFill>
            <a:ln>
              <a:noFill/>
            </a:ln>
          </p:spPr>
          <p:txBody>
            <a:bodyPr vert="horz" wrap="square" lIns="83988" tIns="41994" rIns="83988" bIns="41994" numCol="1" anchor="ctr" anchorCtr="0" compatLnSpc="1">
              <a:prstTxWarp prst="textNoShape">
                <a:avLst/>
              </a:prstTxWarp>
            </a:bodyPr>
            <a:lstStyle/>
            <a:p>
              <a:pPr algn="ctr" defTabSz="839876" latinLnBrk="0">
                <a:spcAft>
                  <a:spcPts val="276"/>
                </a:spcAft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Y신명조" pitchFamily="18" charset="-127"/>
                  <a:ea typeface="HY신명조" pitchFamily="18" charset="-127"/>
                </a:rPr>
                <a:t>시스템 관리자</a:t>
              </a:r>
            </a:p>
          </p:txBody>
        </p:sp>
        <p:pic>
          <p:nvPicPr>
            <p:cNvPr id="21" name="Picture 182" descr="kk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94" b="15218"/>
            <a:stretch>
              <a:fillRect/>
            </a:stretch>
          </p:blipFill>
          <p:spPr bwMode="auto">
            <a:xfrm>
              <a:off x="5503301" y="2908525"/>
              <a:ext cx="1313889" cy="556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5690066" y="2385571"/>
              <a:ext cx="933924" cy="50013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indent="-66253" algn="ctr" defTabSz="821283" fontAlgn="ctr" latinLnBrk="0">
                <a:spcAft>
                  <a:spcPts val="268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119949" algn="l"/>
                  <a:tab pos="4447391" algn="l"/>
                </a:tabLst>
              </a:pPr>
              <a:r>
                <a:rPr lang="ko-KR" altLang="en-US" sz="12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CB6"/>
                  </a:solidFill>
                  <a:latin typeface="HY신명조" pitchFamily="18" charset="-127"/>
                  <a:ea typeface="HY신명조" pitchFamily="18" charset="-127"/>
                </a:rPr>
                <a:t>체계적인</a:t>
              </a:r>
              <a:endParaRPr lang="en-US" altLang="ko-KR" sz="12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CB6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indent="-66253" algn="ctr" defTabSz="821283" fontAlgn="ctr" latinLnBrk="0">
                <a:spcAft>
                  <a:spcPts val="268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119949" algn="l"/>
                  <a:tab pos="4447391" algn="l"/>
                </a:tabLst>
              </a:pPr>
              <a:r>
                <a:rPr lang="ko-KR" altLang="en-US" sz="12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CB6"/>
                  </a:solidFill>
                  <a:latin typeface="HY신명조" pitchFamily="18" charset="-127"/>
                  <a:ea typeface="HY신명조" pitchFamily="18" charset="-127"/>
                </a:rPr>
                <a:t>교육훈련</a:t>
              </a:r>
            </a:p>
          </p:txBody>
        </p:sp>
      </p:grpSp>
      <p:grpSp>
        <p:nvGrpSpPr>
          <p:cNvPr id="6" name="그룹 31"/>
          <p:cNvGrpSpPr/>
          <p:nvPr/>
        </p:nvGrpSpPr>
        <p:grpSpPr>
          <a:xfrm>
            <a:off x="1290789" y="3066140"/>
            <a:ext cx="5212914" cy="560153"/>
            <a:chOff x="300594" y="3562177"/>
            <a:chExt cx="7062777" cy="604686"/>
          </a:xfrm>
        </p:grpSpPr>
        <p:sp>
          <p:nvSpPr>
            <p:cNvPr id="24" name="직사각형 23"/>
            <p:cNvSpPr/>
            <p:nvPr/>
          </p:nvSpPr>
          <p:spPr>
            <a:xfrm>
              <a:off x="1164165" y="3562177"/>
              <a:ext cx="5212638" cy="604686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latinLnBrk="0">
                <a:lnSpc>
                  <a:spcPct val="130000"/>
                </a:lnSpc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HY신명조" pitchFamily="18" charset="-127"/>
                  <a:ea typeface="HY신명조" pitchFamily="18" charset="-127"/>
                  <a:cs typeface="Arial" pitchFamily="34" charset="0"/>
                </a:rPr>
                <a:t>체계적인 교육훈련을 통한 효율적인 업무수행과 서비스의 안정적 운영</a:t>
              </a: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27" t="18383" r="25202" b="59217"/>
            <a:stretch/>
          </p:blipFill>
          <p:spPr bwMode="auto">
            <a:xfrm>
              <a:off x="300594" y="3595342"/>
              <a:ext cx="288033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27" t="18383" r="25202" b="59217"/>
            <a:stretch/>
          </p:blipFill>
          <p:spPr bwMode="auto">
            <a:xfrm flipH="1" flipV="1">
              <a:off x="7075338" y="3786583"/>
              <a:ext cx="288033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Rectangle 310"/>
          <p:cNvSpPr>
            <a:spLocks noChangeArrowheads="1"/>
          </p:cNvSpPr>
          <p:nvPr/>
        </p:nvSpPr>
        <p:spPr bwMode="auto">
          <a:xfrm>
            <a:off x="791672" y="6101922"/>
            <a:ext cx="1944049" cy="1099395"/>
          </a:xfrm>
          <a:prstGeom prst="rect">
            <a:avLst/>
          </a:prstGeom>
          <a:solidFill>
            <a:srgbClr val="E3F1FA"/>
          </a:solidFill>
          <a:ln w="6350">
            <a:noFill/>
          </a:ln>
          <a:effectLst>
            <a:outerShdw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980" tIns="69987" rtlCol="0" anchor="t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76534" indent="-76534" defTabSz="953162">
              <a:spcAft>
                <a:spcPts val="268"/>
              </a:spcAft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8" name="Rectangle 309"/>
          <p:cNvSpPr>
            <a:spLocks noChangeArrowheads="1"/>
          </p:cNvSpPr>
          <p:nvPr/>
        </p:nvSpPr>
        <p:spPr bwMode="auto">
          <a:xfrm flipH="1">
            <a:off x="791669" y="5839653"/>
            <a:ext cx="1944049" cy="263386"/>
          </a:xfrm>
          <a:prstGeom prst="round2SameRect">
            <a:avLst/>
          </a:prstGeom>
          <a:solidFill>
            <a:srgbClr val="8AC8F3"/>
          </a:solidFill>
          <a:ln w="6350" cmpd="thinThick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68162" algn="ctr" defTabSz="844942" fontAlgn="ctr" latinLnBrk="0"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181017" algn="l"/>
                <a:tab pos="4575505" algn="l"/>
              </a:tabLst>
            </a:pPr>
            <a:r>
              <a:rPr lang="ko-KR" altLang="en-US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교육훈련 체계</a:t>
            </a:r>
          </a:p>
        </p:txBody>
      </p:sp>
      <p:sp>
        <p:nvSpPr>
          <p:cNvPr id="29" name="Rectangle 310"/>
          <p:cNvSpPr>
            <a:spLocks noChangeArrowheads="1"/>
          </p:cNvSpPr>
          <p:nvPr/>
        </p:nvSpPr>
        <p:spPr bwMode="auto">
          <a:xfrm>
            <a:off x="2845394" y="6101922"/>
            <a:ext cx="1944049" cy="1099395"/>
          </a:xfrm>
          <a:prstGeom prst="rect">
            <a:avLst/>
          </a:prstGeom>
          <a:solidFill>
            <a:srgbClr val="E3F1FA"/>
          </a:solidFill>
          <a:ln w="6350">
            <a:noFill/>
          </a:ln>
          <a:effectLst>
            <a:outerShdw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980" tIns="69987" rtlCol="0" anchor="t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76534" indent="-76534" defTabSz="953162">
              <a:spcAft>
                <a:spcPts val="268"/>
              </a:spcAft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0" name="Rectangle 309"/>
          <p:cNvSpPr>
            <a:spLocks noChangeArrowheads="1"/>
          </p:cNvSpPr>
          <p:nvPr/>
        </p:nvSpPr>
        <p:spPr bwMode="auto">
          <a:xfrm flipH="1">
            <a:off x="2845391" y="5839653"/>
            <a:ext cx="1944049" cy="263386"/>
          </a:xfrm>
          <a:prstGeom prst="round2SameRect">
            <a:avLst/>
          </a:prstGeom>
          <a:solidFill>
            <a:srgbClr val="8AC8F3"/>
          </a:solidFill>
          <a:ln w="6350" cmpd="thinThick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68162" algn="ctr" defTabSz="844942" fontAlgn="ctr" latinLnBrk="0"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181017" algn="l"/>
                <a:tab pos="4575505" algn="l"/>
              </a:tabLst>
            </a:pPr>
            <a:r>
              <a:rPr lang="ko-KR" altLang="en-US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교육훈련 대상 및 장소</a:t>
            </a:r>
          </a:p>
        </p:txBody>
      </p:sp>
      <p:sp>
        <p:nvSpPr>
          <p:cNvPr id="31" name="Rectangle 310"/>
          <p:cNvSpPr>
            <a:spLocks noChangeArrowheads="1"/>
          </p:cNvSpPr>
          <p:nvPr/>
        </p:nvSpPr>
        <p:spPr bwMode="auto">
          <a:xfrm>
            <a:off x="4896128" y="6101922"/>
            <a:ext cx="1944049" cy="1099395"/>
          </a:xfrm>
          <a:prstGeom prst="rect">
            <a:avLst/>
          </a:prstGeom>
          <a:solidFill>
            <a:srgbClr val="E3F1FA"/>
          </a:solidFill>
          <a:ln w="6350">
            <a:noFill/>
          </a:ln>
          <a:effectLst>
            <a:outerShdw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980" tIns="69987" rtlCol="0" anchor="t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76534" indent="-76534" defTabSz="953162">
              <a:spcAft>
                <a:spcPts val="268"/>
              </a:spcAft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2" name="Rectangle 309"/>
          <p:cNvSpPr>
            <a:spLocks noChangeArrowheads="1"/>
          </p:cNvSpPr>
          <p:nvPr/>
        </p:nvSpPr>
        <p:spPr bwMode="auto">
          <a:xfrm flipH="1">
            <a:off x="4896125" y="5839653"/>
            <a:ext cx="1944049" cy="263386"/>
          </a:xfrm>
          <a:prstGeom prst="round2SameRect">
            <a:avLst/>
          </a:prstGeom>
          <a:solidFill>
            <a:srgbClr val="8AC8F3"/>
          </a:solidFill>
          <a:ln w="6350" cmpd="thinThick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68162" algn="ctr" defTabSz="844942" fontAlgn="ctr" latinLnBrk="0"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181017" algn="l"/>
                <a:tab pos="4575505" algn="l"/>
              </a:tabLst>
            </a:pPr>
            <a:r>
              <a:rPr lang="ko-KR" altLang="en-US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교육일정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53816" y="6183432"/>
            <a:ext cx="1743800" cy="54630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교육훈련 담당자 지정 </a:t>
            </a: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관리자</a:t>
            </a:r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운영자</a:t>
            </a:r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사용자</a:t>
            </a:r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개발자 등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902535" y="6183432"/>
            <a:ext cx="1743800" cy="54630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각 업무 시스템 운영자 및 관리자</a:t>
            </a:r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사용자</a:t>
            </a: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현장 실습식 교육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980945" y="6183432"/>
            <a:ext cx="1743800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유지보수 일정 고려</a:t>
            </a: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상세한 교육일정은 발주자와 협의하여 결정</a:t>
            </a: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유지보수 기간중 체계적인 일정에 따라 교육 진행 </a:t>
            </a: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 flipH="1">
            <a:off x="602384" y="7939347"/>
            <a:ext cx="6418749" cy="1620180"/>
          </a:xfrm>
          <a:prstGeom prst="rect">
            <a:avLst/>
          </a:prstGeom>
          <a:solidFill>
            <a:srgbClr val="EAEAEA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0" bIns="0" rtlCol="0" anchor="ctr" anchorCtr="0"/>
          <a:lstStyle/>
          <a:p>
            <a:pPr marL="93305" indent="-93305" defTabSz="980620" latinLnBrk="0">
              <a:spcAft>
                <a:spcPts val="276"/>
              </a:spcAft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</a:pP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53424" y="8073424"/>
            <a:ext cx="2738381" cy="1623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시스템 운영에 필요한 기술교육 실시</a:t>
            </a:r>
            <a:endParaRPr kumimoji="1"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endParaRPr kumimoji="1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대상자 별 교육내용 기술 </a:t>
            </a:r>
            <a:endParaRPr kumimoji="1"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endParaRPr kumimoji="1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교육계획 및 교육계획서에 </a:t>
            </a:r>
            <a:r>
              <a:rPr kumimoji="1"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상세사항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포함</a:t>
            </a:r>
            <a:endParaRPr kumimoji="1"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K-GIS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기술교육 실시</a:t>
            </a:r>
            <a:endParaRPr kumimoji="1"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endParaRPr kumimoji="1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650099" y="8094364"/>
            <a:ext cx="0" cy="10440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883346" y="8073424"/>
            <a:ext cx="3013376" cy="133882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체계적인 교육을 통한 사용자</a:t>
            </a:r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운영자의 시스템  활용 능력 배양 </a:t>
            </a:r>
            <a:endParaRPr kumimoji="1"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endParaRPr kumimoji="1"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업무 개발자가 멘토가 되어 해당 업무 시스템 운영자 및 관리자에게 </a:t>
            </a:r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1:1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교육실시</a:t>
            </a:r>
            <a:endParaRPr kumimoji="1"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endParaRPr kumimoji="1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79369" indent="-79369" defTabSz="980620" fontAlgn="base" latinLnBrk="0">
              <a:spcAft>
                <a:spcPts val="300"/>
              </a:spcAft>
              <a:buSzPct val="100000"/>
              <a:buFont typeface="Arial" pitchFamily="34" charset="0"/>
              <a:buChar char="•"/>
              <a:tabLst>
                <a:tab pos="456337" algn="l"/>
                <a:tab pos="912676" algn="l"/>
                <a:tab pos="1371849" algn="l"/>
                <a:tab pos="1828186" algn="l"/>
                <a:tab pos="2284524" algn="l"/>
                <a:tab pos="2742281" algn="l"/>
                <a:tab pos="3198618" algn="l"/>
                <a:tab pos="3656373" algn="l"/>
                <a:tab pos="4114129" algn="l"/>
                <a:tab pos="4570467" algn="l"/>
                <a:tab pos="5028222" algn="l"/>
                <a:tab pos="5942316" algn="l"/>
                <a:tab pos="6400070" algn="l"/>
                <a:tab pos="6856408" algn="l"/>
                <a:tab pos="7312746" algn="l"/>
                <a:tab pos="7770503" algn="l"/>
                <a:tab pos="8228256" algn="l"/>
                <a:tab pos="8684595" algn="l"/>
                <a:tab pos="9142351" algn="l"/>
                <a:tab pos="9598689" algn="l"/>
                <a:tab pos="10056443" algn="l"/>
                <a:tab pos="10514199" algn="l"/>
                <a:tab pos="10970537" algn="l"/>
                <a:tab pos="11428292" algn="l"/>
                <a:tab pos="11884630" algn="l"/>
                <a:tab pos="12340969" algn="l"/>
                <a:tab pos="12800141" algn="l"/>
                <a:tab pos="13256479" algn="l"/>
                <a:tab pos="13712817" algn="l"/>
                <a:tab pos="14170572" algn="l"/>
                <a:tab pos="14626910" algn="l"/>
              </a:tabLst>
              <a:defRPr/>
            </a:pP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웹 </a:t>
            </a:r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GIS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 교육 실시 </a:t>
            </a: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교육 훈련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가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교육훈련 및 기술이전 방안</a:t>
            </a:r>
          </a:p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95780" y="85256"/>
            <a:ext cx="2016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Ⅶ. </a:t>
            </a:r>
            <a:r>
              <a:rPr lang="ko-KR" altLang="en-US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프로젝트  지원</a:t>
            </a:r>
            <a:endParaRPr lang="en-US" altLang="ko-KR" sz="2000" b="1" spc="-18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78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503238" y="1241425"/>
            <a:ext cx="6553200" cy="289185"/>
            <a:chOff x="636588" y="2795588"/>
            <a:chExt cx="6270625" cy="21590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교육훈련 목표 및 방법</a:t>
              </a:r>
            </a:p>
          </p:txBody>
        </p:sp>
        <p:pic>
          <p:nvPicPr>
            <p:cNvPr id="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58" name="그룹 57"/>
          <p:cNvGrpSpPr/>
          <p:nvPr/>
        </p:nvGrpSpPr>
        <p:grpSpPr>
          <a:xfrm>
            <a:off x="514703" y="1709738"/>
            <a:ext cx="6541735" cy="6804520"/>
            <a:chOff x="514703" y="1709738"/>
            <a:chExt cx="6541735" cy="5569832"/>
          </a:xfrm>
        </p:grpSpPr>
        <p:sp>
          <p:nvSpPr>
            <p:cNvPr id="74" name="양쪽 모서리가 둥근 사각형 73"/>
            <p:cNvSpPr/>
            <p:nvPr/>
          </p:nvSpPr>
          <p:spPr>
            <a:xfrm rot="16200000">
              <a:off x="-78949" y="4937213"/>
              <a:ext cx="1570978" cy="377029"/>
            </a:xfrm>
            <a:prstGeom prst="round2SameRect">
              <a:avLst/>
            </a:prstGeom>
            <a:gradFill>
              <a:gsLst>
                <a:gs pos="0">
                  <a:srgbClr val="65B2E8"/>
                </a:gs>
                <a:gs pos="100000">
                  <a:srgbClr val="2693E0"/>
                </a:gs>
              </a:gsLst>
              <a:lin ang="5400000" scaled="0"/>
            </a:gra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66189" algn="ctr" latinLnBrk="0">
                <a:spcAft>
                  <a:spcPts val="220"/>
                </a:spcAft>
              </a:pP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519840" y="1709738"/>
              <a:ext cx="6536598" cy="678377"/>
              <a:chOff x="519840" y="1709738"/>
              <a:chExt cx="6536598" cy="678377"/>
            </a:xfrm>
          </p:grpSpPr>
          <p:sp>
            <p:nvSpPr>
              <p:cNvPr id="68" name="갈매기형 수장 12"/>
              <p:cNvSpPr/>
              <p:nvPr/>
            </p:nvSpPr>
            <p:spPr>
              <a:xfrm>
                <a:off x="1007022" y="1709738"/>
                <a:ext cx="6049416" cy="6783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 anchorCtr="0"/>
              <a:lstStyle/>
              <a:p>
                <a:pPr marL="92075" indent="-92075" eaLnBrk="0" fontAlgn="base" latinLnBrk="0" hangingPunct="0"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교육 대상자 역할별 차별화된 교육 실시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차세대 배전지능화 기반 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S/W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의 안정화와 빠른 업무 적응 및 효율적인 업무수행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유사 사업의 수행 경험 노하우를 바탕으로 교육훈련 서비스 제공</a:t>
                </a:r>
                <a:b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→ 원활한 시스템 운용 효과 창출</a:t>
                </a:r>
              </a:p>
            </p:txBody>
          </p:sp>
          <p:sp>
            <p:nvSpPr>
              <p:cNvPr id="73" name="양쪽 모서리가 둥근 사각형 72"/>
              <p:cNvSpPr/>
              <p:nvPr/>
            </p:nvSpPr>
            <p:spPr>
              <a:xfrm rot="16200000">
                <a:off x="367351" y="1862227"/>
                <a:ext cx="678376" cy="373398"/>
              </a:xfrm>
              <a:prstGeom prst="round2SameRect">
                <a:avLst/>
              </a:prstGeom>
              <a:gradFill>
                <a:gsLst>
                  <a:gs pos="0">
                    <a:srgbClr val="65B2E8"/>
                  </a:gs>
                  <a:gs pos="100000">
                    <a:srgbClr val="2693E0"/>
                  </a:gs>
                </a:gsLst>
                <a:lin ang="5400000" scaled="0"/>
              </a:gra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indent="-166189" algn="ctr" latinLnBrk="0">
                  <a:spcAft>
                    <a:spcPts val="220"/>
                  </a:spcAft>
                </a:pPr>
                <a:endParaRPr lang="ko-KR" altLang="en-US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542542" y="1773449"/>
                <a:ext cx="327995" cy="550955"/>
              </a:xfrm>
              <a:prstGeom prst="rect">
                <a:avLst/>
              </a:prstGeom>
            </p:spPr>
            <p:txBody>
              <a:bodyPr wrap="none" anchor="ctr" anchorCtr="0">
                <a:noAutofit/>
              </a:bodyPr>
              <a:lstStyle/>
              <a:p>
                <a:pPr algn="ctr"/>
                <a:r>
                  <a:rPr lang="ko-KR" altLang="en-US" sz="1100" b="1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  <a:t>목</a:t>
                </a:r>
                <a:endParaRPr lang="en-US" altLang="ko-KR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/>
                <a:r>
                  <a:rPr lang="ko-KR" altLang="en-US" sz="1100" b="1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  <a:t>표</a:t>
                </a: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519842" y="2530931"/>
              <a:ext cx="6536596" cy="1761386"/>
              <a:chOff x="519842" y="2530931"/>
              <a:chExt cx="6536596" cy="1761386"/>
            </a:xfrm>
          </p:grpSpPr>
          <p:sp>
            <p:nvSpPr>
              <p:cNvPr id="77" name="갈매기형 수장 12"/>
              <p:cNvSpPr/>
              <p:nvPr/>
            </p:nvSpPr>
            <p:spPr>
              <a:xfrm>
                <a:off x="873348" y="2533551"/>
                <a:ext cx="6183090" cy="17587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 anchorCtr="0"/>
              <a:lstStyle/>
              <a:p>
                <a:pPr marL="108000" indent="-108000" latinLnBrk="0">
                  <a:buFont typeface="Arial" panose="020B0604020202020204" pitchFamily="34" charset="0"/>
                  <a:buChar char="•"/>
                </a:pPr>
                <a:endParaRPr lang="ko-KR" altLang="en-US" sz="1100" dirty="0">
                  <a:solidFill>
                    <a:prstClr val="black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81" name="갈매기형 수장 12"/>
              <p:cNvSpPr/>
              <p:nvPr/>
            </p:nvSpPr>
            <p:spPr>
              <a:xfrm>
                <a:off x="979546" y="2855627"/>
                <a:ext cx="1422616" cy="1329114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44000" rIns="36000" bIns="0" rtlCol="0" anchor="t" anchorCtr="0"/>
              <a:lstStyle/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시스템 관리자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시스템 운영자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시스템 사용자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시스템 개발자</a:t>
                </a:r>
                <a:b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(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프로젝트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인원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)</a:t>
                </a:r>
                <a:endPara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82" name="갈매기형 수장 12"/>
              <p:cNvSpPr/>
              <p:nvPr/>
            </p:nvSpPr>
            <p:spPr>
              <a:xfrm>
                <a:off x="979546" y="2598886"/>
                <a:ext cx="1422616" cy="227848"/>
              </a:xfrm>
              <a:prstGeom prst="round2SameRect">
                <a:avLst/>
              </a:prstGeom>
              <a:gradFill>
                <a:gsLst>
                  <a:gs pos="50000">
                    <a:srgbClr val="E3F1FA"/>
                  </a:gs>
                  <a:gs pos="100000">
                    <a:srgbClr val="B8DDF6"/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1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교육훈련 대상</a:t>
                </a:r>
              </a:p>
            </p:txBody>
          </p:sp>
          <p:sp>
            <p:nvSpPr>
              <p:cNvPr id="83" name="갈매기형 수장 12"/>
              <p:cNvSpPr/>
              <p:nvPr/>
            </p:nvSpPr>
            <p:spPr>
              <a:xfrm>
                <a:off x="2478851" y="2855625"/>
                <a:ext cx="1422616" cy="1329114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44000" rIns="36000" bIns="0" rtlCol="0" anchor="t" anchorCtr="0"/>
              <a:lstStyle/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교육수행 전담조직 구성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업무별 개발자 위주</a:t>
                </a:r>
                <a:b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전담강사 지정 운영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제안사의 전문강사 활용</a:t>
                </a:r>
              </a:p>
            </p:txBody>
          </p:sp>
          <p:sp>
            <p:nvSpPr>
              <p:cNvPr id="84" name="갈매기형 수장 12"/>
              <p:cNvSpPr/>
              <p:nvPr/>
            </p:nvSpPr>
            <p:spPr>
              <a:xfrm>
                <a:off x="2478851" y="2598886"/>
                <a:ext cx="1422616" cy="227848"/>
              </a:xfrm>
              <a:prstGeom prst="round2SameRect">
                <a:avLst/>
              </a:prstGeom>
              <a:gradFill>
                <a:gsLst>
                  <a:gs pos="50000">
                    <a:srgbClr val="E3F1FA"/>
                  </a:gs>
                  <a:gs pos="100000">
                    <a:srgbClr val="B8DDF6"/>
                  </a:gs>
                </a:gsLst>
                <a:lin ang="5400000" scaled="0"/>
              </a:gradFill>
              <a:ln w="3175">
                <a:noFill/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1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교육훈련 조직</a:t>
                </a:r>
              </a:p>
            </p:txBody>
          </p:sp>
          <p:sp>
            <p:nvSpPr>
              <p:cNvPr id="85" name="갈매기형 수장 12"/>
              <p:cNvSpPr/>
              <p:nvPr/>
            </p:nvSpPr>
            <p:spPr>
              <a:xfrm>
                <a:off x="3985314" y="2855626"/>
                <a:ext cx="1422616" cy="1329114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44000" rIns="0" bIns="0" rtlCol="0" anchor="t" anchorCtr="0"/>
              <a:lstStyle/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시스템 운영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,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감시 및 보안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,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비상복구 등 운영 교육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장애예방 및 대처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시스템 활용방법</a:t>
                </a:r>
              </a:p>
            </p:txBody>
          </p:sp>
          <p:sp>
            <p:nvSpPr>
              <p:cNvPr id="86" name="갈매기형 수장 12"/>
              <p:cNvSpPr/>
              <p:nvPr/>
            </p:nvSpPr>
            <p:spPr>
              <a:xfrm>
                <a:off x="3985314" y="2598886"/>
                <a:ext cx="1422616" cy="227848"/>
              </a:xfrm>
              <a:prstGeom prst="round2SameRect">
                <a:avLst/>
              </a:prstGeom>
              <a:gradFill>
                <a:gsLst>
                  <a:gs pos="50000">
                    <a:srgbClr val="E3F1FA"/>
                  </a:gs>
                  <a:gs pos="100000">
                    <a:srgbClr val="B8DDF6"/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1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교육훈련 내용</a:t>
                </a:r>
              </a:p>
            </p:txBody>
          </p:sp>
          <p:sp>
            <p:nvSpPr>
              <p:cNvPr id="87" name="갈매기형 수장 12"/>
              <p:cNvSpPr/>
              <p:nvPr/>
            </p:nvSpPr>
            <p:spPr>
              <a:xfrm>
                <a:off x="5484620" y="2855626"/>
                <a:ext cx="1422616" cy="1329114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44000" rIns="0" bIns="0" rtlCol="0" anchor="t" anchorCtr="0"/>
              <a:lstStyle/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사업추진일정 고려</a:t>
                </a:r>
                <a:endPara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2075" indent="-92075" eaLnBrk="0" fontAlgn="base" latinLnBrk="0" hangingPunct="0">
                  <a:spcAft>
                    <a:spcPts val="400"/>
                  </a:spcAft>
                  <a:buSzPct val="90000"/>
                  <a:buFont typeface="Wingdings" pitchFamily="2" charset="2"/>
                  <a:buChar char="§"/>
                  <a:defRPr/>
                </a:pP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상세한 교육일정은</a:t>
                </a:r>
                <a:b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제안 요청사와 </a:t>
                </a:r>
                <a:r>
                  <a:rPr lang="en-US" altLang="ko-KR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 </a:t>
                </a:r>
                <a:r>
                  <a:rPr lang="ko-KR" altLang="en-US" sz="11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협의하여 결정</a:t>
                </a:r>
              </a:p>
            </p:txBody>
          </p:sp>
          <p:sp>
            <p:nvSpPr>
              <p:cNvPr id="88" name="갈매기형 수장 12"/>
              <p:cNvSpPr/>
              <p:nvPr/>
            </p:nvSpPr>
            <p:spPr>
              <a:xfrm>
                <a:off x="5484620" y="2598886"/>
                <a:ext cx="1422616" cy="227848"/>
              </a:xfrm>
              <a:prstGeom prst="round2SameRect">
                <a:avLst/>
              </a:prstGeom>
              <a:gradFill>
                <a:gsLst>
                  <a:gs pos="50000">
                    <a:srgbClr val="E3F1FA"/>
                  </a:gs>
                  <a:gs pos="100000">
                    <a:srgbClr val="B8DDF6"/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r>
                  <a:rPr lang="ko-KR" altLang="en-US" sz="1100" b="1" spc="-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교육 일정</a:t>
                </a:r>
              </a:p>
            </p:txBody>
          </p:sp>
          <p:sp>
            <p:nvSpPr>
              <p:cNvPr id="79" name="양쪽 모서리가 둥근 사각형 78"/>
              <p:cNvSpPr/>
              <p:nvPr/>
            </p:nvSpPr>
            <p:spPr>
              <a:xfrm rot="16200000">
                <a:off x="-153860" y="3204633"/>
                <a:ext cx="1720801" cy="373398"/>
              </a:xfrm>
              <a:prstGeom prst="round2SameRect">
                <a:avLst/>
              </a:prstGeom>
              <a:gradFill>
                <a:gsLst>
                  <a:gs pos="0">
                    <a:srgbClr val="65B2E8"/>
                  </a:gs>
                  <a:gs pos="100000">
                    <a:srgbClr val="2693E0"/>
                  </a:gs>
                </a:gsLst>
                <a:lin ang="5400000" scaled="0"/>
              </a:gra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indent="-166189" algn="ctr" latinLnBrk="0">
                  <a:spcAft>
                    <a:spcPts val="220"/>
                  </a:spcAft>
                </a:pPr>
                <a:endParaRPr lang="ko-KR" altLang="en-US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598084" y="2530932"/>
                <a:ext cx="216910" cy="1720801"/>
              </a:xfrm>
              <a:prstGeom prst="rect">
                <a:avLst/>
              </a:prstGeom>
            </p:spPr>
            <p:txBody>
              <a:bodyPr wrap="none" anchor="ctr" anchorCtr="0">
                <a:noAutofit/>
              </a:bodyPr>
              <a:lstStyle/>
              <a:p>
                <a:pPr algn="ctr"/>
                <a:r>
                  <a:rPr lang="ko-KR" altLang="en-US" sz="1100" b="1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  <a:t>추</a:t>
                </a:r>
                <a:br>
                  <a:rPr lang="en-US" altLang="ko-KR" sz="1100" b="1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100" b="1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  <a:t>진</a:t>
                </a:r>
                <a:br>
                  <a:rPr lang="en-US" altLang="ko-KR" sz="1100" b="1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100" b="1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  <a:t>방</a:t>
                </a:r>
                <a:br>
                  <a:rPr lang="en-US" altLang="ko-KR" sz="1100" b="1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100" b="1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  <a:t>향</a:t>
                </a:r>
                <a:endParaRPr lang="en-US" altLang="ko-KR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580049" y="4935971"/>
              <a:ext cx="252981" cy="379514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ko-KR" altLang="en-US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  <a:t>조</a:t>
              </a:r>
              <a:br>
                <a:rPr lang="en-US" altLang="ko-KR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  <a:t>직</a:t>
              </a:r>
              <a:br>
                <a:rPr lang="en-US" altLang="ko-KR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en-US" altLang="ko-KR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  <a:t>/</a:t>
              </a:r>
              <a:br>
                <a:rPr lang="en-US" altLang="ko-KR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  <a:t>역</a:t>
              </a:r>
              <a:br>
                <a:rPr lang="en-US" altLang="ko-KR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rPr>
                <a:t>할</a:t>
              </a: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514703" y="6065632"/>
              <a:ext cx="6541735" cy="1213938"/>
              <a:chOff x="514703" y="6065632"/>
              <a:chExt cx="6541735" cy="1213938"/>
            </a:xfrm>
          </p:grpSpPr>
          <p:sp>
            <p:nvSpPr>
              <p:cNvPr id="69" name="갈매기형 수장 12"/>
              <p:cNvSpPr/>
              <p:nvPr/>
            </p:nvSpPr>
            <p:spPr>
              <a:xfrm>
                <a:off x="982834" y="6065632"/>
                <a:ext cx="6073604" cy="1213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 anchorCtr="0"/>
              <a:lstStyle/>
              <a:p>
                <a:pPr marL="93663" indent="-93663" defTabSz="1042988" eaLnBrk="0" latinLnBrk="0" hangingPunct="0">
                  <a:buSzPct val="90000"/>
                  <a:buFont typeface="Wingdings" panose="05000000000000000000" pitchFamily="2" charset="2"/>
                  <a:buChar char="§"/>
                  <a:defRPr/>
                </a:pPr>
                <a:endPara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70" name="갈매기형 수장 12"/>
              <p:cNvSpPr/>
              <p:nvPr/>
            </p:nvSpPr>
            <p:spPr>
              <a:xfrm>
                <a:off x="5121880" y="6358479"/>
                <a:ext cx="1831245" cy="85094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36000" rtlCol="0" anchor="t" anchorCtr="0"/>
              <a:lstStyle/>
              <a:p>
                <a:pPr marL="93663" indent="-93663" defTabSz="1042988" eaLnBrk="0" latinLnBrk="0" hangingPunct="0">
                  <a:buSzPct val="90000"/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대상자별 맞춤형 교육 실시</a:t>
                </a:r>
              </a:p>
            </p:txBody>
          </p:sp>
          <p:sp>
            <p:nvSpPr>
              <p:cNvPr id="71" name="갈매기형 수장 12"/>
              <p:cNvSpPr/>
              <p:nvPr/>
            </p:nvSpPr>
            <p:spPr>
              <a:xfrm>
                <a:off x="3149624" y="6358479"/>
                <a:ext cx="1831245" cy="85094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36000" rtlCol="0" anchor="t" anchorCtr="0"/>
              <a:lstStyle/>
              <a:p>
                <a:pPr marL="93663" indent="-93663" defTabSz="1042988" eaLnBrk="0" latinLnBrk="0" hangingPunct="0">
                  <a:buSzPct val="90000"/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제안요청사 협의</a:t>
                </a:r>
                <a:b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-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교육대상</a:t>
                </a:r>
                <a:b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-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교육내용</a:t>
                </a:r>
                <a:b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-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교육일정</a:t>
                </a:r>
                <a:b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-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교육과정 등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72" name="갈매기형 수장 12"/>
              <p:cNvSpPr/>
              <p:nvPr/>
            </p:nvSpPr>
            <p:spPr>
              <a:xfrm>
                <a:off x="1117802" y="6358479"/>
                <a:ext cx="1831245" cy="85094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36000" rtlCol="0" anchor="t" anchorCtr="0"/>
              <a:lstStyle/>
              <a:p>
                <a:pPr marL="93663" indent="-93663" defTabSz="1042988" eaLnBrk="0" latinLnBrk="0" hangingPunct="0">
                  <a:buSzPct val="90000"/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계획서 작성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3663" indent="-93663" defTabSz="1042988" eaLnBrk="0" latinLnBrk="0" hangingPunct="0">
                  <a:buSzPct val="90000"/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실시 방안 수립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marL="93663" indent="-93663" defTabSz="1042988" eaLnBrk="0" latinLnBrk="0" hangingPunct="0">
                  <a:buSzPct val="90000"/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수요 파악</a:t>
                </a:r>
              </a:p>
            </p:txBody>
          </p:sp>
          <p:sp>
            <p:nvSpPr>
              <p:cNvPr id="90" name="양쪽 모서리가 둥근 사각형 89"/>
              <p:cNvSpPr/>
              <p:nvPr/>
            </p:nvSpPr>
            <p:spPr>
              <a:xfrm rot="16200000">
                <a:off x="121030" y="6470536"/>
                <a:ext cx="1171017" cy="375640"/>
              </a:xfrm>
              <a:prstGeom prst="round2SameRect">
                <a:avLst/>
              </a:prstGeom>
              <a:gradFill>
                <a:gsLst>
                  <a:gs pos="0">
                    <a:srgbClr val="65B2E8"/>
                  </a:gs>
                  <a:gs pos="100000">
                    <a:srgbClr val="2693E0"/>
                  </a:gs>
                </a:gsLst>
                <a:lin ang="5400000" scaled="0"/>
              </a:gra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indent="-166189" algn="ctr" latinLnBrk="0">
                  <a:spcAft>
                    <a:spcPts val="220"/>
                  </a:spcAft>
                </a:pPr>
                <a:endParaRPr lang="ko-KR" altLang="en-US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514703" y="6281153"/>
                <a:ext cx="383672" cy="754407"/>
              </a:xfrm>
              <a:prstGeom prst="rect">
                <a:avLst/>
              </a:prstGeom>
            </p:spPr>
            <p:txBody>
              <a:bodyPr wrap="none" anchor="ctr" anchorCtr="0">
                <a:noAutofit/>
              </a:bodyPr>
              <a:lstStyle/>
              <a:p>
                <a:pPr algn="ctr"/>
                <a:r>
                  <a:rPr lang="ko-KR" altLang="en-US" sz="1100" b="1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  <a:t>절</a:t>
                </a:r>
                <a:endParaRPr lang="en-US" altLang="ko-KR" sz="1100" b="1" dirty="0">
                  <a:solidFill>
                    <a:prstClr val="white"/>
                  </a:solidFill>
                  <a:latin typeface="HY신명조" pitchFamily="18" charset="-127"/>
                  <a:ea typeface="HY신명조" pitchFamily="18" charset="-127"/>
                </a:endParaRPr>
              </a:p>
              <a:p>
                <a:pPr algn="ctr"/>
                <a:r>
                  <a:rPr lang="ko-KR" altLang="en-US" sz="1100" b="1" dirty="0">
                    <a:solidFill>
                      <a:prstClr val="white"/>
                    </a:solidFill>
                    <a:latin typeface="HY신명조" pitchFamily="18" charset="-127"/>
                    <a:ea typeface="HY신명조" pitchFamily="18" charset="-127"/>
                  </a:rPr>
                  <a:t>차</a:t>
                </a:r>
              </a:p>
            </p:txBody>
          </p:sp>
          <p:sp>
            <p:nvSpPr>
              <p:cNvPr id="92" name="갈매기형 수장 12"/>
              <p:cNvSpPr/>
              <p:nvPr/>
            </p:nvSpPr>
            <p:spPr>
              <a:xfrm>
                <a:off x="1117802" y="6131435"/>
                <a:ext cx="1831245" cy="232076"/>
              </a:xfrm>
              <a:prstGeom prst="round2SameRect">
                <a:avLst/>
              </a:prstGeom>
              <a:gradFill>
                <a:gsLst>
                  <a:gs pos="50000">
                    <a:srgbClr val="E3F1FA"/>
                  </a:gs>
                  <a:gs pos="100000">
                    <a:srgbClr val="B8DDF6"/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endParaRPr lang="ko-KR" altLang="en-US" sz="11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3" name="갈매기형 수장 12"/>
              <p:cNvSpPr/>
              <p:nvPr/>
            </p:nvSpPr>
            <p:spPr>
              <a:xfrm>
                <a:off x="1465788" y="6162835"/>
                <a:ext cx="1135273" cy="169277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spAutoFit/>
              </a:bodyPr>
              <a:lstStyle/>
              <a:p>
                <a:pPr algn="ctr" latinLnBrk="0"/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계획수립</a:t>
                </a:r>
              </a:p>
            </p:txBody>
          </p:sp>
          <p:sp>
            <p:nvSpPr>
              <p:cNvPr id="94" name="갈매기형 수장 12"/>
              <p:cNvSpPr/>
              <p:nvPr/>
            </p:nvSpPr>
            <p:spPr>
              <a:xfrm>
                <a:off x="3149624" y="6131435"/>
                <a:ext cx="1831245" cy="232076"/>
              </a:xfrm>
              <a:prstGeom prst="round2SameRect">
                <a:avLst/>
              </a:prstGeom>
              <a:gradFill>
                <a:gsLst>
                  <a:gs pos="50000">
                    <a:srgbClr val="E3F1FA"/>
                  </a:gs>
                  <a:gs pos="100000">
                    <a:srgbClr val="B8DDF6"/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endParaRPr lang="ko-KR" altLang="en-US" sz="1100" b="1" spc="-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96" name="갈매기형 수장 12"/>
              <p:cNvSpPr/>
              <p:nvPr/>
            </p:nvSpPr>
            <p:spPr>
              <a:xfrm>
                <a:off x="3497610" y="6162835"/>
                <a:ext cx="1135273" cy="169277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spAutoFit/>
              </a:bodyPr>
              <a:lstStyle/>
              <a:p>
                <a:pPr algn="ctr" latinLnBrk="0"/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과정선정</a:t>
                </a:r>
              </a:p>
            </p:txBody>
          </p:sp>
          <p:sp>
            <p:nvSpPr>
              <p:cNvPr id="101" name="갈매기형 수장 12"/>
              <p:cNvSpPr/>
              <p:nvPr/>
            </p:nvSpPr>
            <p:spPr>
              <a:xfrm>
                <a:off x="5121880" y="6131435"/>
                <a:ext cx="1831245" cy="232076"/>
              </a:xfrm>
              <a:prstGeom prst="round2SameRect">
                <a:avLst/>
              </a:prstGeom>
              <a:gradFill>
                <a:gsLst>
                  <a:gs pos="50000">
                    <a:srgbClr val="E3F1FA"/>
                  </a:gs>
                  <a:gs pos="100000">
                    <a:srgbClr val="B8DDF6"/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36000" rIns="3600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eaLnBrk="0" fontAlgn="base" latinLnBrk="0" hangingPunct="0"/>
                <a:endParaRPr lang="ko-KR" altLang="en-US" dirty="0"/>
              </a:p>
            </p:txBody>
          </p:sp>
          <p:sp>
            <p:nvSpPr>
              <p:cNvPr id="102" name="갈매기형 수장 12"/>
              <p:cNvSpPr/>
              <p:nvPr/>
            </p:nvSpPr>
            <p:spPr>
              <a:xfrm>
                <a:off x="5753686" y="6162835"/>
                <a:ext cx="567635" cy="169277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spAutoFit/>
              </a:bodyPr>
              <a:lstStyle/>
              <a:p>
                <a:pPr algn="ctr" latinLnBrk="0"/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신명조" pitchFamily="18" charset="-127"/>
                    <a:ea typeface="HY신명조" pitchFamily="18" charset="-127"/>
                  </a:rPr>
                  <a:t>실시</a:t>
                </a: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512608" y="8607985"/>
            <a:ext cx="6534460" cy="1309128"/>
            <a:chOff x="521978" y="7381362"/>
            <a:chExt cx="6534460" cy="1309128"/>
          </a:xfrm>
        </p:grpSpPr>
        <p:sp>
          <p:nvSpPr>
            <p:cNvPr id="105" name="양쪽 모서리가 둥근 사각형 104"/>
            <p:cNvSpPr/>
            <p:nvPr/>
          </p:nvSpPr>
          <p:spPr>
            <a:xfrm>
              <a:off x="521979" y="7718490"/>
              <a:ext cx="3220355" cy="972000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chemeClr val="bg1">
                  <a:lumMod val="65000"/>
                  <a:alpha val="80000"/>
                </a:scheme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6" name="양쪽 모서리가 둥근 사각형 105"/>
            <p:cNvSpPr/>
            <p:nvPr/>
          </p:nvSpPr>
          <p:spPr>
            <a:xfrm>
              <a:off x="521978" y="7381362"/>
              <a:ext cx="3220355" cy="282575"/>
            </a:xfrm>
            <a:prstGeom prst="round2SameRect">
              <a:avLst/>
            </a:prstGeom>
            <a:gradFill>
              <a:gsLst>
                <a:gs pos="50000">
                  <a:srgbClr val="65B2E8"/>
                </a:gs>
                <a:gs pos="100000">
                  <a:srgbClr val="0C63AF"/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10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교육훈련방법</a:t>
              </a:r>
            </a:p>
          </p:txBody>
        </p:sp>
        <p:sp>
          <p:nvSpPr>
            <p:cNvPr id="107" name="양쪽 모서리가 둥근 사각형 106"/>
            <p:cNvSpPr/>
            <p:nvPr/>
          </p:nvSpPr>
          <p:spPr>
            <a:xfrm>
              <a:off x="3836083" y="7381362"/>
              <a:ext cx="3220355" cy="282575"/>
            </a:xfrm>
            <a:prstGeom prst="round2SameRect">
              <a:avLst/>
            </a:prstGeom>
            <a:gradFill>
              <a:gsLst>
                <a:gs pos="50000">
                  <a:srgbClr val="65B2E8"/>
                </a:gs>
                <a:gs pos="100000">
                  <a:srgbClr val="0C63AF"/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dist="12700" dir="5400000" algn="t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r>
                <a:rPr lang="ko-KR" altLang="en-US" sz="1100" b="1" spc="-10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교육훈련 일정 협의사항</a:t>
              </a:r>
            </a:p>
          </p:txBody>
        </p:sp>
        <p:pic>
          <p:nvPicPr>
            <p:cNvPr id="108" name="Picture 1" descr="I:\Users\Administrator\Desktop\자주쓰는오브젝트\Group 3 cop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547725" y="7577940"/>
              <a:ext cx="275406" cy="171993"/>
            </a:xfrm>
            <a:prstGeom prst="rect">
              <a:avLst/>
            </a:prstGeom>
            <a:noFill/>
          </p:spPr>
        </p:pic>
        <p:pic>
          <p:nvPicPr>
            <p:cNvPr id="109" name="Picture 1" descr="I:\Users\Administrator\Desktop\자주쓰는오브젝트\Group 3 cop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3521264" y="7577940"/>
              <a:ext cx="275406" cy="171993"/>
            </a:xfrm>
            <a:prstGeom prst="rect">
              <a:avLst/>
            </a:prstGeom>
            <a:noFill/>
          </p:spPr>
        </p:pic>
        <p:sp>
          <p:nvSpPr>
            <p:cNvPr id="110" name="양쪽 모서리가 둥근 사각형 109"/>
            <p:cNvSpPr/>
            <p:nvPr/>
          </p:nvSpPr>
          <p:spPr>
            <a:xfrm>
              <a:off x="3836083" y="7718490"/>
              <a:ext cx="3220355" cy="972000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chemeClr val="bg1">
                  <a:lumMod val="65000"/>
                  <a:alpha val="80000"/>
                </a:scheme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pic>
          <p:nvPicPr>
            <p:cNvPr id="111" name="Picture 1" descr="I:\Users\Administrator\Desktop\자주쓰는오브젝트\Group 3 cop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3827509" y="7577940"/>
              <a:ext cx="275406" cy="171993"/>
            </a:xfrm>
            <a:prstGeom prst="rect">
              <a:avLst/>
            </a:prstGeom>
            <a:noFill/>
          </p:spPr>
        </p:pic>
        <p:pic>
          <p:nvPicPr>
            <p:cNvPr id="112" name="Picture 1" descr="I:\Users\Administrator\Desktop\자주쓰는오브젝트\Group 3 cop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6801048" y="7577940"/>
              <a:ext cx="275406" cy="171993"/>
            </a:xfrm>
            <a:prstGeom prst="rect">
              <a:avLst/>
            </a:prstGeom>
            <a:noFill/>
          </p:spPr>
        </p:pic>
        <p:sp>
          <p:nvSpPr>
            <p:cNvPr id="113" name="TextBox 112"/>
            <p:cNvSpPr txBox="1"/>
            <p:nvPr/>
          </p:nvSpPr>
          <p:spPr>
            <a:xfrm>
              <a:off x="639555" y="7790816"/>
              <a:ext cx="3102777" cy="715581"/>
            </a:xfrm>
            <a:prstGeom prst="rect">
              <a:avLst/>
            </a:prstGeom>
          </p:spPr>
          <p:txBody>
            <a:bodyPr wrap="square" lIns="0" tIns="0" rIns="72000" bIns="0">
              <a:spAutoFit/>
            </a:bodyPr>
            <a:lstStyle>
              <a:defPPr>
                <a:defRPr lang="ko-KR"/>
              </a:defPPr>
              <a:lvl1pPr marL="92075" indent="-92075" eaLnBrk="0" fontAlgn="base" latinLnBrk="0" hangingPunct="0">
                <a:spcAft>
                  <a:spcPts val="300"/>
                </a:spcAft>
                <a:buFont typeface="Wingdings" pitchFamily="2" charset="2"/>
                <a:buChar char="§"/>
                <a:defRPr sz="10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pPr>
                <a:spcAft>
                  <a:spcPts val="100"/>
                </a:spcAft>
              </a:pP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교육 대상자 별 맞춤형 교육과정 수립</a:t>
              </a:r>
            </a:p>
            <a:p>
              <a:pPr>
                <a:spcAft>
                  <a:spcPts val="100"/>
                </a:spcAft>
              </a:pP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업무별 전문강사 지정 및 직접교육</a:t>
              </a:r>
            </a:p>
            <a:p>
              <a:pPr>
                <a:spcAft>
                  <a:spcPts val="100"/>
                </a:spcAft>
              </a:pP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실습위주의 교육을 통한 교육효과 증대</a:t>
              </a:r>
            </a:p>
            <a:p>
              <a:pPr>
                <a:spcAft>
                  <a:spcPts val="100"/>
                </a:spcAft>
              </a:pP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시스템상 온라인 도움말 기능 제공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953658" y="7790816"/>
              <a:ext cx="3102777" cy="884858"/>
            </a:xfrm>
            <a:prstGeom prst="rect">
              <a:avLst/>
            </a:prstGeom>
          </p:spPr>
          <p:txBody>
            <a:bodyPr wrap="square" lIns="0" tIns="0" rIns="72000" bIns="0">
              <a:spAutoFit/>
            </a:bodyPr>
            <a:lstStyle>
              <a:defPPr>
                <a:defRPr lang="ko-KR"/>
              </a:defPPr>
              <a:lvl1pPr marL="92075" indent="-92075" eaLnBrk="0" fontAlgn="base" latinLnBrk="0" hangingPunct="0">
                <a:spcAft>
                  <a:spcPts val="300"/>
                </a:spcAft>
                <a:buFont typeface="Wingdings" pitchFamily="2" charset="2"/>
                <a:buChar char="§"/>
                <a:defRPr sz="10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pPr>
                <a:spcAft>
                  <a:spcPts val="100"/>
                </a:spcAft>
              </a:pP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교육장 사전확보 및 교육환경 구성</a:t>
              </a:r>
            </a:p>
            <a:p>
              <a:pPr>
                <a:spcAft>
                  <a:spcPts val="100"/>
                </a:spcAft>
              </a:pP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교육 대상자의 적극적인 교육 참여 </a:t>
              </a:r>
            </a:p>
            <a:p>
              <a:pPr>
                <a:spcAft>
                  <a:spcPts val="100"/>
                </a:spcAft>
              </a:pPr>
              <a:r>
                <a:rPr lang="ko-KR" altLang="en-US" sz="1100" dirty="0">
                  <a:latin typeface="HY신명조" pitchFamily="18" charset="-127"/>
                  <a:ea typeface="HY신명조" pitchFamily="18" charset="-127"/>
                </a:rPr>
                <a:t>상세한 교육일정 수립을 위해 제반 사업일정 및 상황 체크</a:t>
              </a:r>
            </a:p>
            <a:p>
              <a:pPr>
                <a:spcAft>
                  <a:spcPts val="100"/>
                </a:spcAft>
              </a:pPr>
              <a:r>
                <a:rPr lang="ko-KR" altLang="en-US" sz="1100" spc="-100" dirty="0">
                  <a:latin typeface="HY신명조" pitchFamily="18" charset="-127"/>
                  <a:ea typeface="HY신명조" pitchFamily="18" charset="-127"/>
                </a:rPr>
                <a:t>교육 세부사항은 주관기관과 협의 후 결정</a:t>
              </a:r>
            </a:p>
          </p:txBody>
        </p:sp>
      </p:grp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199790"/>
              </p:ext>
            </p:extLst>
          </p:nvPr>
        </p:nvGraphicFramePr>
        <p:xfrm>
          <a:off x="1007528" y="5014471"/>
          <a:ext cx="6085422" cy="194421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34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5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487">
                <a:tc gridSpan="2"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-7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D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-7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세부내용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제안 요청사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indent="-93663" algn="l" defTabSz="1042988" rtl="0" eaLnBrk="0" latinLnBrk="0" hangingPunct="0">
                        <a:lnSpc>
                          <a:spcPct val="8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교육대상</a:t>
                      </a:r>
                      <a:r>
                        <a:rPr lang="en-US" altLang="ko-KR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일정 등 교육훈련 계획 협의</a:t>
                      </a:r>
                      <a:r>
                        <a:rPr lang="en-US" altLang="ko-KR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승인</a:t>
                      </a:r>
                      <a:endParaRPr lang="en-US" altLang="ko-KR" sz="11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indent="-93663" algn="l" defTabSz="1042988" rtl="0" eaLnBrk="0" latinLnBrk="0" hangingPunct="0">
                        <a:lnSpc>
                          <a:spcPct val="8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 계획에 따른 교육 대상자 선정</a:t>
                      </a:r>
                      <a:r>
                        <a:rPr lang="en-US" altLang="ko-KR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소집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05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제안사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책임자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 defTabSz="1042988" rtl="0" eaLnBrk="0" latinLnBrk="0" hangingPunct="0">
                        <a:lnSpc>
                          <a:spcPct val="8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교육훈련 계획 수립 및 제안요청사 협의</a:t>
                      </a:r>
                      <a:endParaRPr lang="en-US" altLang="ko-KR" sz="11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indent="-93663" algn="l" defTabSz="1042988" rtl="0" eaLnBrk="0" latinLnBrk="0" hangingPunct="0">
                        <a:lnSpc>
                          <a:spcPct val="8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교육훈련 집행</a:t>
                      </a:r>
                      <a:r>
                        <a:rPr lang="en-US" altLang="ko-KR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관리</a:t>
                      </a:r>
                      <a:r>
                        <a:rPr lang="en-US" altLang="ko-KR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실적 보고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수행조직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 defTabSz="1042988" rtl="0" eaLnBrk="0" latinLnBrk="0" hangingPunct="0">
                        <a:lnSpc>
                          <a:spcPct val="8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 교재 작성 및 교육 실시</a:t>
                      </a:r>
                      <a:endParaRPr lang="en-US" altLang="ko-KR" sz="11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지원조직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FA"/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 defTabSz="1042988" rtl="0" eaLnBrk="0" latinLnBrk="0" hangingPunct="0">
                        <a:lnSpc>
                          <a:spcPct val="8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교육훈련 환경 지원</a:t>
                      </a:r>
                      <a:r>
                        <a:rPr lang="en-US" altLang="ko-KR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교재</a:t>
                      </a:r>
                      <a:r>
                        <a:rPr lang="en-US" altLang="ko-KR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교육장 등</a:t>
                      </a:r>
                      <a:r>
                        <a:rPr lang="en-US" altLang="ko-KR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)</a:t>
                      </a:r>
                      <a:endParaRPr lang="ko-KR" altLang="en-US" sz="11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2.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교육 훈련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교육훈련  수행 방안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395780" y="85256"/>
            <a:ext cx="2016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Ⅶ. </a:t>
            </a:r>
            <a:r>
              <a:rPr lang="ko-KR" altLang="en-US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프로젝트  지원</a:t>
            </a:r>
            <a:endParaRPr lang="en-US" altLang="ko-KR" sz="2000" b="1" spc="-18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980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3.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하자 보수</a:t>
            </a: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53407" y="1186867"/>
            <a:ext cx="5467730" cy="738664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발주사가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독자적인 운영능력을 확보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할 수 있도록 각종 기술자료와 알고리즘 소개 등 기술정보자료를 제공하겠으며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사업 완료 후 각종 자원의 효율적 관리와 지속적인 성능 향상과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시스템에 대한 높은 이해도와 노하우를 최대한 활용하여 하자보수 수행 하겠습니다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</p:txBody>
      </p:sp>
      <p:grpSp>
        <p:nvGrpSpPr>
          <p:cNvPr id="43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44" name="모서리가 둥근 직사각형 43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하자보수 방안</a:t>
              </a:r>
            </a:p>
          </p:txBody>
        </p:sp>
        <p:pic>
          <p:nvPicPr>
            <p:cNvPr id="45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539750" y="2645606"/>
            <a:ext cx="6553200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/>
          <a:p>
            <a:pPr marL="179388" indent="-179388"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 완료 후 각종 자원의 효율적 관리와 지속적인 성능향상을 위해 하자보수 수행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9388" indent="-179388"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사업기간 동안 개발된 소프트웨어에 대해서는 일정기간 동안 무상하자보수 활동 수행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179388" indent="-179388">
              <a:spcAft>
                <a:spcPts val="400"/>
              </a:spcAft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시스템에 대한 높은 이해도와 노하우를 최대한 활용하여 하자보수 수행</a:t>
            </a:r>
          </a:p>
        </p:txBody>
      </p:sp>
      <p:pic>
        <p:nvPicPr>
          <p:cNvPr id="47" name="Picture 142" descr="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93411" y="4675925"/>
            <a:ext cx="6714818" cy="9517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모서리가 둥근 직사각형 47"/>
          <p:cNvSpPr/>
          <p:nvPr/>
        </p:nvSpPr>
        <p:spPr>
          <a:xfrm>
            <a:off x="1780508" y="3440437"/>
            <a:ext cx="4216849" cy="573321"/>
          </a:xfrm>
          <a:prstGeom prst="roundRect">
            <a:avLst>
              <a:gd name="adj" fmla="val 13526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안정적인 시스템의 운용을 위한</a:t>
            </a:r>
            <a:endParaRPr lang="en-US" altLang="ko-KR" sz="1400" spc="-100" dirty="0">
              <a:solidFill>
                <a:schemeClr val="tx1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/>
            <a:r>
              <a:rPr lang="ko-KR" altLang="en-US" sz="1400" spc="-1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하자보수 시행</a:t>
            </a:r>
          </a:p>
        </p:txBody>
      </p:sp>
      <p:pic>
        <p:nvPicPr>
          <p:cNvPr id="49" name="Picture 2" descr="W:\삽도빼겁방\PNG\02-2-마-다)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10" y="3676367"/>
            <a:ext cx="362264" cy="39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1" descr="W:\삽도빼겁방\PNG\02-2-마-다)-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99" y="3581710"/>
            <a:ext cx="362264" cy="39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 descr="C:\Documents and Settings\WIN\바탕 화면\금_작업\02-3-가-0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15" y="3981574"/>
            <a:ext cx="680783" cy="3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D:\@@한전백업방\@삽도백업\02\02-가-1)_01-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159342" y="4210152"/>
            <a:ext cx="5160231" cy="86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>
            <a:grpSpLocks noChangeAspect="1"/>
          </p:cNvGrpSpPr>
          <p:nvPr/>
        </p:nvGrpSpPr>
        <p:grpSpPr>
          <a:xfrm>
            <a:off x="3306160" y="4562507"/>
            <a:ext cx="1040979" cy="920458"/>
            <a:chOff x="3387936" y="4491056"/>
            <a:chExt cx="940919" cy="940919"/>
          </a:xfrm>
        </p:grpSpPr>
        <p:pic>
          <p:nvPicPr>
            <p:cNvPr id="54" name="Picture 4" descr="D:\@@한전백업방\@삽도백업\02\02-가-1)_01-0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936" y="4491056"/>
              <a:ext cx="940919" cy="940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3474184" y="4781449"/>
              <a:ext cx="768422" cy="33855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1100" spc="-5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시스템의</a:t>
              </a:r>
            </a:p>
            <a:p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신뢰성</a:t>
              </a:r>
              <a:br>
                <a:rPr lang="en-US" altLang="ko-KR" sz="1200" b="1" spc="0" dirty="0"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확보</a:t>
              </a:r>
            </a:p>
          </p:txBody>
        </p:sp>
      </p:grpSp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4649950" y="4366675"/>
            <a:ext cx="1040979" cy="920458"/>
            <a:chOff x="5226261" y="4186631"/>
            <a:chExt cx="940919" cy="940919"/>
          </a:xfrm>
        </p:grpSpPr>
        <p:pic>
          <p:nvPicPr>
            <p:cNvPr id="57" name="Picture 4" descr="D:\@@한전백업방\@삽도백업\02\02-가-1)_01-0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261" y="4186631"/>
              <a:ext cx="940919" cy="940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58" name="Text Box 40"/>
            <p:cNvSpPr txBox="1">
              <a:spLocks noChangeArrowheads="1"/>
            </p:cNvSpPr>
            <p:nvPr/>
          </p:nvSpPr>
          <p:spPr bwMode="auto">
            <a:xfrm>
              <a:off x="5398653" y="4472567"/>
              <a:ext cx="624853" cy="33855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1100" spc="-5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고객감동</a:t>
              </a:r>
            </a:p>
            <a:p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실현</a:t>
              </a:r>
            </a:p>
          </p:txBody>
        </p:sp>
      </p:grpSp>
      <p:grpSp>
        <p:nvGrpSpPr>
          <p:cNvPr id="59" name="그룹 58"/>
          <p:cNvGrpSpPr>
            <a:grpSpLocks noChangeAspect="1"/>
          </p:cNvGrpSpPr>
          <p:nvPr/>
        </p:nvGrpSpPr>
        <p:grpSpPr>
          <a:xfrm>
            <a:off x="1973205" y="4366675"/>
            <a:ext cx="1040979" cy="920458"/>
            <a:chOff x="1540086" y="4186631"/>
            <a:chExt cx="940919" cy="940919"/>
          </a:xfrm>
        </p:grpSpPr>
        <p:pic>
          <p:nvPicPr>
            <p:cNvPr id="60" name="Picture 4" descr="D:\@@한전백업방\@삽도백업\02\02-가-1)_01-0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086" y="4186631"/>
              <a:ext cx="940919" cy="940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61" name="Text Box 34"/>
            <p:cNvSpPr txBox="1">
              <a:spLocks noChangeArrowheads="1"/>
            </p:cNvSpPr>
            <p:nvPr/>
          </p:nvSpPr>
          <p:spPr bwMode="auto">
            <a:xfrm>
              <a:off x="1584325" y="4469467"/>
              <a:ext cx="844756" cy="33855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1100" spc="-5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시스템</a:t>
              </a:r>
            </a:p>
            <a:p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안정성</a:t>
              </a:r>
            </a:p>
          </p:txBody>
        </p:sp>
      </p:grpSp>
      <p:grpSp>
        <p:nvGrpSpPr>
          <p:cNvPr id="62" name="그룹 61"/>
          <p:cNvGrpSpPr>
            <a:grpSpLocks noChangeAspect="1"/>
          </p:cNvGrpSpPr>
          <p:nvPr/>
        </p:nvGrpSpPr>
        <p:grpSpPr>
          <a:xfrm>
            <a:off x="742546" y="3883605"/>
            <a:ext cx="1040979" cy="920458"/>
            <a:chOff x="1540086" y="4186631"/>
            <a:chExt cx="940919" cy="940919"/>
          </a:xfrm>
        </p:grpSpPr>
        <p:pic>
          <p:nvPicPr>
            <p:cNvPr id="63" name="Picture 4" descr="D:\@@한전백업방\@삽도백업\02\02-가-1)_01-0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086" y="4186631"/>
              <a:ext cx="940919" cy="940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64" name="Text Box 34"/>
            <p:cNvSpPr txBox="1">
              <a:spLocks noChangeArrowheads="1"/>
            </p:cNvSpPr>
            <p:nvPr/>
          </p:nvSpPr>
          <p:spPr bwMode="auto">
            <a:xfrm>
              <a:off x="1584325" y="4469467"/>
              <a:ext cx="844756" cy="33855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1100" spc="-5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시스템 </a:t>
              </a:r>
              <a:br>
                <a:rPr lang="en-US" altLang="ko-KR" sz="1200" b="1" spc="0" dirty="0">
                  <a:latin typeface="HY신명조" pitchFamily="18" charset="-127"/>
                  <a:ea typeface="HY신명조" pitchFamily="18" charset="-127"/>
                </a:rPr>
              </a:br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효율</a:t>
              </a:r>
            </a:p>
            <a:p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극대화</a:t>
              </a:r>
            </a:p>
          </p:txBody>
        </p:sp>
      </p:grpSp>
      <p:grpSp>
        <p:nvGrpSpPr>
          <p:cNvPr id="65" name="그룹 64"/>
          <p:cNvGrpSpPr>
            <a:grpSpLocks noChangeAspect="1"/>
          </p:cNvGrpSpPr>
          <p:nvPr/>
        </p:nvGrpSpPr>
        <p:grpSpPr>
          <a:xfrm>
            <a:off x="5880609" y="3883605"/>
            <a:ext cx="1040979" cy="920458"/>
            <a:chOff x="5226261" y="4186631"/>
            <a:chExt cx="940919" cy="940919"/>
          </a:xfrm>
        </p:grpSpPr>
        <p:pic>
          <p:nvPicPr>
            <p:cNvPr id="66" name="Picture 4" descr="D:\@@한전백업방\@삽도백업\02\02-가-1)_01-0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261" y="4186631"/>
              <a:ext cx="940919" cy="940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67" name="Text Box 40"/>
            <p:cNvSpPr txBox="1">
              <a:spLocks noChangeArrowheads="1"/>
            </p:cNvSpPr>
            <p:nvPr/>
          </p:nvSpPr>
          <p:spPr bwMode="auto">
            <a:xfrm>
              <a:off x="5398653" y="4472567"/>
              <a:ext cx="624853" cy="33855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1100" spc="-5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즉각적인</a:t>
              </a:r>
            </a:p>
            <a:p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장애</a:t>
              </a:r>
              <a:r>
                <a:rPr lang="en-US" altLang="ko-KR" sz="1200" b="1" spc="0" dirty="0"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에러</a:t>
              </a:r>
              <a:r>
                <a:rPr lang="en-US" altLang="ko-KR" sz="1200" b="1" spc="0" dirty="0">
                  <a:latin typeface="HY신명조" pitchFamily="18" charset="-127"/>
                  <a:ea typeface="HY신명조" pitchFamily="18" charset="-127"/>
                </a:rPr>
                <a:t>)</a:t>
              </a:r>
              <a:r>
                <a:rPr lang="ko-KR" altLang="en-US" sz="1200" b="1" spc="0" dirty="0">
                  <a:latin typeface="HY신명조" pitchFamily="18" charset="-127"/>
                  <a:ea typeface="HY신명조" pitchFamily="18" charset="-127"/>
                </a:rPr>
                <a:t>대처</a:t>
              </a:r>
            </a:p>
          </p:txBody>
        </p:sp>
      </p:grpSp>
      <p:sp>
        <p:nvSpPr>
          <p:cNvPr id="68" name="양쪽 모서리가 둥근 사각형 67"/>
          <p:cNvSpPr/>
          <p:nvPr/>
        </p:nvSpPr>
        <p:spPr>
          <a:xfrm>
            <a:off x="609801" y="5525926"/>
            <a:ext cx="3139056" cy="345084"/>
          </a:xfrm>
          <a:prstGeom prst="round2SameRect">
            <a:avLst>
              <a:gd name="adj1" fmla="val 9355"/>
              <a:gd name="adj2" fmla="val 0"/>
            </a:avLst>
          </a:prstGeom>
          <a:solidFill>
            <a:srgbClr val="B8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하자보수</a:t>
            </a:r>
            <a:endParaRPr lang="en-US" altLang="ko-KR" sz="1200" dirty="0">
              <a:solidFill>
                <a:schemeClr val="tx1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593843" y="5872317"/>
            <a:ext cx="3155014" cy="200795"/>
          </a:xfrm>
          <a:prstGeom prst="rightArrow">
            <a:avLst>
              <a:gd name="adj1" fmla="val 50000"/>
              <a:gd name="adj2" fmla="val 96615"/>
            </a:avLst>
          </a:prstGeom>
          <a:solidFill>
            <a:srgbClr val="CCCC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FFFFFF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09801" y="5885500"/>
            <a:ext cx="3139056" cy="1620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16200000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프로그램은 검수 후 </a:t>
            </a:r>
            <a:r>
              <a:rPr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1</a:t>
            </a: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년 무상지원</a:t>
            </a:r>
          </a:p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시스템 장애지원 요청 시 수시 지원</a:t>
            </a:r>
          </a:p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데이터 구축에 있어 무결성 문제발생 시 지원</a:t>
            </a:r>
          </a:p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품질보증활동</a:t>
            </a:r>
          </a:p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기타 무상유지보수 계약 사항</a:t>
            </a:r>
          </a:p>
        </p:txBody>
      </p:sp>
      <p:sp>
        <p:nvSpPr>
          <p:cNvPr id="71" name="양쪽 모서리가 둥근 사각형 70"/>
          <p:cNvSpPr/>
          <p:nvPr/>
        </p:nvSpPr>
        <p:spPr>
          <a:xfrm>
            <a:off x="3892651" y="5525926"/>
            <a:ext cx="3139056" cy="345084"/>
          </a:xfrm>
          <a:prstGeom prst="round2SameRect">
            <a:avLst>
              <a:gd name="adj1" fmla="val 9355"/>
              <a:gd name="adj2" fmla="val 0"/>
            </a:avLst>
          </a:prstGeom>
          <a:solidFill>
            <a:srgbClr val="B8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유상유지보수</a:t>
            </a:r>
          </a:p>
        </p:txBody>
      </p:sp>
      <p:sp>
        <p:nvSpPr>
          <p:cNvPr id="72" name="오른쪽 화살표 71"/>
          <p:cNvSpPr/>
          <p:nvPr/>
        </p:nvSpPr>
        <p:spPr>
          <a:xfrm flipH="1">
            <a:off x="3876693" y="5872317"/>
            <a:ext cx="3155014" cy="200795"/>
          </a:xfrm>
          <a:prstGeom prst="rightArrow">
            <a:avLst>
              <a:gd name="adj1" fmla="val 50000"/>
              <a:gd name="adj2" fmla="val 96615"/>
            </a:avLst>
          </a:prstGeom>
          <a:solidFill>
            <a:srgbClr val="CCCC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FFFFFF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892651" y="5885500"/>
            <a:ext cx="3139056" cy="1620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16200000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Ins="54000" bIns="90000" rtlCol="0" anchor="t"/>
          <a:lstStyle/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1</a:t>
            </a: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년간의 무상유지보수 종료 후 별도 계약에 따라 결정</a:t>
            </a:r>
          </a:p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기능 수정 및 확장</a:t>
            </a:r>
          </a:p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시스템 유지보수 및 장비점검</a:t>
            </a:r>
          </a:p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사용방법 개선 및 시스템 성능조율</a:t>
            </a:r>
          </a:p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고객의 시스템 변경 요구사항</a:t>
            </a:r>
          </a:p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신규발생 데이터에 대한 추가 요구사항</a:t>
            </a:r>
          </a:p>
          <a:p>
            <a:pPr marL="86400" indent="-86400">
              <a:spcAft>
                <a:spcPts val="200"/>
              </a:spcAft>
              <a:buClr>
                <a:srgbClr val="FFFFFF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기타 유상유지보수 계약 사항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6544245" y="6945720"/>
            <a:ext cx="409744" cy="391024"/>
            <a:chOff x="4245748" y="8864219"/>
            <a:chExt cx="518199" cy="559275"/>
          </a:xfrm>
          <a:solidFill>
            <a:schemeClr val="bg1">
              <a:lumMod val="75000"/>
            </a:schemeClr>
          </a:solidFill>
        </p:grpSpPr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4501688" y="9218111"/>
              <a:ext cx="6319" cy="9479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6 h 6"/>
                <a:gd name="T4" fmla="*/ 4 w 4"/>
                <a:gd name="T5" fmla="*/ 6 h 6"/>
                <a:gd name="T6" fmla="*/ 2 w 4"/>
                <a:gd name="T7" fmla="*/ 0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0" y="6"/>
                  </a:lnTo>
                  <a:lnTo>
                    <a:pt x="4" y="6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rgbClr val="000000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444813" y="9259187"/>
              <a:ext cx="15799" cy="34757"/>
            </a:xfrm>
            <a:custGeom>
              <a:avLst/>
              <a:gdLst>
                <a:gd name="T0" fmla="*/ 4 w 10"/>
                <a:gd name="T1" fmla="*/ 22 h 22"/>
                <a:gd name="T2" fmla="*/ 6 w 10"/>
                <a:gd name="T3" fmla="*/ 22 h 22"/>
                <a:gd name="T4" fmla="*/ 10 w 10"/>
                <a:gd name="T5" fmla="*/ 0 h 22"/>
                <a:gd name="T6" fmla="*/ 0 w 10"/>
                <a:gd name="T7" fmla="*/ 0 h 22"/>
                <a:gd name="T8" fmla="*/ 4 w 1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2">
                  <a:moveTo>
                    <a:pt x="4" y="22"/>
                  </a:moveTo>
                  <a:lnTo>
                    <a:pt x="6" y="22"/>
                  </a:lnTo>
                  <a:lnTo>
                    <a:pt x="10" y="0"/>
                  </a:lnTo>
                  <a:lnTo>
                    <a:pt x="0" y="0"/>
                  </a:ln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rgbClr val="000000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343701" y="8996928"/>
              <a:ext cx="325454" cy="47396"/>
            </a:xfrm>
            <a:custGeom>
              <a:avLst/>
              <a:gdLst>
                <a:gd name="T0" fmla="*/ 16 w 206"/>
                <a:gd name="T1" fmla="*/ 30 h 30"/>
                <a:gd name="T2" fmla="*/ 188 w 206"/>
                <a:gd name="T3" fmla="*/ 30 h 30"/>
                <a:gd name="T4" fmla="*/ 188 w 206"/>
                <a:gd name="T5" fmla="*/ 30 h 30"/>
                <a:gd name="T6" fmla="*/ 194 w 206"/>
                <a:gd name="T7" fmla="*/ 28 h 30"/>
                <a:gd name="T8" fmla="*/ 200 w 206"/>
                <a:gd name="T9" fmla="*/ 24 h 30"/>
                <a:gd name="T10" fmla="*/ 204 w 206"/>
                <a:gd name="T11" fmla="*/ 20 h 30"/>
                <a:gd name="T12" fmla="*/ 206 w 206"/>
                <a:gd name="T13" fmla="*/ 14 h 30"/>
                <a:gd name="T14" fmla="*/ 206 w 206"/>
                <a:gd name="T15" fmla="*/ 14 h 30"/>
                <a:gd name="T16" fmla="*/ 204 w 206"/>
                <a:gd name="T17" fmla="*/ 8 h 30"/>
                <a:gd name="T18" fmla="*/ 200 w 206"/>
                <a:gd name="T19" fmla="*/ 4 h 30"/>
                <a:gd name="T20" fmla="*/ 194 w 206"/>
                <a:gd name="T21" fmla="*/ 0 h 30"/>
                <a:gd name="T22" fmla="*/ 188 w 206"/>
                <a:gd name="T23" fmla="*/ 0 h 30"/>
                <a:gd name="T24" fmla="*/ 16 w 206"/>
                <a:gd name="T25" fmla="*/ 0 h 30"/>
                <a:gd name="T26" fmla="*/ 16 w 206"/>
                <a:gd name="T27" fmla="*/ 0 h 30"/>
                <a:gd name="T28" fmla="*/ 10 w 206"/>
                <a:gd name="T29" fmla="*/ 0 h 30"/>
                <a:gd name="T30" fmla="*/ 4 w 206"/>
                <a:gd name="T31" fmla="*/ 4 h 30"/>
                <a:gd name="T32" fmla="*/ 0 w 206"/>
                <a:gd name="T33" fmla="*/ 8 h 30"/>
                <a:gd name="T34" fmla="*/ 0 w 206"/>
                <a:gd name="T35" fmla="*/ 14 h 30"/>
                <a:gd name="T36" fmla="*/ 0 w 206"/>
                <a:gd name="T37" fmla="*/ 14 h 30"/>
                <a:gd name="T38" fmla="*/ 0 w 206"/>
                <a:gd name="T39" fmla="*/ 20 h 30"/>
                <a:gd name="T40" fmla="*/ 4 w 206"/>
                <a:gd name="T41" fmla="*/ 24 h 30"/>
                <a:gd name="T42" fmla="*/ 10 w 206"/>
                <a:gd name="T43" fmla="*/ 28 h 30"/>
                <a:gd name="T44" fmla="*/ 16 w 206"/>
                <a:gd name="T45" fmla="*/ 30 h 30"/>
                <a:gd name="T46" fmla="*/ 16 w 206"/>
                <a:gd name="T4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6" h="30">
                  <a:moveTo>
                    <a:pt x="16" y="30"/>
                  </a:moveTo>
                  <a:lnTo>
                    <a:pt x="188" y="30"/>
                  </a:lnTo>
                  <a:lnTo>
                    <a:pt x="188" y="30"/>
                  </a:lnTo>
                  <a:lnTo>
                    <a:pt x="194" y="28"/>
                  </a:lnTo>
                  <a:lnTo>
                    <a:pt x="200" y="24"/>
                  </a:lnTo>
                  <a:lnTo>
                    <a:pt x="204" y="20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4" y="0"/>
                  </a:lnTo>
                  <a:lnTo>
                    <a:pt x="188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16" y="30"/>
                  </a:lnTo>
                  <a:lnTo>
                    <a:pt x="1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rgbClr val="000000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353180" y="8864219"/>
              <a:ext cx="290697" cy="113751"/>
            </a:xfrm>
            <a:custGeom>
              <a:avLst/>
              <a:gdLst>
                <a:gd name="T0" fmla="*/ 146 w 184"/>
                <a:gd name="T1" fmla="*/ 72 h 72"/>
                <a:gd name="T2" fmla="*/ 184 w 184"/>
                <a:gd name="T3" fmla="*/ 4 h 72"/>
                <a:gd name="T4" fmla="*/ 158 w 184"/>
                <a:gd name="T5" fmla="*/ 2 h 72"/>
                <a:gd name="T6" fmla="*/ 144 w 184"/>
                <a:gd name="T7" fmla="*/ 24 h 72"/>
                <a:gd name="T8" fmla="*/ 136 w 184"/>
                <a:gd name="T9" fmla="*/ 22 h 72"/>
                <a:gd name="T10" fmla="*/ 138 w 184"/>
                <a:gd name="T11" fmla="*/ 2 h 72"/>
                <a:gd name="T12" fmla="*/ 102 w 184"/>
                <a:gd name="T13" fmla="*/ 0 h 72"/>
                <a:gd name="T14" fmla="*/ 102 w 184"/>
                <a:gd name="T15" fmla="*/ 22 h 72"/>
                <a:gd name="T16" fmla="*/ 84 w 184"/>
                <a:gd name="T17" fmla="*/ 22 h 72"/>
                <a:gd name="T18" fmla="*/ 84 w 184"/>
                <a:gd name="T19" fmla="*/ 0 h 72"/>
                <a:gd name="T20" fmla="*/ 48 w 184"/>
                <a:gd name="T21" fmla="*/ 2 h 72"/>
                <a:gd name="T22" fmla="*/ 50 w 184"/>
                <a:gd name="T23" fmla="*/ 22 h 72"/>
                <a:gd name="T24" fmla="*/ 40 w 184"/>
                <a:gd name="T25" fmla="*/ 24 h 72"/>
                <a:gd name="T26" fmla="*/ 26 w 184"/>
                <a:gd name="T27" fmla="*/ 2 h 72"/>
                <a:gd name="T28" fmla="*/ 0 w 184"/>
                <a:gd name="T29" fmla="*/ 4 h 72"/>
                <a:gd name="T30" fmla="*/ 40 w 184"/>
                <a:gd name="T31" fmla="*/ 72 h 72"/>
                <a:gd name="T32" fmla="*/ 40 w 184"/>
                <a:gd name="T33" fmla="*/ 72 h 72"/>
                <a:gd name="T34" fmla="*/ 146 w 184"/>
                <a:gd name="T35" fmla="*/ 72 h 72"/>
                <a:gd name="T36" fmla="*/ 146 w 184"/>
                <a:gd name="T3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72">
                  <a:moveTo>
                    <a:pt x="146" y="72"/>
                  </a:moveTo>
                  <a:lnTo>
                    <a:pt x="184" y="4"/>
                  </a:lnTo>
                  <a:lnTo>
                    <a:pt x="158" y="2"/>
                  </a:lnTo>
                  <a:lnTo>
                    <a:pt x="144" y="24"/>
                  </a:lnTo>
                  <a:lnTo>
                    <a:pt x="136" y="22"/>
                  </a:lnTo>
                  <a:lnTo>
                    <a:pt x="138" y="2"/>
                  </a:lnTo>
                  <a:lnTo>
                    <a:pt x="102" y="0"/>
                  </a:lnTo>
                  <a:lnTo>
                    <a:pt x="102" y="22"/>
                  </a:lnTo>
                  <a:lnTo>
                    <a:pt x="84" y="22"/>
                  </a:lnTo>
                  <a:lnTo>
                    <a:pt x="84" y="0"/>
                  </a:lnTo>
                  <a:lnTo>
                    <a:pt x="48" y="2"/>
                  </a:lnTo>
                  <a:lnTo>
                    <a:pt x="50" y="22"/>
                  </a:lnTo>
                  <a:lnTo>
                    <a:pt x="40" y="24"/>
                  </a:lnTo>
                  <a:lnTo>
                    <a:pt x="26" y="2"/>
                  </a:lnTo>
                  <a:lnTo>
                    <a:pt x="0" y="4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146" y="72"/>
                  </a:lnTo>
                  <a:lnTo>
                    <a:pt x="14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rgbClr val="000000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4545924" y="9259187"/>
              <a:ext cx="15799" cy="34757"/>
            </a:xfrm>
            <a:custGeom>
              <a:avLst/>
              <a:gdLst>
                <a:gd name="T0" fmla="*/ 6 w 10"/>
                <a:gd name="T1" fmla="*/ 22 h 22"/>
                <a:gd name="T2" fmla="*/ 6 w 10"/>
                <a:gd name="T3" fmla="*/ 22 h 22"/>
                <a:gd name="T4" fmla="*/ 10 w 10"/>
                <a:gd name="T5" fmla="*/ 0 h 22"/>
                <a:gd name="T6" fmla="*/ 0 w 10"/>
                <a:gd name="T7" fmla="*/ 0 h 22"/>
                <a:gd name="T8" fmla="*/ 6 w 1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2">
                  <a:moveTo>
                    <a:pt x="6" y="22"/>
                  </a:moveTo>
                  <a:lnTo>
                    <a:pt x="6" y="22"/>
                  </a:lnTo>
                  <a:lnTo>
                    <a:pt x="10" y="0"/>
                  </a:lnTo>
                  <a:lnTo>
                    <a:pt x="0" y="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rgbClr val="000000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80" name="Freeform 36"/>
            <p:cNvSpPr>
              <a:spLocks noEditPoints="1"/>
            </p:cNvSpPr>
            <p:nvPr/>
          </p:nvSpPr>
          <p:spPr bwMode="auto">
            <a:xfrm>
              <a:off x="4245748" y="9060123"/>
              <a:ext cx="518199" cy="363371"/>
            </a:xfrm>
            <a:custGeom>
              <a:avLst/>
              <a:gdLst>
                <a:gd name="T0" fmla="*/ 234 w 328"/>
                <a:gd name="T1" fmla="*/ 0 h 230"/>
                <a:gd name="T2" fmla="*/ 92 w 328"/>
                <a:gd name="T3" fmla="*/ 0 h 230"/>
                <a:gd name="T4" fmla="*/ 60 w 328"/>
                <a:gd name="T5" fmla="*/ 42 h 230"/>
                <a:gd name="T6" fmla="*/ 36 w 328"/>
                <a:gd name="T7" fmla="*/ 86 h 230"/>
                <a:gd name="T8" fmla="*/ 16 w 328"/>
                <a:gd name="T9" fmla="*/ 132 h 230"/>
                <a:gd name="T10" fmla="*/ 0 w 328"/>
                <a:gd name="T11" fmla="*/ 180 h 230"/>
                <a:gd name="T12" fmla="*/ 6 w 328"/>
                <a:gd name="T13" fmla="*/ 196 h 230"/>
                <a:gd name="T14" fmla="*/ 28 w 328"/>
                <a:gd name="T15" fmla="*/ 222 h 230"/>
                <a:gd name="T16" fmla="*/ 124 w 328"/>
                <a:gd name="T17" fmla="*/ 230 h 230"/>
                <a:gd name="T18" fmla="*/ 130 w 328"/>
                <a:gd name="T19" fmla="*/ 230 h 230"/>
                <a:gd name="T20" fmla="*/ 134 w 328"/>
                <a:gd name="T21" fmla="*/ 230 h 230"/>
                <a:gd name="T22" fmla="*/ 140 w 328"/>
                <a:gd name="T23" fmla="*/ 230 h 230"/>
                <a:gd name="T24" fmla="*/ 144 w 328"/>
                <a:gd name="T25" fmla="*/ 230 h 230"/>
                <a:gd name="T26" fmla="*/ 148 w 328"/>
                <a:gd name="T27" fmla="*/ 230 h 230"/>
                <a:gd name="T28" fmla="*/ 154 w 328"/>
                <a:gd name="T29" fmla="*/ 230 h 230"/>
                <a:gd name="T30" fmla="*/ 158 w 328"/>
                <a:gd name="T31" fmla="*/ 230 h 230"/>
                <a:gd name="T32" fmla="*/ 164 w 328"/>
                <a:gd name="T33" fmla="*/ 230 h 230"/>
                <a:gd name="T34" fmla="*/ 168 w 328"/>
                <a:gd name="T35" fmla="*/ 230 h 230"/>
                <a:gd name="T36" fmla="*/ 170 w 328"/>
                <a:gd name="T37" fmla="*/ 230 h 230"/>
                <a:gd name="T38" fmla="*/ 176 w 328"/>
                <a:gd name="T39" fmla="*/ 230 h 230"/>
                <a:gd name="T40" fmla="*/ 180 w 328"/>
                <a:gd name="T41" fmla="*/ 230 h 230"/>
                <a:gd name="T42" fmla="*/ 186 w 328"/>
                <a:gd name="T43" fmla="*/ 230 h 230"/>
                <a:gd name="T44" fmla="*/ 190 w 328"/>
                <a:gd name="T45" fmla="*/ 230 h 230"/>
                <a:gd name="T46" fmla="*/ 196 w 328"/>
                <a:gd name="T47" fmla="*/ 230 h 230"/>
                <a:gd name="T48" fmla="*/ 200 w 328"/>
                <a:gd name="T49" fmla="*/ 230 h 230"/>
                <a:gd name="T50" fmla="*/ 280 w 328"/>
                <a:gd name="T51" fmla="*/ 230 h 230"/>
                <a:gd name="T52" fmla="*/ 298 w 328"/>
                <a:gd name="T53" fmla="*/ 222 h 230"/>
                <a:gd name="T54" fmla="*/ 322 w 328"/>
                <a:gd name="T55" fmla="*/ 196 h 230"/>
                <a:gd name="T56" fmla="*/ 328 w 328"/>
                <a:gd name="T57" fmla="*/ 180 h 230"/>
                <a:gd name="T58" fmla="*/ 312 w 328"/>
                <a:gd name="T59" fmla="*/ 132 h 230"/>
                <a:gd name="T60" fmla="*/ 292 w 328"/>
                <a:gd name="T61" fmla="*/ 86 h 230"/>
                <a:gd name="T62" fmla="*/ 266 w 328"/>
                <a:gd name="T63" fmla="*/ 42 h 230"/>
                <a:gd name="T64" fmla="*/ 234 w 328"/>
                <a:gd name="T65" fmla="*/ 0 h 230"/>
                <a:gd name="T66" fmla="*/ 242 w 328"/>
                <a:gd name="T67" fmla="*/ 126 h 230"/>
                <a:gd name="T68" fmla="*/ 208 w 328"/>
                <a:gd name="T69" fmla="*/ 188 h 230"/>
                <a:gd name="T70" fmla="*/ 170 w 328"/>
                <a:gd name="T71" fmla="*/ 126 h 230"/>
                <a:gd name="T72" fmla="*/ 144 w 328"/>
                <a:gd name="T73" fmla="*/ 188 h 230"/>
                <a:gd name="T74" fmla="*/ 104 w 328"/>
                <a:gd name="T75" fmla="*/ 126 h 230"/>
                <a:gd name="T76" fmla="*/ 84 w 328"/>
                <a:gd name="T77" fmla="*/ 106 h 230"/>
                <a:gd name="T78" fmla="*/ 90 w 328"/>
                <a:gd name="T79" fmla="*/ 62 h 230"/>
                <a:gd name="T80" fmla="*/ 122 w 328"/>
                <a:gd name="T81" fmla="*/ 106 h 230"/>
                <a:gd name="T82" fmla="*/ 150 w 328"/>
                <a:gd name="T83" fmla="*/ 62 h 230"/>
                <a:gd name="T84" fmla="*/ 186 w 328"/>
                <a:gd name="T85" fmla="*/ 106 h 230"/>
                <a:gd name="T86" fmla="*/ 214 w 328"/>
                <a:gd name="T87" fmla="*/ 62 h 230"/>
                <a:gd name="T88" fmla="*/ 228 w 328"/>
                <a:gd name="T89" fmla="*/ 106 h 230"/>
                <a:gd name="T90" fmla="*/ 242 w 328"/>
                <a:gd name="T91" fmla="*/ 12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" h="230">
                  <a:moveTo>
                    <a:pt x="234" y="0"/>
                  </a:moveTo>
                  <a:lnTo>
                    <a:pt x="234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76" y="20"/>
                  </a:lnTo>
                  <a:lnTo>
                    <a:pt x="60" y="42"/>
                  </a:lnTo>
                  <a:lnTo>
                    <a:pt x="48" y="64"/>
                  </a:lnTo>
                  <a:lnTo>
                    <a:pt x="36" y="86"/>
                  </a:lnTo>
                  <a:lnTo>
                    <a:pt x="24" y="108"/>
                  </a:lnTo>
                  <a:lnTo>
                    <a:pt x="16" y="132"/>
                  </a:lnTo>
                  <a:lnTo>
                    <a:pt x="8" y="156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6" y="196"/>
                  </a:lnTo>
                  <a:lnTo>
                    <a:pt x="16" y="210"/>
                  </a:lnTo>
                  <a:lnTo>
                    <a:pt x="28" y="222"/>
                  </a:lnTo>
                  <a:lnTo>
                    <a:pt x="46" y="230"/>
                  </a:lnTo>
                  <a:lnTo>
                    <a:pt x="124" y="230"/>
                  </a:lnTo>
                  <a:lnTo>
                    <a:pt x="126" y="230"/>
                  </a:lnTo>
                  <a:lnTo>
                    <a:pt x="130" y="230"/>
                  </a:lnTo>
                  <a:lnTo>
                    <a:pt x="132" y="230"/>
                  </a:lnTo>
                  <a:lnTo>
                    <a:pt x="134" y="230"/>
                  </a:lnTo>
                  <a:lnTo>
                    <a:pt x="136" y="230"/>
                  </a:lnTo>
                  <a:lnTo>
                    <a:pt x="140" y="230"/>
                  </a:lnTo>
                  <a:lnTo>
                    <a:pt x="142" y="230"/>
                  </a:lnTo>
                  <a:lnTo>
                    <a:pt x="144" y="230"/>
                  </a:lnTo>
                  <a:lnTo>
                    <a:pt x="146" y="230"/>
                  </a:lnTo>
                  <a:lnTo>
                    <a:pt x="148" y="230"/>
                  </a:lnTo>
                  <a:lnTo>
                    <a:pt x="152" y="230"/>
                  </a:lnTo>
                  <a:lnTo>
                    <a:pt x="154" y="230"/>
                  </a:lnTo>
                  <a:lnTo>
                    <a:pt x="156" y="230"/>
                  </a:lnTo>
                  <a:lnTo>
                    <a:pt x="158" y="230"/>
                  </a:lnTo>
                  <a:lnTo>
                    <a:pt x="162" y="230"/>
                  </a:lnTo>
                  <a:lnTo>
                    <a:pt x="164" y="230"/>
                  </a:lnTo>
                  <a:lnTo>
                    <a:pt x="166" y="230"/>
                  </a:lnTo>
                  <a:lnTo>
                    <a:pt x="168" y="230"/>
                  </a:lnTo>
                  <a:lnTo>
                    <a:pt x="170" y="230"/>
                  </a:lnTo>
                  <a:lnTo>
                    <a:pt x="170" y="230"/>
                  </a:lnTo>
                  <a:lnTo>
                    <a:pt x="174" y="230"/>
                  </a:lnTo>
                  <a:lnTo>
                    <a:pt x="176" y="230"/>
                  </a:lnTo>
                  <a:lnTo>
                    <a:pt x="178" y="230"/>
                  </a:lnTo>
                  <a:lnTo>
                    <a:pt x="180" y="230"/>
                  </a:lnTo>
                  <a:lnTo>
                    <a:pt x="184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30"/>
                  </a:lnTo>
                  <a:lnTo>
                    <a:pt x="192" y="230"/>
                  </a:lnTo>
                  <a:lnTo>
                    <a:pt x="196" y="230"/>
                  </a:lnTo>
                  <a:lnTo>
                    <a:pt x="198" y="230"/>
                  </a:lnTo>
                  <a:lnTo>
                    <a:pt x="200" y="230"/>
                  </a:lnTo>
                  <a:lnTo>
                    <a:pt x="202" y="230"/>
                  </a:lnTo>
                  <a:lnTo>
                    <a:pt x="280" y="230"/>
                  </a:lnTo>
                  <a:lnTo>
                    <a:pt x="280" y="230"/>
                  </a:lnTo>
                  <a:lnTo>
                    <a:pt x="298" y="222"/>
                  </a:lnTo>
                  <a:lnTo>
                    <a:pt x="312" y="210"/>
                  </a:lnTo>
                  <a:lnTo>
                    <a:pt x="322" y="196"/>
                  </a:lnTo>
                  <a:lnTo>
                    <a:pt x="328" y="180"/>
                  </a:lnTo>
                  <a:lnTo>
                    <a:pt x="328" y="180"/>
                  </a:lnTo>
                  <a:lnTo>
                    <a:pt x="320" y="156"/>
                  </a:lnTo>
                  <a:lnTo>
                    <a:pt x="312" y="132"/>
                  </a:lnTo>
                  <a:lnTo>
                    <a:pt x="302" y="108"/>
                  </a:lnTo>
                  <a:lnTo>
                    <a:pt x="292" y="86"/>
                  </a:lnTo>
                  <a:lnTo>
                    <a:pt x="280" y="64"/>
                  </a:lnTo>
                  <a:lnTo>
                    <a:pt x="266" y="42"/>
                  </a:lnTo>
                  <a:lnTo>
                    <a:pt x="252" y="20"/>
                  </a:lnTo>
                  <a:lnTo>
                    <a:pt x="234" y="0"/>
                  </a:lnTo>
                  <a:lnTo>
                    <a:pt x="234" y="0"/>
                  </a:lnTo>
                  <a:close/>
                  <a:moveTo>
                    <a:pt x="242" y="126"/>
                  </a:moveTo>
                  <a:lnTo>
                    <a:pt x="224" y="126"/>
                  </a:lnTo>
                  <a:lnTo>
                    <a:pt x="208" y="188"/>
                  </a:lnTo>
                  <a:lnTo>
                    <a:pt x="182" y="188"/>
                  </a:lnTo>
                  <a:lnTo>
                    <a:pt x="170" y="126"/>
                  </a:lnTo>
                  <a:lnTo>
                    <a:pt x="158" y="126"/>
                  </a:lnTo>
                  <a:lnTo>
                    <a:pt x="144" y="188"/>
                  </a:lnTo>
                  <a:lnTo>
                    <a:pt x="118" y="188"/>
                  </a:lnTo>
                  <a:lnTo>
                    <a:pt x="104" y="126"/>
                  </a:lnTo>
                  <a:lnTo>
                    <a:pt x="84" y="126"/>
                  </a:lnTo>
                  <a:lnTo>
                    <a:pt x="84" y="106"/>
                  </a:lnTo>
                  <a:lnTo>
                    <a:pt x="100" y="106"/>
                  </a:lnTo>
                  <a:lnTo>
                    <a:pt x="90" y="62"/>
                  </a:lnTo>
                  <a:lnTo>
                    <a:pt x="112" y="62"/>
                  </a:lnTo>
                  <a:lnTo>
                    <a:pt x="122" y="106"/>
                  </a:lnTo>
                  <a:lnTo>
                    <a:pt x="140" y="106"/>
                  </a:lnTo>
                  <a:lnTo>
                    <a:pt x="150" y="62"/>
                  </a:lnTo>
                  <a:lnTo>
                    <a:pt x="176" y="62"/>
                  </a:lnTo>
                  <a:lnTo>
                    <a:pt x="186" y="106"/>
                  </a:lnTo>
                  <a:lnTo>
                    <a:pt x="206" y="106"/>
                  </a:lnTo>
                  <a:lnTo>
                    <a:pt x="214" y="62"/>
                  </a:lnTo>
                  <a:lnTo>
                    <a:pt x="238" y="62"/>
                  </a:lnTo>
                  <a:lnTo>
                    <a:pt x="228" y="106"/>
                  </a:lnTo>
                  <a:lnTo>
                    <a:pt x="242" y="106"/>
                  </a:lnTo>
                  <a:lnTo>
                    <a:pt x="242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rgbClr val="000000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pic>
        <p:nvPicPr>
          <p:cNvPr id="81" name="Picture 206" descr="1"/>
          <p:cNvPicPr>
            <a:picLocks noChangeAspect="1" noChangeArrowheads="1"/>
          </p:cNvPicPr>
          <p:nvPr/>
        </p:nvPicPr>
        <p:blipFill>
          <a:blip r:embed="rId9" cstate="print"/>
          <a:srcRect b="62738"/>
          <a:stretch>
            <a:fillRect/>
          </a:stretch>
        </p:blipFill>
        <p:spPr bwMode="auto">
          <a:xfrm rot="10800000" flipV="1">
            <a:off x="612525" y="7650162"/>
            <a:ext cx="6449113" cy="90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5" descr="D:\@@한전백업방\@삽도백업\02\02-가-1)_01-0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65104" y="7405710"/>
            <a:ext cx="4332254" cy="39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2972422" y="8043990"/>
            <a:ext cx="1697110" cy="346770"/>
            <a:chOff x="3253912" y="7565090"/>
            <a:chExt cx="1473632" cy="340536"/>
          </a:xfrm>
        </p:grpSpPr>
        <p:cxnSp>
          <p:nvCxnSpPr>
            <p:cNvPr id="84" name="직선 연결선 83"/>
            <p:cNvCxnSpPr/>
            <p:nvPr/>
          </p:nvCxnSpPr>
          <p:spPr>
            <a:xfrm flipV="1">
              <a:off x="4374771" y="7565099"/>
              <a:ext cx="352773" cy="340527"/>
            </a:xfrm>
            <a:prstGeom prst="line">
              <a:avLst/>
            </a:prstGeom>
            <a:ln w="38100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flipH="1" flipV="1">
              <a:off x="3253912" y="7565090"/>
              <a:ext cx="348373" cy="309084"/>
            </a:xfrm>
            <a:prstGeom prst="line">
              <a:avLst/>
            </a:prstGeom>
            <a:ln w="38100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직선 연결선 85"/>
          <p:cNvCxnSpPr/>
          <p:nvPr/>
        </p:nvCxnSpPr>
        <p:spPr>
          <a:xfrm>
            <a:off x="2429484" y="9142042"/>
            <a:ext cx="579359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4659745" y="9142042"/>
            <a:ext cx="556281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645446" y="8046774"/>
            <a:ext cx="226079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739271" y="8046774"/>
            <a:ext cx="226215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18683" y="7765308"/>
            <a:ext cx="108876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ko-KR"/>
            </a:defPPr>
            <a:lvl1pPr algn="ctr" eaLnBrk="1" latinLnBrk="0" hangingPunct="1">
              <a:lnSpc>
                <a:spcPct val="110000"/>
              </a:lnSpc>
              <a:buClrTx/>
              <a:buSzTx/>
              <a:buFontTx/>
              <a:buNone/>
              <a:defRPr sz="1200" spc="-5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defRPr>
            </a:lvl1pPr>
            <a:lvl2pPr marL="742950" indent="-28575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2pPr>
            <a:lvl3pPr marL="11430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3pPr>
            <a:lvl4pPr marL="16002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4pPr>
            <a:lvl5pPr marL="20574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9pPr>
          </a:lstStyle>
          <a:p>
            <a:pPr algn="l"/>
            <a:r>
              <a:rPr lang="ko-KR" altLang="en-US" b="1" spc="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유지보수계획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253784" y="7765308"/>
            <a:ext cx="787395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ko-KR"/>
            </a:defPPr>
            <a:lvl1pPr algn="ctr" eaLnBrk="1" latinLnBrk="0" hangingPunct="1">
              <a:lnSpc>
                <a:spcPct val="110000"/>
              </a:lnSpc>
              <a:buClrTx/>
              <a:buSzTx/>
              <a:buFontTx/>
              <a:buNone/>
              <a:defRPr sz="1200" spc="-5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defRPr>
            </a:lvl1pPr>
            <a:lvl2pPr marL="742950" indent="-28575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2pPr>
            <a:lvl3pPr marL="11430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3pPr>
            <a:lvl4pPr marL="16002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4pPr>
            <a:lvl5pPr marL="20574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9pPr>
          </a:lstStyle>
          <a:p>
            <a:pPr algn="l"/>
            <a:r>
              <a:rPr lang="ko-KR" altLang="en-US" b="1" spc="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인적자원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231559" y="8860914"/>
            <a:ext cx="172798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algn="ctr" eaLnBrk="1" latinLnBrk="0" hangingPunct="1">
              <a:lnSpc>
                <a:spcPct val="110000"/>
              </a:lnSpc>
              <a:buClrTx/>
              <a:buSzTx/>
              <a:buFontTx/>
              <a:buNone/>
              <a:defRPr sz="1200" spc="-5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defRPr>
            </a:lvl1pPr>
            <a:lvl2pPr marL="742950" indent="-28575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2pPr>
            <a:lvl3pPr marL="11430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3pPr>
            <a:lvl4pPr marL="16002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4pPr>
            <a:lvl5pPr marL="20574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9pPr>
          </a:lstStyle>
          <a:p>
            <a:pPr algn="l"/>
            <a:r>
              <a:rPr lang="ko-KR" altLang="en-US" b="1" spc="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관련기술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662253" y="8872746"/>
            <a:ext cx="787395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ko-KR"/>
            </a:defPPr>
            <a:lvl1pPr algn="ctr" eaLnBrk="1" latinLnBrk="0" hangingPunct="1">
              <a:lnSpc>
                <a:spcPct val="110000"/>
              </a:lnSpc>
              <a:buClrTx/>
              <a:buSzTx/>
              <a:buFontTx/>
              <a:buNone/>
              <a:defRPr sz="1200" spc="-5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defRPr>
            </a:lvl1pPr>
            <a:lvl2pPr marL="742950" indent="-28575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2pPr>
            <a:lvl3pPr marL="11430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3pPr>
            <a:lvl4pPr marL="16002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4pPr>
            <a:lvl5pPr marL="20574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9pPr>
          </a:lstStyle>
          <a:p>
            <a:pPr algn="r"/>
            <a:r>
              <a:rPr lang="ko-KR" altLang="en-US" b="1" spc="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외부지원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46774" y="8110202"/>
            <a:ext cx="1736373" cy="67710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비상계획 수립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신속한 장애처리절차 수립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정기적인 예방점검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안전 및 보안관리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5674107" y="8110202"/>
            <a:ext cx="1313180" cy="67710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지속적인 교육 훈련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고객감동 마음가짐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조직적 유지보수</a:t>
            </a:r>
            <a:b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</a:b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체계 확립</a:t>
            </a:r>
          </a:p>
        </p:txBody>
      </p:sp>
      <p:cxnSp>
        <p:nvCxnSpPr>
          <p:cNvPr id="96" name="직선 연결선 95"/>
          <p:cNvCxnSpPr/>
          <p:nvPr/>
        </p:nvCxnSpPr>
        <p:spPr>
          <a:xfrm>
            <a:off x="645445" y="8046774"/>
            <a:ext cx="1457901" cy="0"/>
          </a:xfrm>
          <a:prstGeom prst="line">
            <a:avLst/>
          </a:prstGeom>
          <a:ln w="38100">
            <a:solidFill>
              <a:srgbClr val="6599C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1311958" y="9142043"/>
            <a:ext cx="1457901" cy="0"/>
          </a:xfrm>
          <a:prstGeom prst="line">
            <a:avLst/>
          </a:prstGeom>
          <a:ln w="38100">
            <a:solidFill>
              <a:srgbClr val="6599C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5529006" y="8046774"/>
            <a:ext cx="1472418" cy="0"/>
          </a:xfrm>
          <a:prstGeom prst="line">
            <a:avLst/>
          </a:prstGeom>
          <a:ln w="38100">
            <a:solidFill>
              <a:srgbClr val="6599C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935759" y="9142043"/>
            <a:ext cx="1472418" cy="0"/>
          </a:xfrm>
          <a:prstGeom prst="line">
            <a:avLst/>
          </a:prstGeom>
          <a:ln w="38100">
            <a:solidFill>
              <a:srgbClr val="6599C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1313287" y="9196224"/>
            <a:ext cx="1040774" cy="67710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H/W </a:t>
            </a: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기술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S/W </a:t>
            </a: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기술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운영 기술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네트워크 기술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5045392" y="9216044"/>
            <a:ext cx="1539034" cy="84638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S/W </a:t>
            </a: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기술지원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운영 기술지원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성능 기술지원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기술지원업체와의    </a:t>
            </a:r>
          </a:p>
          <a:p>
            <a:pPr marL="90488" indent="-90488" eaLnBrk="0" latinLnBrk="0" hangingPunct="0">
              <a:buClr>
                <a:srgbClr val="000000">
                  <a:lumMod val="65000"/>
                  <a:lumOff val="35000"/>
                </a:srgbClr>
              </a:buClr>
              <a:buSzPct val="100000"/>
              <a:buFont typeface="Arial" pitchFamily="34" charset="0"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rPr>
              <a:t>상호협력을 통한 지원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2913209" y="7990018"/>
            <a:ext cx="1840541" cy="1402971"/>
            <a:chOff x="3016518" y="4693090"/>
            <a:chExt cx="1746808" cy="1505866"/>
          </a:xfrm>
        </p:grpSpPr>
        <p:sp>
          <p:nvSpPr>
            <p:cNvPr id="103" name="육각형 102"/>
            <p:cNvSpPr/>
            <p:nvPr/>
          </p:nvSpPr>
          <p:spPr>
            <a:xfrm rot="1800000">
              <a:off x="3016518" y="4693090"/>
              <a:ext cx="1746808" cy="1505866"/>
            </a:xfrm>
            <a:prstGeom prst="hexagon">
              <a:avLst>
                <a:gd name="adj" fmla="val 28885"/>
                <a:gd name="vf" fmla="val 115470"/>
              </a:avLst>
            </a:prstGeom>
            <a:solidFill>
              <a:schemeClr val="bg1">
                <a:lumMod val="9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04" name="육각형 103"/>
            <p:cNvSpPr/>
            <p:nvPr/>
          </p:nvSpPr>
          <p:spPr>
            <a:xfrm rot="1800000">
              <a:off x="3143400" y="4817630"/>
              <a:ext cx="1493844" cy="1287795"/>
            </a:xfrm>
            <a:prstGeom prst="hexagon">
              <a:avLst>
                <a:gd name="adj" fmla="val 28885"/>
                <a:gd name="vf" fmla="val 115470"/>
              </a:avLst>
            </a:prstGeom>
            <a:solidFill>
              <a:schemeClr val="bg1"/>
            </a:solidFill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105" name="그룹 209"/>
            <p:cNvGrpSpPr/>
            <p:nvPr/>
          </p:nvGrpSpPr>
          <p:grpSpPr>
            <a:xfrm>
              <a:off x="3137048" y="5431872"/>
              <a:ext cx="1503230" cy="449673"/>
              <a:chOff x="2863754" y="4284354"/>
              <a:chExt cx="1450658" cy="433948"/>
            </a:xfrm>
          </p:grpSpPr>
          <p:grpSp>
            <p:nvGrpSpPr>
              <p:cNvPr id="107" name="그룹 56"/>
              <p:cNvGrpSpPr/>
              <p:nvPr/>
            </p:nvGrpSpPr>
            <p:grpSpPr>
              <a:xfrm>
                <a:off x="2863754" y="4284354"/>
                <a:ext cx="1450658" cy="433948"/>
                <a:chOff x="4397362" y="3020220"/>
                <a:chExt cx="1960576" cy="586485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4397362" y="3123393"/>
                  <a:ext cx="1960576" cy="4833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36000" rIns="36000" bIns="36000"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10" name="직각 삼각형 109"/>
                <p:cNvSpPr/>
                <p:nvPr/>
              </p:nvSpPr>
              <p:spPr>
                <a:xfrm rot="16200000">
                  <a:off x="4400551" y="3020220"/>
                  <a:ext cx="104774" cy="104774"/>
                </a:xfrm>
                <a:prstGeom prst="rtTriangle">
                  <a:avLst/>
                </a:prstGeom>
                <a:solidFill>
                  <a:srgbClr val="00598A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36000" rIns="36000" bIns="36000" rtlCol="0" anchor="ctr"/>
                <a:lstStyle/>
                <a:p>
                  <a:pPr algn="ctr"/>
                  <a:endParaRPr lang="ko-KR" altLang="en-US" sz="1100" dirty="0">
                    <a:solidFill>
                      <a:srgbClr val="000000"/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11" name="직각 삼각형 110"/>
                <p:cNvSpPr/>
                <p:nvPr/>
              </p:nvSpPr>
              <p:spPr>
                <a:xfrm rot="5400000" flipH="1">
                  <a:off x="6253164" y="3020220"/>
                  <a:ext cx="104774" cy="104774"/>
                </a:xfrm>
                <a:prstGeom prst="rtTriangle">
                  <a:avLst/>
                </a:prstGeom>
                <a:solidFill>
                  <a:srgbClr val="00598A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36000" rIns="36000" bIns="36000" rtlCol="0" anchor="ctr"/>
                <a:lstStyle/>
                <a:p>
                  <a:pPr algn="ctr"/>
                  <a:endParaRPr lang="ko-KR" altLang="en-US" sz="1100" dirty="0">
                    <a:solidFill>
                      <a:srgbClr val="000000"/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</p:grpSp>
          <p:sp>
            <p:nvSpPr>
              <p:cNvPr id="108" name="TextBox 107"/>
              <p:cNvSpPr txBox="1"/>
              <p:nvPr/>
            </p:nvSpPr>
            <p:spPr>
              <a:xfrm>
                <a:off x="3264112" y="4414756"/>
                <a:ext cx="649944" cy="232279"/>
              </a:xfrm>
              <a:prstGeom prst="rect">
                <a:avLst/>
              </a:prstGeom>
              <a:noFill/>
            </p:spPr>
            <p:txBody>
              <a:bodyPr wrap="none" lIns="19600" tIns="19600" rIns="19600" bIns="19600" rtlCol="0">
                <a:spAutoFit/>
              </a:bodyPr>
              <a:lstStyle/>
              <a:p>
                <a:pPr algn="ctr" defTabSz="914170"/>
                <a:r>
                  <a:rPr lang="ko-KR" altLang="en-US" sz="1200" b="1" dirty="0">
                    <a:latin typeface="HY신명조" pitchFamily="18" charset="-127"/>
                    <a:ea typeface="HY신명조" pitchFamily="18" charset="-127"/>
                  </a:rPr>
                  <a:t>사업 체계</a:t>
                </a:r>
              </a:p>
            </p:txBody>
          </p:sp>
        </p:grpSp>
        <p:pic>
          <p:nvPicPr>
            <p:cNvPr id="106" name="Picture 8" descr="D:\@@한전백업방\@삽도백업\PNG\02-가-2)_01-07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8718" y="4910523"/>
              <a:ext cx="547270" cy="52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직사각형 111"/>
          <p:cNvSpPr/>
          <p:nvPr/>
        </p:nvSpPr>
        <p:spPr>
          <a:xfrm>
            <a:off x="2978009" y="9096089"/>
            <a:ext cx="1660689" cy="369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FFFFFF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95780" y="85256"/>
            <a:ext cx="2016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Ⅶ. </a:t>
            </a:r>
            <a:r>
              <a:rPr lang="ko-KR" altLang="en-US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프로젝트  지원</a:t>
            </a:r>
            <a:endParaRPr lang="en-US" altLang="ko-KR" sz="2000" b="1" spc="-18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782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4.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기밀 보안 </a:t>
            </a: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/ 5.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비상 대책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가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비상 대책</a:t>
            </a:r>
          </a:p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endParaRPr lang="ko-KR" altLang="en-US" sz="1200" b="1" spc="-70" dirty="0">
              <a:solidFill>
                <a:schemeClr val="tx1">
                  <a:lumMod val="65000"/>
                  <a:lumOff val="35000"/>
                </a:schemeClr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53407" y="1325366"/>
            <a:ext cx="5467730" cy="461665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algn="just" eaLnBrk="0" latinLnBrk="0" hangingPunct="0">
              <a:lnSpc>
                <a:spcPts val="1200"/>
              </a:lnSpc>
              <a:spcAft>
                <a:spcPts val="100"/>
              </a:spcAft>
            </a:pP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정부 보안지침 및 발주사의 보안관리 규정을 준수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하고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철저한 통제실시를 위한 보안체계를 마련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하여 안정적으로 시스템 운영하겠으며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비상시를 대비하여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각종 백업 및 복구 및 장애대책을 수립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하였습니다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.</a:t>
            </a:r>
          </a:p>
        </p:txBody>
      </p:sp>
      <p:grpSp>
        <p:nvGrpSpPr>
          <p:cNvPr id="2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44" name="모서리가 둥근 직사각형 43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기밀보안 대책</a:t>
              </a:r>
            </a:p>
          </p:txBody>
        </p:sp>
        <p:pic>
          <p:nvPicPr>
            <p:cNvPr id="45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pic>
        <p:nvPicPr>
          <p:cNvPr id="83" name="Picture 2" descr="I:\Users\Administrator\Desktop\Layeraa 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058" y="3142451"/>
            <a:ext cx="6463948" cy="15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그룹 15"/>
          <p:cNvGrpSpPr>
            <a:grpSpLocks/>
          </p:cNvGrpSpPr>
          <p:nvPr/>
        </p:nvGrpSpPr>
        <p:grpSpPr bwMode="auto">
          <a:xfrm>
            <a:off x="2663928" y="3241937"/>
            <a:ext cx="2288209" cy="667208"/>
            <a:chOff x="2009157" y="3240571"/>
            <a:chExt cx="6699250" cy="2129222"/>
          </a:xfrm>
        </p:grpSpPr>
        <p:pic>
          <p:nvPicPr>
            <p:cNvPr id="105" name="Picture 2" descr="C:\Users\강세환\Desktop\temp\a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4524352" y="1284793"/>
              <a:ext cx="1644698" cy="5556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2" descr="C:\Users\강세환\Desktop\temp\a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4367264" y="1028651"/>
              <a:ext cx="1983035" cy="669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3" name="직사각형 112"/>
          <p:cNvSpPr/>
          <p:nvPr/>
        </p:nvSpPr>
        <p:spPr>
          <a:xfrm>
            <a:off x="2671502" y="2753618"/>
            <a:ext cx="2273058" cy="3847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tabLst>
                <a:tab pos="5648325" algn="l"/>
              </a:tabLst>
              <a:defRPr/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HY신명조" pitchFamily="18" charset="-127"/>
                <a:ea typeface="HY신명조" pitchFamily="18" charset="-127"/>
              </a:rPr>
              <a:t>S/W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HY신명조" pitchFamily="18" charset="-127"/>
                <a:ea typeface="HY신명조" pitchFamily="18" charset="-127"/>
              </a:rPr>
              <a:t>개발 수행 중 발생하는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tabLst>
                <a:tab pos="5648325" algn="l"/>
              </a:tabLst>
              <a:defRPr/>
            </a:pPr>
            <a:r>
              <a:rPr lang="ko-KR" altLang="en-US" sz="1400" dirty="0">
                <a:solidFill>
                  <a:srgbClr val="0070C0"/>
                </a:solidFill>
                <a:latin typeface="HY신명조" pitchFamily="18" charset="-127"/>
                <a:ea typeface="HY신명조" pitchFamily="18" charset="-127"/>
              </a:rPr>
              <a:t>기밀시항의 철저한 보안관리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576060" y="3489053"/>
            <a:ext cx="6516889" cy="1375760"/>
            <a:chOff x="2113605" y="4506494"/>
            <a:chExt cx="5282111" cy="1143573"/>
          </a:xfrm>
        </p:grpSpPr>
        <p:grpSp>
          <p:nvGrpSpPr>
            <p:cNvPr id="115" name="그룹 1"/>
            <p:cNvGrpSpPr/>
            <p:nvPr/>
          </p:nvGrpSpPr>
          <p:grpSpPr>
            <a:xfrm>
              <a:off x="2113605" y="4506494"/>
              <a:ext cx="972000" cy="1104747"/>
              <a:chOff x="2113604" y="4506494"/>
              <a:chExt cx="1221380" cy="1104747"/>
            </a:xfrm>
          </p:grpSpPr>
          <p:grpSp>
            <p:nvGrpSpPr>
              <p:cNvPr id="136" name="그룹 150"/>
              <p:cNvGrpSpPr/>
              <p:nvPr/>
            </p:nvGrpSpPr>
            <p:grpSpPr>
              <a:xfrm>
                <a:off x="2113604" y="4506494"/>
                <a:ext cx="1221380" cy="1104747"/>
                <a:chOff x="630883" y="1699145"/>
                <a:chExt cx="1440000" cy="1354365"/>
              </a:xfrm>
              <a:effectLst/>
            </p:grpSpPr>
            <p:sp>
              <p:nvSpPr>
                <p:cNvPr id="138" name="화이트투명사각판"/>
                <p:cNvSpPr/>
                <p:nvPr/>
              </p:nvSpPr>
              <p:spPr bwMode="auto">
                <a:xfrm flipV="1">
                  <a:off x="630883" y="2003432"/>
                  <a:ext cx="1440000" cy="1050078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635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>
                  <a:outerShdw dist="12700" dir="5400000" algn="t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p:spPr>
              <p:txBody>
                <a:bodyPr lIns="0" tIns="0" rIns="0" bIns="0" rtlCol="0" anchor="ctr" anchorCtr="0"/>
                <a:lstStyle/>
                <a:p>
                  <a:pPr indent="-170111" algn="ctr" fontAlgn="base" latinLnBrk="0">
                    <a:spcAft>
                      <a:spcPts val="225"/>
                    </a:spcAft>
                  </a:pPr>
                  <a:endParaRPr lang="ko-KR" altLang="en-US" sz="1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39" name="양쪽 모서리가 둥근 사각형 138"/>
                <p:cNvSpPr/>
                <p:nvPr/>
              </p:nvSpPr>
              <p:spPr>
                <a:xfrm>
                  <a:off x="630883" y="1699145"/>
                  <a:ext cx="1440000" cy="373531"/>
                </a:xfrm>
                <a:prstGeom prst="round2SameRect">
                  <a:avLst>
                    <a:gd name="adj1" fmla="val 10019"/>
                    <a:gd name="adj2" fmla="val 0"/>
                  </a:avLst>
                </a:prstGeom>
                <a:gradFill>
                  <a:gsLst>
                    <a:gs pos="0">
                      <a:srgbClr val="75B9E7"/>
                    </a:gs>
                    <a:gs pos="100000">
                      <a:srgbClr val="37A1E9"/>
                    </a:gs>
                  </a:gsLst>
                  <a:lin ang="5400000" scaled="0"/>
                </a:gradFill>
                <a:ln w="6350" cap="flat" cmpd="sng" algn="ctr">
                  <a:solidFill>
                    <a:srgbClr val="77C3F1"/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0"/>
                <a:lstStyle/>
                <a:p>
                  <a:pPr indent="-170111" algn="ctr" fontAlgn="base" latinLnBrk="0"/>
                  <a:r>
                    <a:rPr lang="ko-KR" altLang="en-US" sz="1200" b="1" kern="0" dirty="0">
                      <a:solidFill>
                        <a:schemeClr val="bg1"/>
                      </a:solidFill>
                      <a:latin typeface="HY신명조" pitchFamily="18" charset="-127"/>
                      <a:ea typeface="HY신명조" pitchFamily="18" charset="-127"/>
                    </a:rPr>
                    <a:t>보안정책 수립</a:t>
                  </a:r>
                </a:p>
              </p:txBody>
            </p:sp>
          </p:grpSp>
          <p:sp>
            <p:nvSpPr>
              <p:cNvPr id="137" name="직사각형 136"/>
              <p:cNvSpPr/>
              <p:nvPr/>
            </p:nvSpPr>
            <p:spPr>
              <a:xfrm>
                <a:off x="2152164" y="4844193"/>
                <a:ext cx="1143322" cy="671561"/>
              </a:xfrm>
              <a:prstGeom prst="rect">
                <a:avLst/>
              </a:prstGeom>
            </p:spPr>
            <p:txBody>
              <a:bodyPr wrap="square" lIns="0" tIns="0" rIns="72000" bIns="0" anchor="t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보안 요구 사항 및 범위 설정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보안적용대상 설정</a:t>
                </a:r>
              </a:p>
            </p:txBody>
          </p:sp>
        </p:grpSp>
        <p:grpSp>
          <p:nvGrpSpPr>
            <p:cNvPr id="116" name="그룹 172"/>
            <p:cNvGrpSpPr/>
            <p:nvPr/>
          </p:nvGrpSpPr>
          <p:grpSpPr>
            <a:xfrm>
              <a:off x="3180406" y="4506494"/>
              <a:ext cx="1016521" cy="1143573"/>
              <a:chOff x="2113604" y="4506494"/>
              <a:chExt cx="1277322" cy="1143573"/>
            </a:xfrm>
          </p:grpSpPr>
          <p:grpSp>
            <p:nvGrpSpPr>
              <p:cNvPr id="132" name="그룹 173"/>
              <p:cNvGrpSpPr/>
              <p:nvPr/>
            </p:nvGrpSpPr>
            <p:grpSpPr>
              <a:xfrm>
                <a:off x="2113604" y="4506494"/>
                <a:ext cx="1221380" cy="1104747"/>
                <a:chOff x="630883" y="1699145"/>
                <a:chExt cx="1440000" cy="1354365"/>
              </a:xfrm>
              <a:effectLst/>
            </p:grpSpPr>
            <p:sp>
              <p:nvSpPr>
                <p:cNvPr id="134" name="화이트투명사각판"/>
                <p:cNvSpPr/>
                <p:nvPr/>
              </p:nvSpPr>
              <p:spPr bwMode="auto">
                <a:xfrm flipV="1">
                  <a:off x="630883" y="2003432"/>
                  <a:ext cx="1440000" cy="1050078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635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>
                  <a:outerShdw dist="12700" dir="5400000" algn="t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p:spPr>
              <p:txBody>
                <a:bodyPr lIns="0" tIns="0" rIns="0" bIns="0" rtlCol="0" anchor="ctr" anchorCtr="0"/>
                <a:lstStyle/>
                <a:p>
                  <a:pPr indent="-170111" algn="ctr" fontAlgn="base" latinLnBrk="0">
                    <a:spcAft>
                      <a:spcPts val="225"/>
                    </a:spcAft>
                  </a:pPr>
                  <a:endParaRPr lang="ko-KR" altLang="en-US" sz="1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35" name="양쪽 모서리가 둥근 사각형 134"/>
                <p:cNvSpPr/>
                <p:nvPr/>
              </p:nvSpPr>
              <p:spPr>
                <a:xfrm>
                  <a:off x="630883" y="1699145"/>
                  <a:ext cx="1440000" cy="373531"/>
                </a:xfrm>
                <a:prstGeom prst="round2SameRect">
                  <a:avLst>
                    <a:gd name="adj1" fmla="val 10019"/>
                    <a:gd name="adj2" fmla="val 0"/>
                  </a:avLst>
                </a:prstGeom>
                <a:gradFill>
                  <a:gsLst>
                    <a:gs pos="0">
                      <a:srgbClr val="75B9E7"/>
                    </a:gs>
                    <a:gs pos="100000">
                      <a:srgbClr val="37A1E9"/>
                    </a:gs>
                  </a:gsLst>
                  <a:lin ang="5400000" scaled="0"/>
                </a:gradFill>
                <a:ln w="6350" cap="flat" cmpd="sng" algn="ctr">
                  <a:solidFill>
                    <a:srgbClr val="77C3F1"/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0"/>
                <a:lstStyle/>
                <a:p>
                  <a:pPr indent="-170111" algn="ctr" fontAlgn="base" latinLnBrk="0"/>
                  <a:r>
                    <a:rPr lang="ko-KR" altLang="en-US" sz="1200" b="1" kern="0" dirty="0">
                      <a:solidFill>
                        <a:schemeClr val="bg1"/>
                      </a:solidFill>
                      <a:latin typeface="HY신명조" pitchFamily="18" charset="-127"/>
                      <a:ea typeface="HY신명조" pitchFamily="18" charset="-127"/>
                    </a:rPr>
                    <a:t>시스템 안정성</a:t>
                  </a:r>
                </a:p>
              </p:txBody>
            </p:sp>
          </p:grpSp>
          <p:sp>
            <p:nvSpPr>
              <p:cNvPr id="133" name="직사각형 132"/>
              <p:cNvSpPr/>
              <p:nvPr/>
            </p:nvSpPr>
            <p:spPr>
              <a:xfrm>
                <a:off x="2130982" y="4844193"/>
                <a:ext cx="1259944" cy="805874"/>
              </a:xfrm>
              <a:prstGeom prst="rect">
                <a:avLst/>
              </a:prstGeom>
            </p:spPr>
            <p:txBody>
              <a:bodyPr wrap="square" lIns="0" tIns="0" rIns="72000" bIns="0" anchor="t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인원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/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조직 보안 대책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자료 보안 대책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협력업체 보안대책</a:t>
                </a:r>
              </a:p>
            </p:txBody>
          </p:sp>
        </p:grpSp>
        <p:grpSp>
          <p:nvGrpSpPr>
            <p:cNvPr id="117" name="그룹 177"/>
            <p:cNvGrpSpPr/>
            <p:nvPr/>
          </p:nvGrpSpPr>
          <p:grpSpPr>
            <a:xfrm>
              <a:off x="4247204" y="4506494"/>
              <a:ext cx="1077747" cy="1143573"/>
              <a:chOff x="2113604" y="4506494"/>
              <a:chExt cx="1354258" cy="1143573"/>
            </a:xfrm>
          </p:grpSpPr>
          <p:grpSp>
            <p:nvGrpSpPr>
              <p:cNvPr id="128" name="그룹 178"/>
              <p:cNvGrpSpPr/>
              <p:nvPr/>
            </p:nvGrpSpPr>
            <p:grpSpPr>
              <a:xfrm>
                <a:off x="2113604" y="4506494"/>
                <a:ext cx="1221381" cy="1104746"/>
                <a:chOff x="630883" y="1699145"/>
                <a:chExt cx="1440001" cy="1354364"/>
              </a:xfrm>
              <a:effectLst/>
            </p:grpSpPr>
            <p:sp>
              <p:nvSpPr>
                <p:cNvPr id="130" name="화이트투명사각판"/>
                <p:cNvSpPr/>
                <p:nvPr/>
              </p:nvSpPr>
              <p:spPr bwMode="auto">
                <a:xfrm flipV="1">
                  <a:off x="630883" y="2003432"/>
                  <a:ext cx="1440001" cy="1050077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635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>
                  <a:outerShdw dist="12700" dir="5400000" algn="t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p:spPr>
              <p:txBody>
                <a:bodyPr lIns="0" tIns="0" rIns="0" bIns="0" rtlCol="0" anchor="ctr" anchorCtr="0"/>
                <a:lstStyle/>
                <a:p>
                  <a:pPr indent="-170111" algn="ctr" fontAlgn="base" latinLnBrk="0">
                    <a:spcAft>
                      <a:spcPts val="225"/>
                    </a:spcAft>
                  </a:pPr>
                  <a:endParaRPr lang="ko-KR" altLang="en-US" sz="1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31" name="양쪽 모서리가 둥근 사각형 130"/>
                <p:cNvSpPr/>
                <p:nvPr/>
              </p:nvSpPr>
              <p:spPr>
                <a:xfrm>
                  <a:off x="630883" y="1699145"/>
                  <a:ext cx="1439999" cy="373531"/>
                </a:xfrm>
                <a:prstGeom prst="round2SameRect">
                  <a:avLst>
                    <a:gd name="adj1" fmla="val 10019"/>
                    <a:gd name="adj2" fmla="val 0"/>
                  </a:avLst>
                </a:prstGeom>
                <a:gradFill>
                  <a:gsLst>
                    <a:gs pos="0">
                      <a:srgbClr val="75B9E7"/>
                    </a:gs>
                    <a:gs pos="100000">
                      <a:srgbClr val="37A1E9"/>
                    </a:gs>
                  </a:gsLst>
                  <a:lin ang="5400000" scaled="0"/>
                </a:gradFill>
                <a:ln w="6350" cap="flat" cmpd="sng" algn="ctr">
                  <a:solidFill>
                    <a:srgbClr val="77C3F1"/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0"/>
                <a:lstStyle/>
                <a:p>
                  <a:pPr indent="-170111" algn="ctr" fontAlgn="base" latinLnBrk="0"/>
                  <a:r>
                    <a:rPr lang="ko-KR" altLang="en-US" sz="1200" b="1" kern="0" dirty="0">
                      <a:solidFill>
                        <a:schemeClr val="bg1"/>
                      </a:solidFill>
                      <a:latin typeface="HY신명조" pitchFamily="18" charset="-127"/>
                      <a:ea typeface="HY신명조" pitchFamily="18" charset="-127"/>
                    </a:rPr>
                    <a:t>시스템 </a:t>
                  </a:r>
                </a:p>
                <a:p>
                  <a:pPr indent="-170111" algn="ctr" fontAlgn="base" latinLnBrk="0"/>
                  <a:r>
                    <a:rPr lang="ko-KR" altLang="en-US" sz="1200" b="1" kern="0" dirty="0">
                      <a:solidFill>
                        <a:schemeClr val="bg1"/>
                      </a:solidFill>
                      <a:latin typeface="HY신명조" pitchFamily="18" charset="-127"/>
                      <a:ea typeface="HY신명조" pitchFamily="18" charset="-127"/>
                    </a:rPr>
                    <a:t>신뢰성 확보</a:t>
                  </a:r>
                </a:p>
              </p:txBody>
            </p:sp>
          </p:grpSp>
          <p:sp>
            <p:nvSpPr>
              <p:cNvPr id="129" name="직사각형 128"/>
              <p:cNvSpPr/>
              <p:nvPr/>
            </p:nvSpPr>
            <p:spPr>
              <a:xfrm>
                <a:off x="2127360" y="4844193"/>
                <a:ext cx="1340502" cy="805874"/>
              </a:xfrm>
              <a:prstGeom prst="rect">
                <a:avLst/>
              </a:prstGeom>
            </p:spPr>
            <p:txBody>
              <a:bodyPr wrap="square" lIns="0" tIns="0" rIns="72000" bIns="0" anchor="t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보안의식 고취로 보안 사고 발생 방지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정보보안 교육 실시</a:t>
                </a:r>
              </a:p>
            </p:txBody>
          </p:sp>
        </p:grpSp>
        <p:grpSp>
          <p:nvGrpSpPr>
            <p:cNvPr id="118" name="그룹 182"/>
            <p:cNvGrpSpPr/>
            <p:nvPr/>
          </p:nvGrpSpPr>
          <p:grpSpPr>
            <a:xfrm>
              <a:off x="5314003" y="4506494"/>
              <a:ext cx="989525" cy="1104748"/>
              <a:chOff x="2113604" y="4506494"/>
              <a:chExt cx="1243401" cy="1104748"/>
            </a:xfrm>
          </p:grpSpPr>
          <p:grpSp>
            <p:nvGrpSpPr>
              <p:cNvPr id="124" name="그룹 183"/>
              <p:cNvGrpSpPr/>
              <p:nvPr/>
            </p:nvGrpSpPr>
            <p:grpSpPr>
              <a:xfrm>
                <a:off x="2113604" y="4506494"/>
                <a:ext cx="1221380" cy="1104747"/>
                <a:chOff x="630883" y="1699145"/>
                <a:chExt cx="1440000" cy="1354365"/>
              </a:xfrm>
              <a:effectLst/>
            </p:grpSpPr>
            <p:sp>
              <p:nvSpPr>
                <p:cNvPr id="126" name="화이트투명사각판"/>
                <p:cNvSpPr/>
                <p:nvPr/>
              </p:nvSpPr>
              <p:spPr bwMode="auto">
                <a:xfrm flipV="1">
                  <a:off x="630883" y="2003432"/>
                  <a:ext cx="1440000" cy="1050078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635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>
                  <a:outerShdw dist="12700" dir="5400000" algn="t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p:spPr>
              <p:txBody>
                <a:bodyPr lIns="0" tIns="0" rIns="0" bIns="0" rtlCol="0" anchor="ctr" anchorCtr="0"/>
                <a:lstStyle/>
                <a:p>
                  <a:pPr indent="-170111" algn="ctr" fontAlgn="base" latinLnBrk="0">
                    <a:spcAft>
                      <a:spcPts val="225"/>
                    </a:spcAft>
                  </a:pPr>
                  <a:endParaRPr lang="ko-KR" altLang="en-US" sz="1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27" name="양쪽 모서리가 둥근 사각형 126"/>
                <p:cNvSpPr/>
                <p:nvPr/>
              </p:nvSpPr>
              <p:spPr>
                <a:xfrm>
                  <a:off x="630883" y="1699145"/>
                  <a:ext cx="1440000" cy="373531"/>
                </a:xfrm>
                <a:prstGeom prst="round2SameRect">
                  <a:avLst>
                    <a:gd name="adj1" fmla="val 10019"/>
                    <a:gd name="adj2" fmla="val 0"/>
                  </a:avLst>
                </a:prstGeom>
                <a:gradFill>
                  <a:gsLst>
                    <a:gs pos="0">
                      <a:srgbClr val="75B9E7"/>
                    </a:gs>
                    <a:gs pos="100000">
                      <a:srgbClr val="37A1E9"/>
                    </a:gs>
                  </a:gsLst>
                  <a:lin ang="5400000" scaled="0"/>
                </a:gradFill>
                <a:ln w="6350" cap="flat" cmpd="sng" algn="ctr">
                  <a:solidFill>
                    <a:srgbClr val="77C3F1"/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0"/>
                <a:lstStyle/>
                <a:p>
                  <a:pPr indent="-170111" algn="ctr" fontAlgn="base" latinLnBrk="0"/>
                  <a:r>
                    <a:rPr lang="ko-KR" altLang="en-US" sz="1200" b="1" kern="0" dirty="0">
                      <a:solidFill>
                        <a:schemeClr val="bg1"/>
                      </a:solidFill>
                      <a:latin typeface="HY신명조" pitchFamily="18" charset="-127"/>
                      <a:ea typeface="HY신명조" pitchFamily="18" charset="-127"/>
                    </a:rPr>
                    <a:t>고객 감동 실현</a:t>
                  </a:r>
                </a:p>
              </p:txBody>
            </p:sp>
          </p:grpSp>
          <p:sp>
            <p:nvSpPr>
              <p:cNvPr id="125" name="직사각형 124"/>
              <p:cNvSpPr/>
              <p:nvPr/>
            </p:nvSpPr>
            <p:spPr>
              <a:xfrm>
                <a:off x="2129953" y="4805367"/>
                <a:ext cx="1227052" cy="805875"/>
              </a:xfrm>
              <a:prstGeom prst="rect">
                <a:avLst/>
              </a:prstGeom>
            </p:spPr>
            <p:txBody>
              <a:bodyPr wrap="square" lIns="0" tIns="0" rIns="72000" bIns="0" anchor="t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관리적  대책 수립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보안체계 조직 마련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보안대응 방안 마련</a:t>
                </a:r>
              </a:p>
            </p:txBody>
          </p:sp>
        </p:grpSp>
        <p:grpSp>
          <p:nvGrpSpPr>
            <p:cNvPr id="119" name="그룹 187"/>
            <p:cNvGrpSpPr/>
            <p:nvPr/>
          </p:nvGrpSpPr>
          <p:grpSpPr>
            <a:xfrm>
              <a:off x="6380804" y="4506494"/>
              <a:ext cx="1014912" cy="1104747"/>
              <a:chOff x="2113604" y="4506494"/>
              <a:chExt cx="1275302" cy="1104747"/>
            </a:xfrm>
          </p:grpSpPr>
          <p:grpSp>
            <p:nvGrpSpPr>
              <p:cNvPr id="120" name="그룹 193"/>
              <p:cNvGrpSpPr/>
              <p:nvPr/>
            </p:nvGrpSpPr>
            <p:grpSpPr>
              <a:xfrm>
                <a:off x="2113604" y="4506494"/>
                <a:ext cx="1221380" cy="1104747"/>
                <a:chOff x="630883" y="1699145"/>
                <a:chExt cx="1440000" cy="1354365"/>
              </a:xfrm>
              <a:effectLst/>
            </p:grpSpPr>
            <p:sp>
              <p:nvSpPr>
                <p:cNvPr id="122" name="화이트투명사각판"/>
                <p:cNvSpPr/>
                <p:nvPr/>
              </p:nvSpPr>
              <p:spPr bwMode="auto">
                <a:xfrm flipV="1">
                  <a:off x="630883" y="2003432"/>
                  <a:ext cx="1440000" cy="1050078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635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>
                  <a:outerShdw dist="12700" dir="5400000" algn="t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p:spPr>
              <p:txBody>
                <a:bodyPr lIns="0" tIns="0" rIns="0" bIns="0" rtlCol="0" anchor="ctr" anchorCtr="0"/>
                <a:lstStyle/>
                <a:p>
                  <a:pPr indent="-170111" algn="ctr" fontAlgn="base" latinLnBrk="0">
                    <a:spcAft>
                      <a:spcPts val="225"/>
                    </a:spcAft>
                  </a:pPr>
                  <a:endParaRPr lang="ko-KR" altLang="en-US" sz="1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23" name="양쪽 모서리가 둥근 사각형 122"/>
                <p:cNvSpPr/>
                <p:nvPr/>
              </p:nvSpPr>
              <p:spPr>
                <a:xfrm>
                  <a:off x="630883" y="1699145"/>
                  <a:ext cx="1440000" cy="373531"/>
                </a:xfrm>
                <a:prstGeom prst="round2SameRect">
                  <a:avLst>
                    <a:gd name="adj1" fmla="val 10019"/>
                    <a:gd name="adj2" fmla="val 0"/>
                  </a:avLst>
                </a:prstGeom>
                <a:gradFill>
                  <a:gsLst>
                    <a:gs pos="0">
                      <a:srgbClr val="75B9E7"/>
                    </a:gs>
                    <a:gs pos="100000">
                      <a:srgbClr val="37A1E9"/>
                    </a:gs>
                  </a:gsLst>
                  <a:lin ang="5400000" scaled="0"/>
                </a:gradFill>
                <a:ln w="6350" cap="flat" cmpd="sng" algn="ctr">
                  <a:solidFill>
                    <a:srgbClr val="77C3F1"/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0"/>
                <a:lstStyle/>
                <a:p>
                  <a:pPr indent="-170111" algn="ctr" fontAlgn="base" latinLnBrk="0"/>
                  <a:r>
                    <a:rPr lang="ko-KR" altLang="en-US" sz="1200" b="1" kern="0" dirty="0">
                      <a:solidFill>
                        <a:schemeClr val="bg1"/>
                      </a:solidFill>
                      <a:latin typeface="HY신명조" pitchFamily="18" charset="-127"/>
                      <a:ea typeface="HY신명조" pitchFamily="18" charset="-127"/>
                    </a:rPr>
                    <a:t>장애대처</a:t>
                  </a:r>
                </a:p>
              </p:txBody>
            </p:sp>
          </p:grpSp>
          <p:sp>
            <p:nvSpPr>
              <p:cNvPr id="121" name="직사각형 120"/>
              <p:cNvSpPr/>
              <p:nvPr/>
            </p:nvSpPr>
            <p:spPr>
              <a:xfrm>
                <a:off x="2167184" y="4824677"/>
                <a:ext cx="1221722" cy="671561"/>
              </a:xfrm>
              <a:prstGeom prst="rect">
                <a:avLst/>
              </a:prstGeom>
            </p:spPr>
            <p:txBody>
              <a:bodyPr wrap="square" lIns="0" tIns="0" rIns="72000" bIns="0" anchor="t">
                <a:spAutoFit/>
              </a:bodyPr>
              <a:lstStyle/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보안체계 구현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보안교육 실시</a:t>
                </a:r>
              </a:p>
              <a:p>
                <a:pPr marL="92075" indent="-92075" eaLnBrk="0" fontAlgn="base" latinLnBrk="0" hangingPunct="0">
                  <a:buFont typeface="Wingdings" pitchFamily="2" charset="2"/>
                  <a:buChar char="§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사후관리</a:t>
                </a:r>
              </a:p>
            </p:txBody>
          </p:sp>
        </p:grpSp>
      </p:grpSp>
      <p:sp>
        <p:nvSpPr>
          <p:cNvPr id="143" name="양쪽 모서리가 둥근 사각형 142"/>
          <p:cNvSpPr/>
          <p:nvPr/>
        </p:nvSpPr>
        <p:spPr>
          <a:xfrm rot="16200000" flipH="1">
            <a:off x="859837" y="5105761"/>
            <a:ext cx="1481970" cy="2022655"/>
          </a:xfrm>
          <a:prstGeom prst="round2SameRect">
            <a:avLst>
              <a:gd name="adj1" fmla="val 692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44" name="양쪽 모서리가 둥근 사각형 143"/>
          <p:cNvSpPr/>
          <p:nvPr/>
        </p:nvSpPr>
        <p:spPr>
          <a:xfrm>
            <a:off x="729237" y="5376097"/>
            <a:ext cx="1743160" cy="208441"/>
          </a:xfrm>
          <a:prstGeom prst="round2SameRect">
            <a:avLst>
              <a:gd name="adj1" fmla="val 0"/>
              <a:gd name="adj2" fmla="val 18279"/>
            </a:avLst>
          </a:prstGeom>
          <a:gradFill>
            <a:gsLst>
              <a:gs pos="0">
                <a:srgbClr val="2D87C6"/>
              </a:gs>
              <a:gs pos="100000">
                <a:srgbClr val="0565A7"/>
              </a:gs>
            </a:gsLst>
            <a:lin ang="5400000" scaled="0"/>
          </a:gradFill>
          <a:ln w="6350" cap="flat" cmpd="sng" algn="ctr">
            <a:solidFill>
              <a:srgbClr val="2D87C6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70111" algn="ctr" fontAlgn="base" latinLnBrk="0">
              <a:spcAft>
                <a:spcPts val="225"/>
              </a:spcAft>
            </a:pPr>
            <a:r>
              <a:rPr lang="ko-KR" altLang="en-US" sz="1200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사업 착수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685281" y="5636366"/>
            <a:ext cx="1978645" cy="1184940"/>
          </a:xfrm>
          <a:prstGeom prst="rect">
            <a:avLst/>
          </a:prstGeom>
        </p:spPr>
        <p:txBody>
          <a:bodyPr wrap="square" lIns="0" tIns="0" rIns="72000" bIns="0" anchor="t">
            <a:spAutoFit/>
          </a:bodyPr>
          <a:lstStyle/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보안서약서 및 각서 작성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주기적 보안교육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인원보안 명시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자체 보안관리 지침 수립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사업수행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PC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보안 </a:t>
            </a:r>
            <a:b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</a:b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솔루션 설치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네트워크 연결 설정 점검</a:t>
            </a:r>
          </a:p>
        </p:txBody>
      </p:sp>
      <p:sp>
        <p:nvSpPr>
          <p:cNvPr id="148" name="양쪽 모서리가 둥근 사각형 147"/>
          <p:cNvSpPr/>
          <p:nvPr/>
        </p:nvSpPr>
        <p:spPr>
          <a:xfrm rot="16200000" flipH="1">
            <a:off x="3080482" y="5105761"/>
            <a:ext cx="1481968" cy="2022656"/>
          </a:xfrm>
          <a:prstGeom prst="round2SameRect">
            <a:avLst>
              <a:gd name="adj1" fmla="val 692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49" name="양쪽 모서리가 둥근 사각형 148"/>
          <p:cNvSpPr/>
          <p:nvPr/>
        </p:nvSpPr>
        <p:spPr>
          <a:xfrm>
            <a:off x="2949882" y="5376097"/>
            <a:ext cx="1743161" cy="208441"/>
          </a:xfrm>
          <a:prstGeom prst="round2SameRect">
            <a:avLst>
              <a:gd name="adj1" fmla="val 0"/>
              <a:gd name="adj2" fmla="val 18279"/>
            </a:avLst>
          </a:prstGeom>
          <a:gradFill>
            <a:gsLst>
              <a:gs pos="0">
                <a:srgbClr val="2D87C6"/>
              </a:gs>
              <a:gs pos="100000">
                <a:srgbClr val="0565A7"/>
              </a:gs>
            </a:gsLst>
            <a:lin ang="5400000" scaled="0"/>
          </a:gradFill>
          <a:ln w="6350" cap="flat" cmpd="sng" algn="ctr">
            <a:solidFill>
              <a:srgbClr val="2D87C6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70111" algn="ctr" fontAlgn="base" latinLnBrk="0">
              <a:spcAft>
                <a:spcPts val="225"/>
              </a:spcAft>
            </a:pPr>
            <a:r>
              <a:rPr lang="ko-KR" altLang="en-US" sz="1200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사업 수행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2852517" y="5636366"/>
            <a:ext cx="2046210" cy="1184940"/>
          </a:xfrm>
          <a:prstGeom prst="rect">
            <a:avLst/>
          </a:prstGeom>
        </p:spPr>
        <p:txBody>
          <a:bodyPr wrap="square" lIns="0" tIns="0" rIns="72000" bIns="0" anchor="t">
            <a:spAutoFit/>
          </a:bodyPr>
          <a:lstStyle/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내부정보 유출 방지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투입 인원 보안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장비 및 사무실 접근 보안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유 무선 네트워크 등 통신보안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HY신명조" pitchFamily="18" charset="-127"/>
              <a:ea typeface="HY신명조" pitchFamily="18" charset="-127"/>
            </a:endParaRP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백신 솔루션 적용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전산장비 보안 취약점 점검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보조저장매체 사용제한</a:t>
            </a:r>
          </a:p>
        </p:txBody>
      </p:sp>
      <p:sp>
        <p:nvSpPr>
          <p:cNvPr id="153" name="양쪽 모서리가 둥근 사각형 152"/>
          <p:cNvSpPr/>
          <p:nvPr/>
        </p:nvSpPr>
        <p:spPr>
          <a:xfrm rot="16200000" flipH="1">
            <a:off x="5301130" y="5105760"/>
            <a:ext cx="1481965" cy="2022655"/>
          </a:xfrm>
          <a:prstGeom prst="round2SameRect">
            <a:avLst>
              <a:gd name="adj1" fmla="val 692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54" name="양쪽 모서리가 둥근 사각형 153"/>
          <p:cNvSpPr/>
          <p:nvPr/>
        </p:nvSpPr>
        <p:spPr>
          <a:xfrm>
            <a:off x="5170530" y="5376097"/>
            <a:ext cx="1743160" cy="208441"/>
          </a:xfrm>
          <a:prstGeom prst="round2SameRect">
            <a:avLst>
              <a:gd name="adj1" fmla="val 0"/>
              <a:gd name="adj2" fmla="val 18279"/>
            </a:avLst>
          </a:prstGeom>
          <a:gradFill>
            <a:gsLst>
              <a:gs pos="0">
                <a:srgbClr val="2D87C6"/>
              </a:gs>
              <a:gs pos="100000">
                <a:srgbClr val="0565A7"/>
              </a:gs>
            </a:gsLst>
            <a:lin ang="5400000" scaled="0"/>
          </a:gradFill>
          <a:ln w="6350" cap="flat" cmpd="sng" algn="ctr">
            <a:solidFill>
              <a:srgbClr val="2D87C6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70111" algn="ctr" fontAlgn="base" latinLnBrk="0">
              <a:spcAft>
                <a:spcPts val="225"/>
              </a:spcAft>
            </a:pPr>
            <a:r>
              <a:rPr lang="ko-KR" altLang="en-US" sz="1200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사업 종료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5126573" y="5636366"/>
            <a:ext cx="1876657" cy="1184940"/>
          </a:xfrm>
          <a:prstGeom prst="rect">
            <a:avLst/>
          </a:prstGeom>
        </p:spPr>
        <p:txBody>
          <a:bodyPr wrap="square" lIns="0" tIns="0" rIns="72000" bIns="0" anchor="t">
            <a:spAutoFit/>
          </a:bodyPr>
          <a:lstStyle/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프로젝트 산출물 폐기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제반 자료 반납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전자기록 삭제</a:t>
            </a:r>
            <a:r>
              <a:rPr lang="en-US" altLang="ko-KR" sz="11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(HDD</a:t>
            </a:r>
            <a:r>
              <a:rPr lang="ko-KR" altLang="en-US" sz="11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포맷</a:t>
            </a:r>
            <a:r>
              <a:rPr lang="en-US" altLang="ko-KR" sz="11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서버계정 삭제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보안 확약서 제출 및 보안 재교육 수행</a:t>
            </a:r>
          </a:p>
          <a:p>
            <a:pPr marL="92075" indent="-92075" eaLnBrk="0" fontAlgn="base" latinLnBrk="0" hangingPunct="0"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rPr>
              <a:t>저장매체 완전 소거</a:t>
            </a:r>
          </a:p>
        </p:txBody>
      </p:sp>
      <p:sp>
        <p:nvSpPr>
          <p:cNvPr id="155" name="오른쪽 화살표 154"/>
          <p:cNvSpPr/>
          <p:nvPr/>
        </p:nvSpPr>
        <p:spPr bwMode="auto">
          <a:xfrm>
            <a:off x="2609782" y="5404144"/>
            <a:ext cx="277026" cy="180394"/>
          </a:xfrm>
          <a:prstGeom prst="rightArrow">
            <a:avLst/>
          </a:prstGeom>
          <a:gradFill>
            <a:gsLst>
              <a:gs pos="23000">
                <a:schemeClr val="tx1">
                  <a:lumMod val="50000"/>
                  <a:lumOff val="50000"/>
                </a:schemeClr>
              </a:gs>
              <a:gs pos="77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white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56" name="오른쪽 화살표 155"/>
          <p:cNvSpPr/>
          <p:nvPr/>
        </p:nvSpPr>
        <p:spPr bwMode="auto">
          <a:xfrm>
            <a:off x="4824966" y="5404144"/>
            <a:ext cx="277026" cy="180394"/>
          </a:xfrm>
          <a:prstGeom prst="rightArrow">
            <a:avLst/>
          </a:prstGeom>
          <a:gradFill>
            <a:gsLst>
              <a:gs pos="23000">
                <a:schemeClr val="tx1">
                  <a:lumMod val="50000"/>
                  <a:lumOff val="50000"/>
                </a:schemeClr>
              </a:gs>
              <a:gs pos="77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white"/>
              </a:solidFill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157" name="그림 156" descr="1줄.png"/>
          <p:cNvPicPr preferRelativeResize="0"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750" y="2681115"/>
            <a:ext cx="272409" cy="50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그림 157" descr="1줄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6819694" y="2681115"/>
            <a:ext cx="273256" cy="505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그룹 5"/>
          <p:cNvGrpSpPr/>
          <p:nvPr/>
        </p:nvGrpSpPr>
        <p:grpSpPr>
          <a:xfrm>
            <a:off x="539477" y="5020717"/>
            <a:ext cx="6553200" cy="289185"/>
            <a:chOff x="636588" y="2795588"/>
            <a:chExt cx="6270625" cy="215900"/>
          </a:xfrm>
        </p:grpSpPr>
        <p:sp>
          <p:nvSpPr>
            <p:cNvPr id="165" name="모서리가 둥근 직사각형 164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보안통제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(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관리</a:t>
              </a: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)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체계</a:t>
              </a:r>
            </a:p>
          </p:txBody>
        </p:sp>
        <p:pic>
          <p:nvPicPr>
            <p:cNvPr id="166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167" name="그룹 5"/>
          <p:cNvGrpSpPr/>
          <p:nvPr/>
        </p:nvGrpSpPr>
        <p:grpSpPr>
          <a:xfrm>
            <a:off x="539477" y="7108949"/>
            <a:ext cx="6553200" cy="289185"/>
            <a:chOff x="636588" y="2795588"/>
            <a:chExt cx="6270625" cy="215900"/>
          </a:xfrm>
        </p:grpSpPr>
        <p:sp>
          <p:nvSpPr>
            <p:cNvPr id="168" name="모서리가 둥근 직사각형 16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백업 등 비상대책</a:t>
              </a:r>
            </a:p>
          </p:txBody>
        </p:sp>
        <p:pic>
          <p:nvPicPr>
            <p:cNvPr id="16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aphicFrame>
        <p:nvGraphicFramePr>
          <p:cNvPr id="170" name="표 1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59062"/>
              </p:ext>
            </p:extLst>
          </p:nvPr>
        </p:nvGraphicFramePr>
        <p:xfrm>
          <a:off x="539750" y="7470142"/>
          <a:ext cx="6553200" cy="246576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3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922"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내용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7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백업정책 수립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 defTabSz="1042988" rtl="0" eaLnBrk="0" latinLnBrk="0" hangingPunct="0">
                        <a:lnSpc>
                          <a:spcPct val="10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전체적 관점에서 향후 확장성까지 고려</a:t>
                      </a:r>
                      <a:endParaRPr lang="en-US" altLang="ko-KR" sz="11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indent="-93663" algn="l" defTabSz="1042988" rtl="0" eaLnBrk="0" latinLnBrk="0" hangingPunct="0">
                        <a:lnSpc>
                          <a:spcPct val="10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백업 스케줄 정의</a:t>
                      </a:r>
                      <a:r>
                        <a:rPr lang="en-US" altLang="ko-KR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백업자원 낭비의 최소화</a:t>
                      </a:r>
                      <a:endParaRPr lang="en-US" altLang="ko-KR" sz="11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indent="-93663" algn="l" defTabSz="1042988" rtl="0" eaLnBrk="0" latinLnBrk="0" hangingPunct="0">
                        <a:lnSpc>
                          <a:spcPct val="10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altLang="ko-KR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DB</a:t>
                      </a: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의 백업</a:t>
                      </a:r>
                      <a:r>
                        <a:rPr lang="en-US" altLang="ko-KR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복구 방안 강구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78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백업일정 작성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 defTabSz="1042988" rtl="0" eaLnBrk="0" latinLnBrk="0" hangingPunct="0">
                        <a:lnSpc>
                          <a:spcPct val="10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Full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백업</a:t>
                      </a: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/Incremental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백업</a:t>
                      </a:r>
                      <a:r>
                        <a:rPr lang="en-US" altLang="ko-KR" sz="1100" spc="0" baseline="30000" dirty="0">
                          <a:latin typeface="HY신명조" pitchFamily="18" charset="-127"/>
                          <a:ea typeface="HY신명조" pitchFamily="18" charset="-127"/>
                          <a:cs typeface="굴림" pitchFamily="50" charset="-127"/>
                        </a:rPr>
                        <a:t>1)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선택</a:t>
                      </a:r>
                      <a:endParaRPr lang="en-US" altLang="ko-KR" sz="1100" kern="1200" spc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indent="-93663" algn="l" defTabSz="1042988" rtl="0" eaLnBrk="0" latinLnBrk="0" hangingPunct="0">
                        <a:lnSpc>
                          <a:spcPct val="10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altLang="ko-KR" sz="1100" kern="1200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DB </a:t>
                      </a: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중요도별 백업주기 설정</a:t>
                      </a:r>
                      <a:endParaRPr lang="en-US" altLang="ko-KR" sz="1100" kern="1200" spc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1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자동백업 수정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 defTabSz="1042988" rtl="0" eaLnBrk="0" latinLnBrk="0" hangingPunct="0">
                        <a:lnSpc>
                          <a:spcPct val="10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스케줄에 의해 정해진 날짜와 시간대에 자동으로 백업을 수행</a:t>
                      </a:r>
                      <a:endParaRPr lang="en-US" altLang="ko-KR" sz="1100" kern="1200" spc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4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문제  해결 및 시도</a:t>
                      </a: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 defTabSz="1042988" rtl="0" eaLnBrk="0" latinLnBrk="0" hangingPunct="0">
                        <a:lnSpc>
                          <a:spcPct val="10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자동으로 백업작업 재시도</a:t>
                      </a:r>
                      <a:endParaRPr lang="en-US" altLang="ko-KR" sz="11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indent="-93663" algn="l" defTabSz="1042988" rtl="0" eaLnBrk="0" latinLnBrk="0" hangingPunct="0">
                        <a:lnSpc>
                          <a:spcPct val="10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백업작업 실패 시 메시지 출력</a:t>
                      </a:r>
                      <a:endParaRPr lang="en-US" altLang="ko-KR" sz="11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  <a:p>
                      <a:pPr marL="93663" indent="-93663" algn="l" defTabSz="1042988" rtl="0" eaLnBrk="0" latinLnBrk="0" hangingPunct="0">
                        <a:lnSpc>
                          <a:spcPct val="100000"/>
                        </a:lnSpc>
                        <a:spcAft>
                          <a:spcPts val="100"/>
                        </a:spcAft>
                        <a:buSzPct val="9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1100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Y신명조" pitchFamily="18" charset="-127"/>
                          <a:ea typeface="HY신명조" pitchFamily="18" charset="-127"/>
                          <a:cs typeface="+mn-cs"/>
                        </a:rPr>
                        <a:t>문제점을 도구 및 로그에서 찾아 수정</a:t>
                      </a:r>
                      <a:endParaRPr lang="en-US" altLang="ko-KR" sz="1100" kern="120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Y신명조" pitchFamily="18" charset="-127"/>
                        <a:ea typeface="HY신명조" pitchFamily="18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5395780" y="85256"/>
            <a:ext cx="2016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Ⅶ. </a:t>
            </a:r>
            <a:r>
              <a:rPr lang="ko-KR" altLang="en-US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프로젝트  지원</a:t>
            </a:r>
            <a:endParaRPr lang="en-US" altLang="ko-KR" sz="2000" b="1" spc="-18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782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539750" y="701390"/>
            <a:ext cx="6553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400" b="1" dirty="0">
                <a:latin typeface="HY신명조" pitchFamily="18" charset="-127"/>
                <a:ea typeface="HY신명조" pitchFamily="18" charset="-127"/>
              </a:rPr>
              <a:t>5. </a:t>
            </a:r>
            <a:r>
              <a:rPr lang="ko-KR" altLang="en-US" sz="1400" b="1" dirty="0">
                <a:latin typeface="HY신명조" pitchFamily="18" charset="-127"/>
                <a:ea typeface="HY신명조" pitchFamily="18" charset="-127"/>
              </a:rPr>
              <a:t>비상 대책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▶ 나</a:t>
            </a:r>
            <a:r>
              <a:rPr lang="en-US" altLang="ko-KR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.  </a:t>
            </a:r>
            <a:r>
              <a:rPr lang="ko-KR" altLang="en-US" sz="12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itchFamily="18" charset="-127"/>
                <a:ea typeface="HY신명조" pitchFamily="18" charset="-127"/>
              </a:rPr>
              <a:t>위험 및 이슈관리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553407" y="1279200"/>
            <a:ext cx="5467730" cy="553998"/>
          </a:xfrm>
          <a:prstGeom prst="rect">
            <a:avLst/>
          </a:prstGeom>
        </p:spPr>
        <p:txBody>
          <a:bodyPr wrap="square" lIns="0" tIns="0" rIns="72000" bIns="0" anchor="ctr">
            <a:spAutoFit/>
          </a:bodyPr>
          <a:lstStyle/>
          <a:p>
            <a:pPr eaLnBrk="0" latinLnBrk="0" hangingPunct="0"/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Risk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를 사전 예방하고</a:t>
            </a:r>
            <a:r>
              <a:rPr lang="en-US" altLang="ko-KR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, Risk </a:t>
            </a:r>
            <a:r>
              <a:rPr lang="ko-KR" altLang="en-US" sz="1200" b="1" spc="-100" dirty="0">
                <a:solidFill>
                  <a:srgbClr val="0000FF"/>
                </a:solidFill>
                <a:latin typeface="HY신명조" pitchFamily="18" charset="-127"/>
                <a:ea typeface="HY신명조" pitchFamily="18" charset="-127"/>
              </a:rPr>
              <a:t>관리 및 대처방안을 구체적이고 상세하게 제시하여 계획된 대처방안에 따라 신속한 대응체계를 구축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하겠으며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이슈 발생 시 이슈식별 및 분석을 통해 끝까지 해결하도록 추적</a:t>
            </a:r>
            <a:r>
              <a:rPr lang="en-US" altLang="ko-KR" sz="1200" spc="-70" dirty="0">
                <a:latin typeface="HY신명조" pitchFamily="18" charset="-127"/>
                <a:ea typeface="HY신명조" pitchFamily="18" charset="-127"/>
              </a:rPr>
              <a:t>,</a:t>
            </a:r>
            <a:r>
              <a:rPr lang="ko-KR" altLang="en-US" sz="1200" spc="-70" dirty="0">
                <a:latin typeface="HY신명조" pitchFamily="18" charset="-127"/>
                <a:ea typeface="HY신명조" pitchFamily="18" charset="-127"/>
              </a:rPr>
              <a:t>관리 하겠습니다</a:t>
            </a:r>
            <a:endParaRPr lang="en-US" altLang="ko-KR" sz="1200" spc="-70" dirty="0"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59" name="Picture 5" descr="C:\Users\강세환\Desktop\03.png"/>
          <p:cNvPicPr>
            <a:picLocks noChangeAspect="1" noChangeArrowheads="1"/>
          </p:cNvPicPr>
          <p:nvPr/>
        </p:nvPicPr>
        <p:blipFill rotWithShape="1">
          <a:blip r:embed="rId2" cstate="print"/>
          <a:srcRect l="6083" t="22830" r="34966" b="17396"/>
          <a:stretch/>
        </p:blipFill>
        <p:spPr bwMode="auto">
          <a:xfrm>
            <a:off x="594165" y="2884220"/>
            <a:ext cx="6653910" cy="1187757"/>
          </a:xfrm>
          <a:prstGeom prst="rect">
            <a:avLst/>
          </a:prstGeom>
          <a:noFill/>
        </p:spPr>
      </p:pic>
      <p:pic>
        <p:nvPicPr>
          <p:cNvPr id="60" name="Picture 2" descr="C:\Users\hipt3\Desktop\6816848464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86922" y="4037520"/>
            <a:ext cx="6661152" cy="442944"/>
          </a:xfrm>
          <a:prstGeom prst="rect">
            <a:avLst/>
          </a:prstGeom>
          <a:noFill/>
        </p:spPr>
      </p:pic>
      <p:grpSp>
        <p:nvGrpSpPr>
          <p:cNvPr id="61" name="그룹 60"/>
          <p:cNvGrpSpPr/>
          <p:nvPr/>
        </p:nvGrpSpPr>
        <p:grpSpPr>
          <a:xfrm>
            <a:off x="539751" y="2753618"/>
            <a:ext cx="6732476" cy="1498471"/>
            <a:chOff x="2051426" y="3435479"/>
            <a:chExt cx="5094281" cy="1498471"/>
          </a:xfrm>
        </p:grpSpPr>
        <p:grpSp>
          <p:nvGrpSpPr>
            <p:cNvPr id="62" name="그룹 100"/>
            <p:cNvGrpSpPr/>
            <p:nvPr/>
          </p:nvGrpSpPr>
          <p:grpSpPr>
            <a:xfrm>
              <a:off x="2051426" y="3616454"/>
              <a:ext cx="1674806" cy="1317496"/>
              <a:chOff x="2051426" y="3616454"/>
              <a:chExt cx="1674806" cy="1317496"/>
            </a:xfrm>
          </p:grpSpPr>
          <p:pic>
            <p:nvPicPr>
              <p:cNvPr id="73" name="Picture 2" descr="I:\Users\Administrator\Desktop\Icon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2051426" y="3616454"/>
                <a:ext cx="1674806" cy="1317496"/>
              </a:xfrm>
              <a:prstGeom prst="rect">
                <a:avLst/>
              </a:prstGeom>
              <a:noFill/>
            </p:spPr>
          </p:pic>
          <p:sp>
            <p:nvSpPr>
              <p:cNvPr id="74" name="TextBox 6"/>
              <p:cNvSpPr txBox="1"/>
              <p:nvPr/>
            </p:nvSpPr>
            <p:spPr>
              <a:xfrm>
                <a:off x="2520738" y="3850957"/>
                <a:ext cx="7361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위험사전</a:t>
                </a:r>
              </a:p>
              <a:p>
                <a:pPr algn="ctr" latinLnBrk="0"/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예방</a:t>
                </a:r>
              </a:p>
            </p:txBody>
          </p:sp>
          <p:cxnSp>
            <p:nvCxnSpPr>
              <p:cNvPr id="75" name="직선 연결선 74"/>
              <p:cNvCxnSpPr/>
              <p:nvPr/>
            </p:nvCxnSpPr>
            <p:spPr>
              <a:xfrm>
                <a:off x="2355429" y="4246627"/>
                <a:ext cx="10668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dist="12700" dir="5400000" algn="t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6"/>
              <p:cNvSpPr txBox="1"/>
              <p:nvPr/>
            </p:nvSpPr>
            <p:spPr>
              <a:xfrm>
                <a:off x="2591656" y="4331969"/>
                <a:ext cx="59434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latinLnBrk="0"/>
                <a:r>
                  <a:rPr lang="ko-KR" altLang="en-US" sz="11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잠재 위험요소 </a:t>
                </a:r>
              </a:p>
              <a:p>
                <a:pPr algn="ctr" latinLnBrk="0"/>
                <a:r>
                  <a:rPr lang="ko-KR" altLang="en-US" sz="11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조기식별</a:t>
                </a:r>
              </a:p>
            </p:txBody>
          </p:sp>
        </p:grpSp>
        <p:grpSp>
          <p:nvGrpSpPr>
            <p:cNvPr id="63" name="그룹 101"/>
            <p:cNvGrpSpPr/>
            <p:nvPr/>
          </p:nvGrpSpPr>
          <p:grpSpPr>
            <a:xfrm>
              <a:off x="3761164" y="3435479"/>
              <a:ext cx="1674806" cy="1317496"/>
              <a:chOff x="2051426" y="3616454"/>
              <a:chExt cx="1674806" cy="1317496"/>
            </a:xfrm>
          </p:grpSpPr>
          <p:pic>
            <p:nvPicPr>
              <p:cNvPr id="69" name="Picture 2" descr="I:\Users\Administrator\Desktop\Icon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2051426" y="3616454"/>
                <a:ext cx="1674806" cy="1317496"/>
              </a:xfrm>
              <a:prstGeom prst="rect">
                <a:avLst/>
              </a:prstGeom>
              <a:noFill/>
            </p:spPr>
          </p:pic>
          <p:sp>
            <p:nvSpPr>
              <p:cNvPr id="70" name="TextBox 6"/>
              <p:cNvSpPr txBox="1"/>
              <p:nvPr/>
            </p:nvSpPr>
            <p:spPr>
              <a:xfrm>
                <a:off x="2415332" y="3850957"/>
                <a:ext cx="9469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위험 영향력 </a:t>
                </a:r>
              </a:p>
              <a:p>
                <a:pPr algn="ctr" latinLnBrk="0"/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최소화</a:t>
                </a:r>
              </a:p>
            </p:txBody>
          </p:sp>
          <p:cxnSp>
            <p:nvCxnSpPr>
              <p:cNvPr id="71" name="직선 연결선 70"/>
              <p:cNvCxnSpPr/>
              <p:nvPr/>
            </p:nvCxnSpPr>
            <p:spPr>
              <a:xfrm>
                <a:off x="2355429" y="4246627"/>
                <a:ext cx="10668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dist="12700" dir="5400000" algn="t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6"/>
              <p:cNvSpPr txBox="1"/>
              <p:nvPr/>
            </p:nvSpPr>
            <p:spPr>
              <a:xfrm>
                <a:off x="2694150" y="4331969"/>
                <a:ext cx="38935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latinLnBrk="0"/>
                <a:r>
                  <a:rPr lang="ko-KR" altLang="en-US" sz="11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위험 조기</a:t>
                </a:r>
              </a:p>
              <a:p>
                <a:pPr algn="ctr" latinLnBrk="0"/>
                <a:r>
                  <a:rPr lang="ko-KR" altLang="en-US" sz="11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식별</a:t>
                </a:r>
              </a:p>
            </p:txBody>
          </p:sp>
        </p:grpSp>
        <p:grpSp>
          <p:nvGrpSpPr>
            <p:cNvPr id="64" name="그룹 102"/>
            <p:cNvGrpSpPr/>
            <p:nvPr/>
          </p:nvGrpSpPr>
          <p:grpSpPr>
            <a:xfrm>
              <a:off x="5470901" y="3597404"/>
              <a:ext cx="1674806" cy="1317496"/>
              <a:chOff x="2051426" y="3616454"/>
              <a:chExt cx="1674806" cy="1317496"/>
            </a:xfrm>
          </p:grpSpPr>
          <p:pic>
            <p:nvPicPr>
              <p:cNvPr id="65" name="Picture 2" descr="I:\Users\Administrator\Desktop\Icon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2051426" y="3616454"/>
                <a:ext cx="1674806" cy="1317496"/>
              </a:xfrm>
              <a:prstGeom prst="rect">
                <a:avLst/>
              </a:prstGeom>
              <a:noFill/>
            </p:spPr>
          </p:pic>
          <p:sp>
            <p:nvSpPr>
              <p:cNvPr id="66" name="TextBox 6"/>
              <p:cNvSpPr txBox="1"/>
              <p:nvPr/>
            </p:nvSpPr>
            <p:spPr>
              <a:xfrm>
                <a:off x="2520738" y="3850957"/>
                <a:ext cx="7361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위험 재발 </a:t>
                </a:r>
              </a:p>
              <a:p>
                <a:pPr algn="ctr" latinLnBrk="0"/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방지</a:t>
                </a:r>
              </a:p>
            </p:txBody>
          </p:sp>
          <p:cxnSp>
            <p:nvCxnSpPr>
              <p:cNvPr id="67" name="직선 연결선 66"/>
              <p:cNvCxnSpPr/>
              <p:nvPr/>
            </p:nvCxnSpPr>
            <p:spPr>
              <a:xfrm>
                <a:off x="2355429" y="4246627"/>
                <a:ext cx="10668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dist="12700" dir="5400000" algn="t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"/>
              <p:cNvSpPr txBox="1"/>
              <p:nvPr/>
            </p:nvSpPr>
            <p:spPr>
              <a:xfrm>
                <a:off x="2637748" y="4331969"/>
                <a:ext cx="50216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latinLnBrk="0"/>
                <a:r>
                  <a:rPr lang="ko-KR" altLang="en-US" sz="11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문제해결 및 </a:t>
                </a:r>
              </a:p>
              <a:p>
                <a:pPr algn="ctr" latinLnBrk="0"/>
                <a:r>
                  <a:rPr lang="ko-KR" altLang="en-US" sz="11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</a:rPr>
                  <a:t> 모니터링</a:t>
                </a:r>
              </a:p>
            </p:txBody>
          </p:sp>
        </p:grpSp>
      </p:grpSp>
      <p:pic>
        <p:nvPicPr>
          <p:cNvPr id="77" name="Picture 2" descr="C:\Users\강세환\Desktop\temp\ar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 rot="16200000" flipV="1">
            <a:off x="3586070" y="3130660"/>
            <a:ext cx="686998" cy="2629829"/>
          </a:xfrm>
          <a:prstGeom prst="rect">
            <a:avLst/>
          </a:prstGeom>
          <a:noFill/>
        </p:spPr>
      </p:pic>
      <p:grpSp>
        <p:nvGrpSpPr>
          <p:cNvPr id="84" name="그룹 83"/>
          <p:cNvGrpSpPr/>
          <p:nvPr/>
        </p:nvGrpSpPr>
        <p:grpSpPr>
          <a:xfrm>
            <a:off x="586922" y="4600984"/>
            <a:ext cx="6661151" cy="2653134"/>
            <a:chOff x="2124075" y="5213784"/>
            <a:chExt cx="5040312" cy="2330016"/>
          </a:xfrm>
        </p:grpSpPr>
        <p:grpSp>
          <p:nvGrpSpPr>
            <p:cNvPr id="85" name="그룹 129"/>
            <p:cNvGrpSpPr/>
            <p:nvPr/>
          </p:nvGrpSpPr>
          <p:grpSpPr>
            <a:xfrm>
              <a:off x="2124075" y="5213784"/>
              <a:ext cx="5040312" cy="2330016"/>
              <a:chOff x="4926103" y="3862940"/>
              <a:chExt cx="5040312" cy="1123658"/>
            </a:xfrm>
          </p:grpSpPr>
          <p:sp>
            <p:nvSpPr>
              <p:cNvPr id="161" name="화이트투명사각판"/>
              <p:cNvSpPr/>
              <p:nvPr/>
            </p:nvSpPr>
            <p:spPr bwMode="auto">
              <a:xfrm flipV="1">
                <a:off x="5279168" y="3862940"/>
                <a:ext cx="4687247" cy="1123658"/>
              </a:xfrm>
              <a:prstGeom prst="roundRect">
                <a:avLst>
                  <a:gd name="adj" fmla="val 0"/>
                </a:avLst>
              </a:prstGeom>
              <a:solidFill>
                <a:srgbClr val="E4E4E4"/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/>
            </p:spPr>
            <p:txBody>
              <a:bodyPr lIns="90000" tIns="72000" rIns="90000" bIns="0" rtlCol="0" anchor="t"/>
              <a:lstStyle/>
              <a:p>
                <a:pPr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62" name="양쪽 모서리가 둥근 사각형 161"/>
              <p:cNvSpPr/>
              <p:nvPr/>
            </p:nvSpPr>
            <p:spPr>
              <a:xfrm>
                <a:off x="4926103" y="3862940"/>
                <a:ext cx="350623" cy="112365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indent="-180975" algn="ctr" fontAlgn="base" latinLnBrk="0">
                  <a:spcAft>
                    <a:spcPts val="240"/>
                  </a:spcAft>
                  <a:defRPr/>
                </a:pPr>
                <a:r>
                  <a:rPr lang="ko-KR" altLang="en-US" sz="1100" b="1" kern="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위</a:t>
                </a:r>
                <a:br>
                  <a:rPr lang="en-US" altLang="ko-KR" sz="1100" b="1" kern="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100" b="1" kern="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험</a:t>
                </a:r>
                <a:br>
                  <a:rPr lang="en-US" altLang="ko-KR" sz="1100" b="1" kern="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100" b="1" kern="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관</a:t>
                </a:r>
                <a:br>
                  <a:rPr lang="en-US" altLang="ko-KR" sz="1100" b="1" kern="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100" b="1" kern="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리</a:t>
                </a:r>
                <a:br>
                  <a:rPr lang="en-US" altLang="ko-KR" sz="1100" b="1" kern="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100" b="1" kern="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절</a:t>
                </a:r>
                <a:br>
                  <a:rPr lang="en-US" altLang="ko-KR" sz="1100" b="1" kern="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</a:br>
                <a:r>
                  <a:rPr lang="ko-KR" altLang="en-US" sz="1100" b="1" kern="0" dirty="0">
                    <a:solidFill>
                      <a:schemeClr val="bg1"/>
                    </a:solidFill>
                    <a:latin typeface="HY신명조" pitchFamily="18" charset="-127"/>
                    <a:ea typeface="HY신명조" pitchFamily="18" charset="-127"/>
                  </a:rPr>
                  <a:t>차</a:t>
                </a:r>
              </a:p>
            </p:txBody>
          </p:sp>
          <p:sp>
            <p:nvSpPr>
              <p:cNvPr id="163" name="화이트투명사각판"/>
              <p:cNvSpPr/>
              <p:nvPr/>
            </p:nvSpPr>
            <p:spPr bwMode="auto">
              <a:xfrm flipV="1">
                <a:off x="5340333" y="3881312"/>
                <a:ext cx="1837378" cy="108691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/>
            </p:spPr>
            <p:txBody>
              <a:bodyPr lIns="90000" tIns="72000" rIns="90000" bIns="0" rtlCol="0" anchor="t"/>
              <a:lstStyle/>
              <a:p>
                <a:pPr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</p:grpSp>
        <p:sp>
          <p:nvSpPr>
            <p:cNvPr id="86" name="타원 9"/>
            <p:cNvSpPr/>
            <p:nvPr/>
          </p:nvSpPr>
          <p:spPr bwMode="auto">
            <a:xfrm>
              <a:off x="2736994" y="5664148"/>
              <a:ext cx="1440000" cy="1440000"/>
            </a:xfrm>
            <a:custGeom>
              <a:avLst/>
              <a:gdLst/>
              <a:ahLst/>
              <a:cxnLst/>
              <a:rect l="l" t="t" r="r" b="b"/>
              <a:pathLst>
                <a:path w="1731524" h="1731524">
                  <a:moveTo>
                    <a:pt x="865762" y="145113"/>
                  </a:moveTo>
                  <a:cubicBezTo>
                    <a:pt x="471660" y="145113"/>
                    <a:pt x="152178" y="464595"/>
                    <a:pt x="152178" y="858697"/>
                  </a:cubicBezTo>
                  <a:cubicBezTo>
                    <a:pt x="152178" y="1252799"/>
                    <a:pt x="471660" y="1572281"/>
                    <a:pt x="865762" y="1572281"/>
                  </a:cubicBezTo>
                  <a:cubicBezTo>
                    <a:pt x="1259864" y="1572281"/>
                    <a:pt x="1579346" y="1252799"/>
                    <a:pt x="1579346" y="858697"/>
                  </a:cubicBezTo>
                  <a:cubicBezTo>
                    <a:pt x="1579346" y="464595"/>
                    <a:pt x="1259864" y="145113"/>
                    <a:pt x="865762" y="145113"/>
                  </a:cubicBezTo>
                  <a:close/>
                  <a:moveTo>
                    <a:pt x="865762" y="0"/>
                  </a:moveTo>
                  <a:cubicBezTo>
                    <a:pt x="1343909" y="0"/>
                    <a:pt x="1731524" y="387615"/>
                    <a:pt x="1731524" y="865762"/>
                  </a:cubicBezTo>
                  <a:cubicBezTo>
                    <a:pt x="1731524" y="1343909"/>
                    <a:pt x="1343909" y="1731524"/>
                    <a:pt x="865762" y="1731524"/>
                  </a:cubicBezTo>
                  <a:cubicBezTo>
                    <a:pt x="387615" y="1731524"/>
                    <a:pt x="0" y="1343909"/>
                    <a:pt x="0" y="865762"/>
                  </a:cubicBezTo>
                  <a:cubicBezTo>
                    <a:pt x="0" y="387615"/>
                    <a:pt x="387615" y="0"/>
                    <a:pt x="865762" y="0"/>
                  </a:cubicBezTo>
                  <a:close/>
                </a:path>
              </a:pathLst>
            </a:custGeom>
            <a:solidFill>
              <a:srgbClr val="E3F1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87" name="그룹 131"/>
            <p:cNvGrpSpPr/>
            <p:nvPr/>
          </p:nvGrpSpPr>
          <p:grpSpPr>
            <a:xfrm>
              <a:off x="2614227" y="5528175"/>
              <a:ext cx="1682183" cy="1701233"/>
              <a:chOff x="2614227" y="5437755"/>
              <a:chExt cx="1682183" cy="1701233"/>
            </a:xfrm>
          </p:grpSpPr>
          <p:grpSp>
            <p:nvGrpSpPr>
              <p:cNvPr id="124" name="그룹 162"/>
              <p:cNvGrpSpPr/>
              <p:nvPr/>
            </p:nvGrpSpPr>
            <p:grpSpPr>
              <a:xfrm>
                <a:off x="2614227" y="5437755"/>
                <a:ext cx="658246" cy="658246"/>
                <a:chOff x="4325588" y="5925108"/>
                <a:chExt cx="1182698" cy="1182698"/>
              </a:xfrm>
            </p:grpSpPr>
            <p:sp>
              <p:nvSpPr>
                <p:cNvPr id="159" name="타원 158"/>
                <p:cNvSpPr/>
                <p:nvPr/>
              </p:nvSpPr>
              <p:spPr>
                <a:xfrm>
                  <a:off x="4325588" y="5925108"/>
                  <a:ext cx="1182698" cy="1182698"/>
                </a:xfrm>
                <a:prstGeom prst="ellipse">
                  <a:avLst/>
                </a:prstGeom>
                <a:gradFill>
                  <a:gsLst>
                    <a:gs pos="0">
                      <a:srgbClr val="B8DDF6"/>
                    </a:gs>
                    <a:gs pos="100000">
                      <a:srgbClr val="65B2E8"/>
                    </a:gs>
                  </a:gsLst>
                  <a:lin ang="5400000" scaled="0"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/>
                  <a:endParaRPr lang="ko-KR" altLang="en-US" sz="800" dirty="0">
                    <a:solidFill>
                      <a:srgbClr val="06AFE4"/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60" name="타원 159"/>
                <p:cNvSpPr/>
                <p:nvPr/>
              </p:nvSpPr>
              <p:spPr>
                <a:xfrm>
                  <a:off x="4404150" y="6003671"/>
                  <a:ext cx="1025575" cy="102557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/>
                <a:lstStyle/>
                <a:p>
                  <a:pPr algn="ctr" eaLnBrk="0" latinLnBrk="0" hangingPunct="0">
                    <a:defRPr/>
                  </a:pPr>
                  <a:r>
                    <a:rPr lang="ko-KR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위험</a:t>
                  </a:r>
                </a:p>
                <a:p>
                  <a:pPr algn="ctr" eaLnBrk="0" latinLnBrk="0" hangingPunct="0">
                    <a:defRPr/>
                  </a:pPr>
                  <a:r>
                    <a:rPr lang="ko-KR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식별</a:t>
                  </a:r>
                </a:p>
              </p:txBody>
            </p:sp>
          </p:grpSp>
          <p:grpSp>
            <p:nvGrpSpPr>
              <p:cNvPr id="128" name="그룹 163"/>
              <p:cNvGrpSpPr/>
              <p:nvPr/>
            </p:nvGrpSpPr>
            <p:grpSpPr>
              <a:xfrm>
                <a:off x="3638164" y="5437755"/>
                <a:ext cx="658246" cy="658246"/>
                <a:chOff x="4325588" y="5925108"/>
                <a:chExt cx="1182698" cy="1182698"/>
              </a:xfrm>
            </p:grpSpPr>
            <p:sp>
              <p:nvSpPr>
                <p:cNvPr id="150" name="타원 149"/>
                <p:cNvSpPr/>
                <p:nvPr/>
              </p:nvSpPr>
              <p:spPr>
                <a:xfrm>
                  <a:off x="4325588" y="5925108"/>
                  <a:ext cx="1182698" cy="1182698"/>
                </a:xfrm>
                <a:prstGeom prst="ellipse">
                  <a:avLst/>
                </a:prstGeom>
                <a:gradFill>
                  <a:gsLst>
                    <a:gs pos="0">
                      <a:srgbClr val="B8DDF6"/>
                    </a:gs>
                    <a:gs pos="100000">
                      <a:srgbClr val="65B2E8"/>
                    </a:gs>
                  </a:gsLst>
                  <a:lin ang="5400000" scaled="0"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/>
                  <a:endParaRPr lang="ko-KR" altLang="en-US" sz="800" dirty="0">
                    <a:solidFill>
                      <a:srgbClr val="06AFE4"/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51" name="타원 150"/>
                <p:cNvSpPr/>
                <p:nvPr/>
              </p:nvSpPr>
              <p:spPr>
                <a:xfrm>
                  <a:off x="4404150" y="6003671"/>
                  <a:ext cx="1025575" cy="102557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/>
                <a:lstStyle/>
                <a:p>
                  <a:pPr algn="ctr" eaLnBrk="0" latinLnBrk="0" hangingPunct="0">
                    <a:defRPr/>
                  </a:pPr>
                  <a:r>
                    <a:rPr lang="ko-KR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위험</a:t>
                  </a:r>
                </a:p>
                <a:p>
                  <a:pPr algn="ctr" eaLnBrk="0" latinLnBrk="0" hangingPunct="0">
                    <a:defRPr/>
                  </a:pPr>
                  <a:r>
                    <a:rPr lang="ko-KR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분석</a:t>
                  </a:r>
                </a:p>
              </p:txBody>
            </p:sp>
          </p:grpSp>
          <p:grpSp>
            <p:nvGrpSpPr>
              <p:cNvPr id="132" name="그룹 164"/>
              <p:cNvGrpSpPr/>
              <p:nvPr/>
            </p:nvGrpSpPr>
            <p:grpSpPr>
              <a:xfrm>
                <a:off x="2614227" y="6480742"/>
                <a:ext cx="658246" cy="658246"/>
                <a:chOff x="4325588" y="5925108"/>
                <a:chExt cx="1182698" cy="1182698"/>
              </a:xfrm>
            </p:grpSpPr>
            <p:sp>
              <p:nvSpPr>
                <p:cNvPr id="145" name="타원 144"/>
                <p:cNvSpPr/>
                <p:nvPr/>
              </p:nvSpPr>
              <p:spPr>
                <a:xfrm>
                  <a:off x="4325588" y="5925108"/>
                  <a:ext cx="1182698" cy="1182698"/>
                </a:xfrm>
                <a:prstGeom prst="ellipse">
                  <a:avLst/>
                </a:prstGeom>
                <a:gradFill>
                  <a:gsLst>
                    <a:gs pos="0">
                      <a:srgbClr val="B8DDF6"/>
                    </a:gs>
                    <a:gs pos="100000">
                      <a:srgbClr val="65B2E8"/>
                    </a:gs>
                  </a:gsLst>
                  <a:lin ang="5400000" scaled="0"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/>
                  <a:endParaRPr lang="ko-KR" altLang="en-US" sz="800" dirty="0">
                    <a:solidFill>
                      <a:srgbClr val="06AFE4"/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46" name="타원 145"/>
                <p:cNvSpPr/>
                <p:nvPr/>
              </p:nvSpPr>
              <p:spPr>
                <a:xfrm>
                  <a:off x="4404150" y="6003671"/>
                  <a:ext cx="1025575" cy="102557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/>
                <a:lstStyle/>
                <a:p>
                  <a:pPr algn="ctr" eaLnBrk="0" latinLnBrk="0" hangingPunct="0">
                    <a:defRPr/>
                  </a:pPr>
                  <a:r>
                    <a:rPr lang="ko-KR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모니터링</a:t>
                  </a:r>
                  <a:br>
                    <a:rPr lang="en-US" altLang="ko-KR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</a:br>
                  <a:r>
                    <a:rPr lang="ko-KR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통제</a:t>
                  </a:r>
                </a:p>
              </p:txBody>
            </p:sp>
          </p:grpSp>
          <p:grpSp>
            <p:nvGrpSpPr>
              <p:cNvPr id="136" name="그룹 165"/>
              <p:cNvGrpSpPr/>
              <p:nvPr/>
            </p:nvGrpSpPr>
            <p:grpSpPr>
              <a:xfrm>
                <a:off x="3638164" y="6480742"/>
                <a:ext cx="658246" cy="658246"/>
                <a:chOff x="4325588" y="5925108"/>
                <a:chExt cx="1182698" cy="1182698"/>
              </a:xfrm>
            </p:grpSpPr>
            <p:sp>
              <p:nvSpPr>
                <p:cNvPr id="140" name="타원 139"/>
                <p:cNvSpPr/>
                <p:nvPr/>
              </p:nvSpPr>
              <p:spPr>
                <a:xfrm>
                  <a:off x="4325588" y="5925108"/>
                  <a:ext cx="1182698" cy="1182698"/>
                </a:xfrm>
                <a:prstGeom prst="ellipse">
                  <a:avLst/>
                </a:prstGeom>
                <a:gradFill>
                  <a:gsLst>
                    <a:gs pos="0">
                      <a:srgbClr val="B8DDF6"/>
                    </a:gs>
                    <a:gs pos="100000">
                      <a:srgbClr val="65B2E8"/>
                    </a:gs>
                  </a:gsLst>
                  <a:lin ang="5400000" scaled="0"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/>
                  <a:endParaRPr lang="ko-KR" altLang="en-US" sz="800" dirty="0">
                    <a:solidFill>
                      <a:srgbClr val="06AFE4"/>
                    </a:solidFill>
                    <a:latin typeface="HY신명조" pitchFamily="18" charset="-127"/>
                    <a:ea typeface="HY신명조" pitchFamily="18" charset="-127"/>
                  </a:endParaRPr>
                </a:p>
              </p:txBody>
            </p:sp>
            <p:sp>
              <p:nvSpPr>
                <p:cNvPr id="141" name="타원 140"/>
                <p:cNvSpPr/>
                <p:nvPr/>
              </p:nvSpPr>
              <p:spPr>
                <a:xfrm>
                  <a:off x="4404150" y="6003671"/>
                  <a:ext cx="1025575" cy="102557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/>
                <a:lstStyle/>
                <a:p>
                  <a:pPr algn="ctr" eaLnBrk="0" latinLnBrk="0" hangingPunct="0">
                    <a:defRPr/>
                  </a:pPr>
                  <a:r>
                    <a:rPr lang="ko-KR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대응전략</a:t>
                  </a:r>
                  <a:br>
                    <a:rPr lang="en-US" altLang="ko-KR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</a:br>
                  <a:r>
                    <a:rPr lang="ko-KR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수립</a:t>
                  </a:r>
                </a:p>
              </p:txBody>
            </p:sp>
          </p:grpSp>
        </p:grpSp>
        <p:sp>
          <p:nvSpPr>
            <p:cNvPr id="88" name="TextBox 6"/>
            <p:cNvSpPr txBox="1"/>
            <p:nvPr/>
          </p:nvSpPr>
          <p:spPr>
            <a:xfrm>
              <a:off x="3078183" y="6201830"/>
              <a:ext cx="73618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위험사전</a:t>
              </a:r>
            </a:p>
            <a:p>
              <a:pPr algn="ctr" latinLnBrk="0"/>
              <a:r>
                <a: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예방활동</a:t>
              </a:r>
            </a:p>
          </p:txBody>
        </p:sp>
        <p:grpSp>
          <p:nvGrpSpPr>
            <p:cNvPr id="89" name="그룹 133"/>
            <p:cNvGrpSpPr/>
            <p:nvPr/>
          </p:nvGrpSpPr>
          <p:grpSpPr>
            <a:xfrm>
              <a:off x="4399354" y="5251883"/>
              <a:ext cx="2765033" cy="2267943"/>
              <a:chOff x="4399354" y="5251884"/>
              <a:chExt cx="2765033" cy="2574655"/>
            </a:xfrm>
          </p:grpSpPr>
          <p:grpSp>
            <p:nvGrpSpPr>
              <p:cNvPr id="94" name="그룹 138"/>
              <p:cNvGrpSpPr/>
              <p:nvPr/>
            </p:nvGrpSpPr>
            <p:grpSpPr>
              <a:xfrm>
                <a:off x="4399354" y="5251884"/>
                <a:ext cx="2765033" cy="625205"/>
                <a:chOff x="4399354" y="5251884"/>
                <a:chExt cx="2765033" cy="625205"/>
              </a:xfrm>
            </p:grpSpPr>
            <p:grpSp>
              <p:nvGrpSpPr>
                <p:cNvPr id="116" name="그룹 157"/>
                <p:cNvGrpSpPr/>
                <p:nvPr/>
              </p:nvGrpSpPr>
              <p:grpSpPr>
                <a:xfrm>
                  <a:off x="4399354" y="5251884"/>
                  <a:ext cx="2765033" cy="609166"/>
                  <a:chOff x="-3384227" y="6342654"/>
                  <a:chExt cx="2765033" cy="609166"/>
                </a:xfrm>
              </p:grpSpPr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-3384227" y="6342654"/>
                    <a:ext cx="2765033" cy="609166"/>
                  </a:xfrm>
                  <a:prstGeom prst="rect">
                    <a:avLst/>
                  </a:prstGeom>
                  <a:gradFill>
                    <a:gsLst>
                      <a:gs pos="82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wrap="none" lIns="90000" tIns="0" rIns="90000" bIns="0" rtlCol="0" anchor="ctr" anchorCtr="0"/>
                  <a:lstStyle/>
                  <a:p>
                    <a:endParaRPr lang="ko-KR" altLang="en-US">
                      <a:solidFill>
                        <a:schemeClr val="tx1"/>
                      </a:solidFill>
                      <a:latin typeface="HY신명조" pitchFamily="18" charset="-127"/>
                      <a:ea typeface="HY신명조" pitchFamily="18" charset="-127"/>
                    </a:endParaRPr>
                  </a:p>
                </p:txBody>
              </p:sp>
              <p:sp>
                <p:nvSpPr>
                  <p:cNvPr id="120" name="양쪽 모서리가 둥근 사각형 119"/>
                  <p:cNvSpPr/>
                  <p:nvPr/>
                </p:nvSpPr>
                <p:spPr>
                  <a:xfrm>
                    <a:off x="-3336602" y="6342654"/>
                    <a:ext cx="359971" cy="526616"/>
                  </a:xfrm>
                  <a:prstGeom prst="round2SameRect">
                    <a:avLst>
                      <a:gd name="adj1" fmla="val 0"/>
                      <a:gd name="adj2" fmla="val 10582"/>
                    </a:avLst>
                  </a:prstGeom>
                  <a:solidFill>
                    <a:srgbClr val="B8DDF6"/>
                  </a:soli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rtlCol="0" anchor="ctr" anchorCtr="0"/>
                  <a:lstStyle/>
                  <a:p>
                    <a:pPr indent="-170111" algn="ctr" fontAlgn="base" latinLnBrk="0">
                      <a:spcAft>
                        <a:spcPts val="225"/>
                      </a:spcAft>
                      <a:buClr>
                        <a:schemeClr val="bg1">
                          <a:lumMod val="65000"/>
                        </a:schemeClr>
                      </a:buClr>
                      <a:buSzPct val="80000"/>
                    </a:pPr>
                    <a:r>
                      <a:rPr lang="en-US" altLang="ko-KR" sz="1200" b="1" kern="0" dirty="0">
                        <a:solidFill>
                          <a:schemeClr val="bg1"/>
                        </a:solidFill>
                        <a:latin typeface="HY신명조" pitchFamily="18" charset="-127"/>
                        <a:ea typeface="HY신명조" pitchFamily="18" charset="-127"/>
                      </a:rPr>
                      <a:t>1</a:t>
                    </a:r>
                    <a:endParaRPr lang="ko-KR" altLang="en-US" sz="1200" b="1" kern="0" dirty="0">
                      <a:solidFill>
                        <a:schemeClr val="bg1"/>
                      </a:solidFill>
                      <a:latin typeface="HY신명조" pitchFamily="18" charset="-127"/>
                      <a:ea typeface="HY신명조" pitchFamily="18" charset="-127"/>
                    </a:endParaRPr>
                  </a:p>
                </p:txBody>
              </p:sp>
            </p:grpSp>
            <p:sp>
              <p:nvSpPr>
                <p:cNvPr id="117" name="TextBox 6"/>
                <p:cNvSpPr txBox="1"/>
                <p:nvPr/>
              </p:nvSpPr>
              <p:spPr>
                <a:xfrm>
                  <a:off x="4886590" y="5276616"/>
                  <a:ext cx="456069" cy="2096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atinLnBrk="0"/>
                  <a:r>
                    <a:rPr lang="ko-KR" altLang="en-US" sz="1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위험식별</a:t>
                  </a:r>
                </a:p>
              </p:txBody>
            </p:sp>
            <p:sp>
              <p:nvSpPr>
                <p:cNvPr id="118" name="TextBox 6"/>
                <p:cNvSpPr txBox="1"/>
                <p:nvPr/>
              </p:nvSpPr>
              <p:spPr>
                <a:xfrm>
                  <a:off x="4894283" y="5492750"/>
                  <a:ext cx="2270104" cy="3843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atinLnBrk="0"/>
                  <a:r>
                    <a:rPr lang="ko-KR" altLang="en-US" sz="11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프로젝트 위험 체크리스트를 참조하여 전체 팀원이 위험식별활동 수행</a:t>
                  </a:r>
                </a:p>
              </p:txBody>
            </p:sp>
          </p:grpSp>
          <p:grpSp>
            <p:nvGrpSpPr>
              <p:cNvPr id="95" name="그룹 139"/>
              <p:cNvGrpSpPr/>
              <p:nvPr/>
            </p:nvGrpSpPr>
            <p:grpSpPr>
              <a:xfrm>
                <a:off x="4399354" y="5901701"/>
                <a:ext cx="2765033" cy="625205"/>
                <a:chOff x="4399354" y="5251884"/>
                <a:chExt cx="2765033" cy="625205"/>
              </a:xfrm>
            </p:grpSpPr>
            <p:grpSp>
              <p:nvGrpSpPr>
                <p:cNvPr id="110" name="그룹 152"/>
                <p:cNvGrpSpPr/>
                <p:nvPr/>
              </p:nvGrpSpPr>
              <p:grpSpPr>
                <a:xfrm>
                  <a:off x="4399354" y="5251884"/>
                  <a:ext cx="2765033" cy="609166"/>
                  <a:chOff x="-3384227" y="6342654"/>
                  <a:chExt cx="2765033" cy="609166"/>
                </a:xfrm>
              </p:grpSpPr>
              <p:sp>
                <p:nvSpPr>
                  <p:cNvPr id="114" name="직사각형 113"/>
                  <p:cNvSpPr/>
                  <p:nvPr/>
                </p:nvSpPr>
                <p:spPr>
                  <a:xfrm>
                    <a:off x="-3384227" y="6342654"/>
                    <a:ext cx="2765033" cy="609166"/>
                  </a:xfrm>
                  <a:prstGeom prst="rect">
                    <a:avLst/>
                  </a:prstGeom>
                  <a:gradFill>
                    <a:gsLst>
                      <a:gs pos="82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wrap="none" lIns="90000" tIns="0" rIns="90000" bIns="0" rtlCol="0" anchor="ctr" anchorCtr="0"/>
                  <a:lstStyle/>
                  <a:p>
                    <a:endParaRPr lang="ko-KR" altLang="en-US">
                      <a:solidFill>
                        <a:schemeClr val="tx1"/>
                      </a:solidFill>
                      <a:latin typeface="HY신명조" pitchFamily="18" charset="-127"/>
                      <a:ea typeface="HY신명조" pitchFamily="18" charset="-127"/>
                    </a:endParaRPr>
                  </a:p>
                </p:txBody>
              </p:sp>
              <p:sp>
                <p:nvSpPr>
                  <p:cNvPr id="115" name="양쪽 모서리가 둥근 사각형 114"/>
                  <p:cNvSpPr/>
                  <p:nvPr/>
                </p:nvSpPr>
                <p:spPr>
                  <a:xfrm>
                    <a:off x="-3336602" y="6342654"/>
                    <a:ext cx="359971" cy="526616"/>
                  </a:xfrm>
                  <a:prstGeom prst="round2SameRect">
                    <a:avLst>
                      <a:gd name="adj1" fmla="val 0"/>
                      <a:gd name="adj2" fmla="val 10582"/>
                    </a:avLst>
                  </a:prstGeom>
                  <a:solidFill>
                    <a:srgbClr val="65B2E8"/>
                  </a:soli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rtlCol="0" anchor="ctr" anchorCtr="0"/>
                  <a:lstStyle/>
                  <a:p>
                    <a:pPr indent="-170111" algn="ctr" fontAlgn="base" latinLnBrk="0">
                      <a:spcAft>
                        <a:spcPts val="225"/>
                      </a:spcAft>
                      <a:buClr>
                        <a:schemeClr val="bg1">
                          <a:lumMod val="65000"/>
                        </a:schemeClr>
                      </a:buClr>
                      <a:buSzPct val="80000"/>
                    </a:pPr>
                    <a:r>
                      <a:rPr lang="en-US" altLang="ko-KR" sz="1200" b="1" kern="0" dirty="0">
                        <a:solidFill>
                          <a:schemeClr val="bg1"/>
                        </a:solidFill>
                        <a:latin typeface="HY신명조" pitchFamily="18" charset="-127"/>
                        <a:ea typeface="HY신명조" pitchFamily="18" charset="-127"/>
                      </a:rPr>
                      <a:t>2</a:t>
                    </a:r>
                    <a:endParaRPr lang="ko-KR" altLang="en-US" sz="1200" b="1" kern="0" dirty="0">
                      <a:solidFill>
                        <a:schemeClr val="bg1"/>
                      </a:solidFill>
                      <a:latin typeface="HY신명조" pitchFamily="18" charset="-127"/>
                      <a:ea typeface="HY신명조" pitchFamily="18" charset="-127"/>
                    </a:endParaRPr>
                  </a:p>
                </p:txBody>
              </p:sp>
            </p:grpSp>
            <p:sp>
              <p:nvSpPr>
                <p:cNvPr id="111" name="TextBox 6"/>
                <p:cNvSpPr txBox="1"/>
                <p:nvPr/>
              </p:nvSpPr>
              <p:spPr>
                <a:xfrm>
                  <a:off x="4886590" y="5276616"/>
                  <a:ext cx="456069" cy="2096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atinLnBrk="0"/>
                  <a:r>
                    <a:rPr lang="ko-KR" altLang="en-US" sz="1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위험분석</a:t>
                  </a:r>
                </a:p>
              </p:txBody>
            </p:sp>
            <p:sp>
              <p:nvSpPr>
                <p:cNvPr id="112" name="TextBox 6"/>
                <p:cNvSpPr txBox="1"/>
                <p:nvPr/>
              </p:nvSpPr>
              <p:spPr>
                <a:xfrm>
                  <a:off x="4894283" y="5492750"/>
                  <a:ext cx="2270104" cy="3843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atinLnBrk="0"/>
                  <a:r>
                    <a:rPr lang="ko-KR" altLang="en-US" sz="11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전체 위험이 프로젝트 목표에 미치는 영향을 계량적으로 분석</a:t>
                  </a:r>
                </a:p>
              </p:txBody>
            </p:sp>
          </p:grpSp>
          <p:grpSp>
            <p:nvGrpSpPr>
              <p:cNvPr id="96" name="그룹 140"/>
              <p:cNvGrpSpPr/>
              <p:nvPr/>
            </p:nvGrpSpPr>
            <p:grpSpPr>
              <a:xfrm>
                <a:off x="4399354" y="6551518"/>
                <a:ext cx="2765033" cy="625205"/>
                <a:chOff x="4399354" y="5251884"/>
                <a:chExt cx="2765033" cy="625205"/>
              </a:xfrm>
            </p:grpSpPr>
            <p:grpSp>
              <p:nvGrpSpPr>
                <p:cNvPr id="103" name="그룹 147"/>
                <p:cNvGrpSpPr/>
                <p:nvPr/>
              </p:nvGrpSpPr>
              <p:grpSpPr>
                <a:xfrm>
                  <a:off x="4399354" y="5251884"/>
                  <a:ext cx="2765033" cy="609166"/>
                  <a:chOff x="-3384227" y="6342654"/>
                  <a:chExt cx="2765033" cy="609166"/>
                </a:xfrm>
              </p:grpSpPr>
              <p:sp>
                <p:nvSpPr>
                  <p:cNvPr id="108" name="직사각형 107"/>
                  <p:cNvSpPr/>
                  <p:nvPr/>
                </p:nvSpPr>
                <p:spPr>
                  <a:xfrm>
                    <a:off x="-3384227" y="6342654"/>
                    <a:ext cx="2765033" cy="609166"/>
                  </a:xfrm>
                  <a:prstGeom prst="rect">
                    <a:avLst/>
                  </a:prstGeom>
                  <a:gradFill>
                    <a:gsLst>
                      <a:gs pos="82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wrap="none" lIns="90000" tIns="0" rIns="90000" bIns="0" rtlCol="0" anchor="ctr" anchorCtr="0"/>
                  <a:lstStyle/>
                  <a:p>
                    <a:endParaRPr lang="ko-KR" altLang="en-US">
                      <a:solidFill>
                        <a:schemeClr val="tx1"/>
                      </a:solidFill>
                      <a:latin typeface="HY신명조" pitchFamily="18" charset="-127"/>
                      <a:ea typeface="HY신명조" pitchFamily="18" charset="-127"/>
                    </a:endParaRPr>
                  </a:p>
                </p:txBody>
              </p:sp>
              <p:sp>
                <p:nvSpPr>
                  <p:cNvPr id="109" name="양쪽 모서리가 둥근 사각형 108"/>
                  <p:cNvSpPr/>
                  <p:nvPr/>
                </p:nvSpPr>
                <p:spPr>
                  <a:xfrm>
                    <a:off x="-3336602" y="6342654"/>
                    <a:ext cx="359971" cy="526616"/>
                  </a:xfrm>
                  <a:prstGeom prst="round2SameRect">
                    <a:avLst>
                      <a:gd name="adj1" fmla="val 0"/>
                      <a:gd name="adj2" fmla="val 10582"/>
                    </a:avLst>
                  </a:prstGeom>
                  <a:solidFill>
                    <a:srgbClr val="25A2ED"/>
                  </a:soli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rtlCol="0" anchor="ctr" anchorCtr="0"/>
                  <a:lstStyle/>
                  <a:p>
                    <a:pPr indent="-170111" algn="ctr" fontAlgn="base" latinLnBrk="0">
                      <a:spcAft>
                        <a:spcPts val="225"/>
                      </a:spcAft>
                      <a:buClr>
                        <a:schemeClr val="bg1">
                          <a:lumMod val="65000"/>
                        </a:schemeClr>
                      </a:buClr>
                      <a:buSzPct val="80000"/>
                    </a:pPr>
                    <a:r>
                      <a:rPr lang="en-US" altLang="ko-KR" sz="1200" b="1" kern="0" dirty="0">
                        <a:solidFill>
                          <a:schemeClr val="bg1"/>
                        </a:solidFill>
                        <a:latin typeface="HY신명조" pitchFamily="18" charset="-127"/>
                        <a:ea typeface="HY신명조" pitchFamily="18" charset="-127"/>
                      </a:rPr>
                      <a:t>3</a:t>
                    </a:r>
                    <a:endParaRPr lang="ko-KR" altLang="en-US" sz="1200" b="1" kern="0" dirty="0">
                      <a:solidFill>
                        <a:schemeClr val="bg1"/>
                      </a:solidFill>
                      <a:latin typeface="HY신명조" pitchFamily="18" charset="-127"/>
                      <a:ea typeface="HY신명조" pitchFamily="18" charset="-127"/>
                    </a:endParaRPr>
                  </a:p>
                </p:txBody>
              </p:sp>
            </p:grpSp>
            <p:sp>
              <p:nvSpPr>
                <p:cNvPr id="104" name="TextBox 6"/>
                <p:cNvSpPr txBox="1"/>
                <p:nvPr/>
              </p:nvSpPr>
              <p:spPr>
                <a:xfrm>
                  <a:off x="4886590" y="5276616"/>
                  <a:ext cx="721705" cy="2096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atinLnBrk="0"/>
                  <a:r>
                    <a:rPr lang="ko-KR" altLang="en-US" sz="1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대응전략 수립</a:t>
                  </a:r>
                </a:p>
              </p:txBody>
            </p:sp>
            <p:sp>
              <p:nvSpPr>
                <p:cNvPr id="106" name="TextBox 6"/>
                <p:cNvSpPr txBox="1"/>
                <p:nvPr/>
              </p:nvSpPr>
              <p:spPr>
                <a:xfrm>
                  <a:off x="4894283" y="5492750"/>
                  <a:ext cx="2270104" cy="3843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atinLnBrk="0"/>
                  <a:r>
                    <a:rPr lang="ko-KR" altLang="en-US" sz="11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우선순위에 의거하여 위험은 최소화하고 기회는 최대화하는 전략 수립</a:t>
                  </a:r>
                </a:p>
              </p:txBody>
            </p:sp>
          </p:grpSp>
          <p:grpSp>
            <p:nvGrpSpPr>
              <p:cNvPr id="97" name="그룹 141"/>
              <p:cNvGrpSpPr/>
              <p:nvPr/>
            </p:nvGrpSpPr>
            <p:grpSpPr>
              <a:xfrm>
                <a:off x="4399354" y="7201334"/>
                <a:ext cx="2765033" cy="625205"/>
                <a:chOff x="4399354" y="5251884"/>
                <a:chExt cx="2765033" cy="625205"/>
              </a:xfrm>
            </p:grpSpPr>
            <p:grpSp>
              <p:nvGrpSpPr>
                <p:cNvPr id="98" name="그룹 142"/>
                <p:cNvGrpSpPr/>
                <p:nvPr/>
              </p:nvGrpSpPr>
              <p:grpSpPr>
                <a:xfrm>
                  <a:off x="4399354" y="5251884"/>
                  <a:ext cx="2765033" cy="609166"/>
                  <a:chOff x="-3384227" y="6342654"/>
                  <a:chExt cx="2765033" cy="609166"/>
                </a:xfrm>
              </p:grpSpPr>
              <p:sp>
                <p:nvSpPr>
                  <p:cNvPr id="101" name="직사각형 100"/>
                  <p:cNvSpPr/>
                  <p:nvPr/>
                </p:nvSpPr>
                <p:spPr>
                  <a:xfrm>
                    <a:off x="-3384227" y="6342654"/>
                    <a:ext cx="2765033" cy="609166"/>
                  </a:xfrm>
                  <a:prstGeom prst="rect">
                    <a:avLst/>
                  </a:prstGeom>
                  <a:gradFill>
                    <a:gsLst>
                      <a:gs pos="82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wrap="none" lIns="90000" tIns="0" rIns="90000" bIns="0" rtlCol="0" anchor="ctr" anchorCtr="0"/>
                  <a:lstStyle/>
                  <a:p>
                    <a:endParaRPr lang="ko-KR" altLang="en-US">
                      <a:solidFill>
                        <a:schemeClr val="tx1"/>
                      </a:solidFill>
                      <a:latin typeface="HY신명조" pitchFamily="18" charset="-127"/>
                      <a:ea typeface="HY신명조" pitchFamily="18" charset="-127"/>
                    </a:endParaRPr>
                  </a:p>
                </p:txBody>
              </p:sp>
              <p:sp>
                <p:nvSpPr>
                  <p:cNvPr id="102" name="양쪽 모서리가 둥근 사각형 101"/>
                  <p:cNvSpPr/>
                  <p:nvPr/>
                </p:nvSpPr>
                <p:spPr>
                  <a:xfrm>
                    <a:off x="-3336602" y="6342654"/>
                    <a:ext cx="359971" cy="526616"/>
                  </a:xfrm>
                  <a:prstGeom prst="round2SameRect">
                    <a:avLst>
                      <a:gd name="adj1" fmla="val 0"/>
                      <a:gd name="adj2" fmla="val 10582"/>
                    </a:avLst>
                  </a:prstGeom>
                  <a:solidFill>
                    <a:srgbClr val="0074CC"/>
                  </a:soli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rtlCol="0" anchor="ctr" anchorCtr="0"/>
                  <a:lstStyle/>
                  <a:p>
                    <a:pPr indent="-170111" algn="ctr" fontAlgn="base" latinLnBrk="0">
                      <a:spcAft>
                        <a:spcPts val="225"/>
                      </a:spcAft>
                      <a:buClr>
                        <a:schemeClr val="bg1">
                          <a:lumMod val="65000"/>
                        </a:schemeClr>
                      </a:buClr>
                      <a:buSzPct val="80000"/>
                    </a:pPr>
                    <a:r>
                      <a:rPr lang="en-US" altLang="ko-KR" sz="1200" b="1" kern="0" dirty="0">
                        <a:solidFill>
                          <a:schemeClr val="bg1"/>
                        </a:solidFill>
                        <a:latin typeface="HY신명조" pitchFamily="18" charset="-127"/>
                        <a:ea typeface="HY신명조" pitchFamily="18" charset="-127"/>
                      </a:rPr>
                      <a:t>4</a:t>
                    </a:r>
                    <a:endParaRPr lang="ko-KR" altLang="en-US" sz="1200" b="1" kern="0" dirty="0">
                      <a:solidFill>
                        <a:schemeClr val="bg1"/>
                      </a:solidFill>
                      <a:latin typeface="HY신명조" pitchFamily="18" charset="-127"/>
                      <a:ea typeface="HY신명조" pitchFamily="18" charset="-127"/>
                    </a:endParaRPr>
                  </a:p>
                </p:txBody>
              </p:sp>
            </p:grpSp>
            <p:sp>
              <p:nvSpPr>
                <p:cNvPr id="99" name="TextBox 6"/>
                <p:cNvSpPr txBox="1"/>
                <p:nvPr/>
              </p:nvSpPr>
              <p:spPr>
                <a:xfrm>
                  <a:off x="4886590" y="5276616"/>
                  <a:ext cx="873323" cy="2096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atinLnBrk="0"/>
                  <a:r>
                    <a:rPr lang="ko-KR" altLang="en-US" sz="1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모니터링 및 통제</a:t>
                  </a:r>
                </a:p>
              </p:txBody>
            </p:sp>
            <p:sp>
              <p:nvSpPr>
                <p:cNvPr id="100" name="TextBox 6"/>
                <p:cNvSpPr txBox="1"/>
                <p:nvPr/>
              </p:nvSpPr>
              <p:spPr>
                <a:xfrm>
                  <a:off x="4894283" y="5492750"/>
                  <a:ext cx="2270104" cy="3843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atinLnBrk="0"/>
                  <a:r>
                    <a:rPr lang="ko-KR" altLang="en-US" sz="11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위험 조치 현황</a:t>
                  </a:r>
                  <a:r>
                    <a:rPr lang="en-US" altLang="ko-KR" sz="11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, </a:t>
                  </a:r>
                  <a:r>
                    <a:rPr lang="ko-KR" altLang="en-US" sz="11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신규위험 발생여부 모니터링 및 </a:t>
                  </a:r>
                  <a:r>
                    <a:rPr lang="ko-KR" altLang="en-US" sz="1100" spc="-15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필요시</a:t>
                  </a:r>
                  <a:r>
                    <a:rPr lang="ko-KR" altLang="en-US" sz="11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Y신명조" pitchFamily="18" charset="-127"/>
                      <a:ea typeface="HY신명조" pitchFamily="18" charset="-127"/>
                    </a:rPr>
                    <a:t> 조치 시행</a:t>
                  </a:r>
                </a:p>
              </p:txBody>
            </p:sp>
          </p:grpSp>
        </p:grpSp>
        <p:sp>
          <p:nvSpPr>
            <p:cNvPr id="90" name="타원 89"/>
            <p:cNvSpPr/>
            <p:nvPr/>
          </p:nvSpPr>
          <p:spPr>
            <a:xfrm>
              <a:off x="2842620" y="5479152"/>
              <a:ext cx="166328" cy="16632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70111" algn="ctr" fontAlgn="base" latinLnBrk="0">
                <a:spcAft>
                  <a:spcPts val="225"/>
                </a:spcAft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1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3886560" y="5479152"/>
              <a:ext cx="166328" cy="16632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70111" algn="ctr" fontAlgn="base" latinLnBrk="0">
                <a:spcAft>
                  <a:spcPts val="225"/>
                </a:spcAft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2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842620" y="6515472"/>
              <a:ext cx="166328" cy="16632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70111" algn="ctr" fontAlgn="base" latinLnBrk="0">
                <a:spcAft>
                  <a:spcPts val="225"/>
                </a:spcAft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3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3886560" y="6515472"/>
              <a:ext cx="166328" cy="16632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70111" algn="ctr" fontAlgn="base" latinLnBrk="0">
                <a:spcAft>
                  <a:spcPts val="225"/>
                </a:spcAft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en-US" altLang="ko-KR" sz="1100" b="1" kern="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4</a:t>
              </a:r>
              <a:endParaRPr lang="ko-KR" altLang="en-US" sz="1100" b="1" kern="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grpSp>
        <p:nvGrpSpPr>
          <p:cNvPr id="190" name="그룹 189"/>
          <p:cNvGrpSpPr/>
          <p:nvPr/>
        </p:nvGrpSpPr>
        <p:grpSpPr>
          <a:xfrm>
            <a:off x="539750" y="7751763"/>
            <a:ext cx="6664479" cy="2165350"/>
            <a:chOff x="539750" y="7751763"/>
            <a:chExt cx="6664479" cy="2165350"/>
          </a:xfrm>
        </p:grpSpPr>
        <p:sp>
          <p:nvSpPr>
            <p:cNvPr id="164" name="직사각형 163"/>
            <p:cNvSpPr/>
            <p:nvPr/>
          </p:nvSpPr>
          <p:spPr>
            <a:xfrm flipV="1">
              <a:off x="539750" y="7751763"/>
              <a:ext cx="6664479" cy="2165350"/>
            </a:xfrm>
            <a:prstGeom prst="rect">
              <a:avLst/>
            </a:prstGeom>
            <a:gradFill>
              <a:gsLst>
                <a:gs pos="82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wrap="none" lIns="90000" tIns="0" rIns="90000" bIns="0" rtlCol="0" anchor="ctr" anchorCtr="0"/>
            <a:lstStyle/>
            <a:p>
              <a:endParaRPr lang="ko-KR" altLang="en-US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669693" y="9376407"/>
              <a:ext cx="6488167" cy="450851"/>
              <a:chOff x="2917456" y="5652849"/>
              <a:chExt cx="676768" cy="757572"/>
            </a:xfrm>
          </p:grpSpPr>
          <p:sp>
            <p:nvSpPr>
              <p:cNvPr id="171" name="모서리가 둥근 직사각형 170"/>
              <p:cNvSpPr/>
              <p:nvPr/>
            </p:nvSpPr>
            <p:spPr>
              <a:xfrm>
                <a:off x="2917456" y="5652849"/>
                <a:ext cx="676768" cy="757572"/>
              </a:xfrm>
              <a:prstGeom prst="roundRect">
                <a:avLst>
                  <a:gd name="adj" fmla="val 7945"/>
                </a:avLst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endParaRPr lang="ko-KR" altLang="en-US" sz="1000">
                  <a:solidFill>
                    <a:srgbClr val="FFA764"/>
                  </a:solidFill>
                  <a:latin typeface="HY신명조" pitchFamily="18" charset="-127"/>
                  <a:ea typeface="HY신명조" pitchFamily="18" charset="-127"/>
                </a:endParaRPr>
              </a:p>
            </p:txBody>
          </p:sp>
          <p:sp>
            <p:nvSpPr>
              <p:cNvPr id="172" name="모서리가 둥근 직사각형 171"/>
              <p:cNvSpPr/>
              <p:nvPr/>
            </p:nvSpPr>
            <p:spPr>
              <a:xfrm>
                <a:off x="2920295" y="5682429"/>
                <a:ext cx="671090" cy="691247"/>
              </a:xfrm>
              <a:prstGeom prst="roundRect">
                <a:avLst>
                  <a:gd name="adj" fmla="val 8873"/>
                </a:avLst>
              </a:prstGeom>
              <a:gradFill>
                <a:gsLst>
                  <a:gs pos="82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>
                <a:outerShdw dist="127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  <p:txBody>
              <a:bodyPr wrap="none" lIns="0" tIns="0" rIns="0" bIns="0" rtlCol="0" anchor="ctr" anchorCtr="0"/>
              <a:lstStyle/>
              <a:p>
                <a:pPr indent="-180975" algn="ctr" fontAlgn="base">
                  <a:spcAft>
                    <a:spcPts val="240"/>
                  </a:spcAft>
                </a:pPr>
                <a:r>
                  <a:rPr lang="ko-KR" altLang="en-US" sz="1100" b="1" spc="-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소프트웨어 </a:t>
                </a:r>
                <a:r>
                  <a:rPr lang="ko-KR" altLang="en-US" sz="1100" b="1" spc="-7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산업진흥법</a:t>
                </a:r>
                <a:r>
                  <a:rPr lang="ko-KR" altLang="en-US" sz="1100" b="1" spc="-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 제</a:t>
                </a:r>
                <a:r>
                  <a:rPr lang="en-US" altLang="ko-KR" sz="1100" b="1" spc="-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22</a:t>
                </a:r>
                <a:r>
                  <a:rPr lang="ko-KR" altLang="en-US" sz="1100" b="1" spc="-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조 관련</a:t>
                </a:r>
                <a:br>
                  <a:rPr lang="en-US" altLang="ko-KR" sz="1100" b="1" spc="-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</a:br>
                <a:r>
                  <a:rPr lang="en-US" altLang="ko-KR" sz="1200" b="1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www.spir.kr </a:t>
                </a:r>
                <a:r>
                  <a:rPr lang="ko-KR" altLang="en-US" sz="1200" b="1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자료실 </a:t>
                </a:r>
                <a:r>
                  <a:rPr lang="en-US" altLang="ko-KR" sz="1200" b="1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‘SW</a:t>
                </a:r>
                <a:r>
                  <a:rPr lang="ko-KR" altLang="en-US" sz="1200" b="1" spc="-7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사업정보</a:t>
                </a:r>
                <a:r>
                  <a:rPr lang="ko-KR" altLang="en-US" sz="1200" b="1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 저장소 데이터 제출안내</a:t>
                </a:r>
                <a:r>
                  <a:rPr lang="en-US" altLang="ko-KR" sz="1200" b="1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＇</a:t>
                </a:r>
                <a:r>
                  <a:rPr lang="ko-KR" altLang="en-US" sz="1200" b="1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신명조" pitchFamily="18" charset="-127"/>
                    <a:ea typeface="HY신명조" pitchFamily="18" charset="-127"/>
                    <a:cs typeface="Arial Unicode MS" pitchFamily="50" charset="-127"/>
                  </a:rPr>
                  <a:t>문서 참조</a:t>
                </a:r>
              </a:p>
            </p:txBody>
          </p:sp>
        </p:grpSp>
        <p:sp>
          <p:nvSpPr>
            <p:cNvPr id="173" name="모서리가 둥근 직사각형 172"/>
            <p:cNvSpPr/>
            <p:nvPr/>
          </p:nvSpPr>
          <p:spPr>
            <a:xfrm>
              <a:off x="688727" y="7830182"/>
              <a:ext cx="1065186" cy="1479550"/>
            </a:xfrm>
            <a:prstGeom prst="roundRect">
              <a:avLst>
                <a:gd name="adj" fmla="val 6273"/>
              </a:avLst>
            </a:prstGeom>
            <a:gradFill>
              <a:gsLst>
                <a:gs pos="50000">
                  <a:srgbClr val="57B2EF"/>
                </a:gs>
                <a:gs pos="100000">
                  <a:srgbClr val="0074CC"/>
                </a:gs>
              </a:gsLst>
              <a:lin ang="5400000" scaled="0"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endParaRPr lang="ko-KR" altLang="en-US" sz="12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6068000" y="7830182"/>
              <a:ext cx="1065186" cy="1479550"/>
            </a:xfrm>
            <a:prstGeom prst="roundRect">
              <a:avLst>
                <a:gd name="adj" fmla="val 6273"/>
              </a:avLst>
            </a:prstGeom>
            <a:gradFill>
              <a:gsLst>
                <a:gs pos="50000">
                  <a:srgbClr val="57B2EF"/>
                </a:gs>
                <a:gs pos="100000">
                  <a:srgbClr val="0074CC"/>
                </a:gs>
              </a:gsLst>
              <a:lin ang="5400000" scaled="0"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eaLnBrk="0" fontAlgn="base" latinLnBrk="0" hangingPunct="0"/>
              <a:endParaRPr lang="ko-KR" altLang="en-US" sz="12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75" name="TextBox 6"/>
            <p:cNvSpPr txBox="1"/>
            <p:nvPr/>
          </p:nvSpPr>
          <p:spPr>
            <a:xfrm>
              <a:off x="734861" y="8360950"/>
              <a:ext cx="9729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/>
              <a:r>
                <a:rPr lang="ko-KR" altLang="en-US" sz="1200" spc="-15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소프트웨어산업진흥법</a:t>
              </a:r>
            </a:p>
          </p:txBody>
        </p:sp>
        <p:sp>
          <p:nvSpPr>
            <p:cNvPr id="176" name="TextBox 6"/>
            <p:cNvSpPr txBox="1"/>
            <p:nvPr/>
          </p:nvSpPr>
          <p:spPr>
            <a:xfrm>
              <a:off x="6114134" y="8146764"/>
              <a:ext cx="97291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/>
              <a:r>
                <a:rPr lang="ko-KR" altLang="en-US" sz="1200" spc="-15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사업수행계획서 작성시  제출</a:t>
              </a:r>
              <a:endParaRPr lang="en-US" altLang="ko-KR" sz="1200" spc="-15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latinLnBrk="0"/>
              <a:endParaRPr lang="en-US" altLang="ko-KR" sz="1200" spc="-150" dirty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algn="ctr" latinLnBrk="0"/>
              <a:r>
                <a:rPr lang="ko-KR" altLang="en-US" sz="1200" spc="-150" dirty="0">
                  <a:solidFill>
                    <a:schemeClr val="bg1"/>
                  </a:solidFill>
                  <a:latin typeface="HY신명조" pitchFamily="18" charset="-127"/>
                  <a:ea typeface="HY신명조" pitchFamily="18" charset="-127"/>
                </a:rPr>
                <a:t>기능점수 측정 전문가 포함</a:t>
              </a: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2155481" y="7830182"/>
              <a:ext cx="1515502" cy="1479550"/>
            </a:xfrm>
            <a:prstGeom prst="roundRect">
              <a:avLst>
                <a:gd name="adj" fmla="val 2865"/>
              </a:avLst>
            </a:prstGeom>
            <a:gradFill>
              <a:gsLst>
                <a:gs pos="82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wrap="none" lIns="90000" tIns="0" rIns="90000" bIns="0" rtlCol="0" anchor="ctr" anchorCtr="0"/>
            <a:lstStyle/>
            <a:p>
              <a:endParaRPr lang="ko-KR" altLang="en-US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3791920" y="7830182"/>
              <a:ext cx="1842790" cy="1479550"/>
            </a:xfrm>
            <a:prstGeom prst="roundRect">
              <a:avLst>
                <a:gd name="adj" fmla="val 2865"/>
              </a:avLst>
            </a:prstGeom>
            <a:gradFill>
              <a:gsLst>
                <a:gs pos="82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wrap="none" lIns="90000" tIns="0" rIns="90000" bIns="0" rtlCol="0" anchor="ctr" anchorCtr="0"/>
            <a:lstStyle/>
            <a:p>
              <a:endParaRPr lang="ko-KR" altLang="en-US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79" name="TextBox 6"/>
            <p:cNvSpPr txBox="1"/>
            <p:nvPr/>
          </p:nvSpPr>
          <p:spPr>
            <a:xfrm>
              <a:off x="2288830" y="8385290"/>
              <a:ext cx="1248805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latinLnBrk="0"/>
              <a:r>
                <a:rPr lang="en-US" altLang="ko-KR" sz="12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SW</a:t>
              </a:r>
              <a:r>
                <a:rPr lang="ko-KR" altLang="en-US" sz="12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사업 수행 및 실적 정보 작성</a:t>
              </a:r>
              <a:r>
                <a:rPr lang="en-US" altLang="ko-KR" sz="12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, </a:t>
              </a:r>
              <a:r>
                <a:rPr lang="ko-KR" altLang="en-US" sz="12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제출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929569" y="8233194"/>
              <a:ext cx="1650468" cy="792525"/>
            </a:xfrm>
            <a:prstGeom prst="rect">
              <a:avLst/>
            </a:prstGeom>
          </p:spPr>
          <p:txBody>
            <a:bodyPr wrap="square" lIns="0" tIns="0" rIns="72000" bIns="0">
              <a:spAutoFit/>
            </a:bodyPr>
            <a:lstStyle/>
            <a:p>
              <a:pPr marL="92075" indent="-92075" eaLnBrk="0" latinLnBrk="0" hangingPunct="0">
                <a:spcAft>
                  <a:spcPts val="300"/>
                </a:spcAft>
                <a:buFont typeface="Wingdings" pitchFamily="2" charset="2"/>
                <a:buChar char="§"/>
              </a:pP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www.spir.kr 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자료실 </a:t>
              </a:r>
              <a:endParaRPr lang="en-US" altLang="ko-KR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eaLnBrk="0" latinLnBrk="0" hangingPunct="0">
                <a:spcAft>
                  <a:spcPts val="300"/>
                </a:spcAft>
              </a:pP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‘</a:t>
              </a: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SW</a:t>
              </a:r>
              <a:r>
                <a:rPr lang="ko-KR" altLang="en-US" sz="1100" spc="-7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사업정보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저장소</a:t>
              </a:r>
              <a:endParaRPr lang="en-US" altLang="ko-KR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eaLnBrk="0" latinLnBrk="0" hangingPunct="0">
                <a:spcAft>
                  <a:spcPts val="300"/>
                </a:spcAft>
              </a:pP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 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데이터 </a:t>
              </a:r>
              <a:r>
                <a:rPr lang="ko-KR" altLang="en-US" sz="1100" spc="-7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제출안내＇문서</a:t>
              </a:r>
              <a:endParaRPr lang="en-US" altLang="ko-KR" sz="11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HY신명조" pitchFamily="18" charset="-127"/>
                <a:ea typeface="HY신명조" pitchFamily="18" charset="-127"/>
              </a:endParaRPr>
            </a:p>
            <a:p>
              <a:pPr eaLnBrk="0" latinLnBrk="0" hangingPunct="0">
                <a:spcAft>
                  <a:spcPts val="300"/>
                </a:spcAft>
              </a:pPr>
              <a:r>
                <a:rPr lang="en-US" altLang="ko-KR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 </a:t>
              </a:r>
              <a:r>
                <a:rPr lang="ko-KR" altLang="en-US" sz="11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 참조</a:t>
              </a:r>
            </a:p>
          </p:txBody>
        </p:sp>
        <p:sp>
          <p:nvSpPr>
            <p:cNvPr id="181" name="아래쪽 화살표 180"/>
            <p:cNvSpPr/>
            <p:nvPr/>
          </p:nvSpPr>
          <p:spPr bwMode="auto">
            <a:xfrm rot="16200000">
              <a:off x="1730468" y="8361709"/>
              <a:ext cx="425876" cy="378987"/>
            </a:xfrm>
            <a:prstGeom prst="downArrow">
              <a:avLst>
                <a:gd name="adj1" fmla="val 58641"/>
                <a:gd name="adj2" fmla="val 58773"/>
              </a:avLst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30000">
                  <a:schemeClr val="bg1">
                    <a:lumMod val="7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 prstMaterial="matte"/>
          </p:spPr>
          <p:txBody>
            <a:bodyPr wrap="none" lIns="90000" tIns="46800" rIns="90000" bIns="46800" anchor="ctr"/>
            <a:lstStyle/>
            <a:p>
              <a:pPr defTabSz="839788" latinLnBrk="0">
                <a:defRPr/>
              </a:pPr>
              <a:endParaRPr lang="ko-KR" altLang="en-US" sz="1700" kern="0" dirty="0">
                <a:solidFill>
                  <a:srgbClr val="000000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182" name="아래쪽 화살표 181"/>
            <p:cNvSpPr/>
            <p:nvPr/>
          </p:nvSpPr>
          <p:spPr bwMode="auto">
            <a:xfrm rot="16200000">
              <a:off x="5620162" y="8361710"/>
              <a:ext cx="425876" cy="378987"/>
            </a:xfrm>
            <a:prstGeom prst="downArrow">
              <a:avLst>
                <a:gd name="adj1" fmla="val 58641"/>
                <a:gd name="adj2" fmla="val 58773"/>
              </a:avLst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30000">
                  <a:schemeClr val="bg1">
                    <a:lumMod val="7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 prstMaterial="matte"/>
          </p:spPr>
          <p:txBody>
            <a:bodyPr wrap="none" lIns="90000" tIns="46800" rIns="90000" bIns="46800" anchor="ctr"/>
            <a:lstStyle/>
            <a:p>
              <a:pPr defTabSz="839788" latinLnBrk="0">
                <a:defRPr/>
              </a:pPr>
              <a:endParaRPr lang="ko-KR" altLang="en-US" sz="1700" kern="0" dirty="0">
                <a:solidFill>
                  <a:srgbClr val="000000"/>
                </a:solidFill>
                <a:latin typeface="HY신명조" pitchFamily="18" charset="-127"/>
                <a:ea typeface="HY신명조" pitchFamily="18" charset="-127"/>
              </a:endParaRPr>
            </a:p>
          </p:txBody>
        </p:sp>
      </p:grpSp>
      <p:grpSp>
        <p:nvGrpSpPr>
          <p:cNvPr id="184" name="그룹 5"/>
          <p:cNvGrpSpPr/>
          <p:nvPr/>
        </p:nvGrpSpPr>
        <p:grpSpPr>
          <a:xfrm>
            <a:off x="539750" y="2284412"/>
            <a:ext cx="6553200" cy="289185"/>
            <a:chOff x="636588" y="2795588"/>
            <a:chExt cx="6270625" cy="215900"/>
          </a:xfrm>
        </p:grpSpPr>
        <p:sp>
          <p:nvSpPr>
            <p:cNvPr id="185" name="모서리가 둥근 직사각형 184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위험 및 이슈관리 방안</a:t>
              </a:r>
            </a:p>
          </p:txBody>
        </p:sp>
        <p:pic>
          <p:nvPicPr>
            <p:cNvPr id="186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grpSp>
        <p:nvGrpSpPr>
          <p:cNvPr id="187" name="그룹 5"/>
          <p:cNvGrpSpPr/>
          <p:nvPr/>
        </p:nvGrpSpPr>
        <p:grpSpPr>
          <a:xfrm>
            <a:off x="539750" y="7362130"/>
            <a:ext cx="6553200" cy="289185"/>
            <a:chOff x="636588" y="2795588"/>
            <a:chExt cx="6270625" cy="215900"/>
          </a:xfrm>
        </p:grpSpPr>
        <p:sp>
          <p:nvSpPr>
            <p:cNvPr id="188" name="모서리가 둥근 직사각형 187"/>
            <p:cNvSpPr/>
            <p:nvPr/>
          </p:nvSpPr>
          <p:spPr bwMode="auto">
            <a:xfrm>
              <a:off x="636588" y="2795588"/>
              <a:ext cx="6270625" cy="2159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/>
            <a:lstStyle/>
            <a:p>
              <a:pPr defTabSz="1041400" latinLnBrk="0">
                <a:defRPr/>
              </a:pPr>
              <a:r>
                <a:rPr kumimoji="0" lang="en-US" altLang="ko-KR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SW</a:t>
              </a:r>
              <a:r>
                <a:rPr kumimoji="0" lang="ko-KR" altLang="en-US" sz="1200" b="1" dirty="0" err="1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사업정보</a:t>
              </a:r>
              <a:r>
                <a:rPr kumimoji="0" lang="ko-KR" altLang="en-US" sz="1200" b="1" dirty="0">
                  <a:solidFill>
                    <a:srgbClr val="13202F"/>
                  </a:solidFill>
                  <a:latin typeface="HY신명조" pitchFamily="18" charset="-127"/>
                  <a:ea typeface="HY신명조" pitchFamily="18" charset="-127"/>
                </a:rPr>
                <a:t> 저장소 데이터 작성 및 제출 </a:t>
              </a:r>
            </a:p>
          </p:txBody>
        </p:sp>
        <p:pic>
          <p:nvPicPr>
            <p:cNvPr id="189" name="Picture 2" descr="C:\Users\wslee\Desktop\Untitled-2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230"/>
            <a:stretch>
              <a:fillRect/>
            </a:stretch>
          </p:blipFill>
          <p:spPr bwMode="auto">
            <a:xfrm>
              <a:off x="696526" y="2852790"/>
              <a:ext cx="66677" cy="101497"/>
            </a:xfrm>
            <a:prstGeom prst="rect">
              <a:avLst/>
            </a:prstGeom>
            <a:noFill/>
          </p:spPr>
        </p:pic>
      </p:grpSp>
      <p:sp>
        <p:nvSpPr>
          <p:cNvPr id="105" name="직사각형 104"/>
          <p:cNvSpPr/>
          <p:nvPr/>
        </p:nvSpPr>
        <p:spPr>
          <a:xfrm>
            <a:off x="5395780" y="85256"/>
            <a:ext cx="2016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Ⅶ. </a:t>
            </a:r>
            <a:r>
              <a:rPr lang="ko-KR" altLang="en-US" sz="2000" b="1" spc="-18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프로젝트  지원</a:t>
            </a:r>
            <a:endParaRPr lang="en-US" altLang="ko-KR" sz="2000" b="1" spc="-18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782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2375681" y="3941750"/>
            <a:ext cx="36724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marL="342900" indent="-76200" defTabSz="694329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1. </a:t>
            </a:r>
            <a:r>
              <a:rPr lang="ko-KR" altLang="en-US" sz="1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보안서약서</a:t>
            </a:r>
            <a:endParaRPr lang="en-US" altLang="ko-KR" sz="11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HY신명조" pitchFamily="18" charset="-127"/>
              <a:ea typeface="HY신명조" pitchFamily="18" charset="-127"/>
            </a:endParaRPr>
          </a:p>
          <a:p>
            <a:pPr marL="342900" indent="-76200" defTabSz="694329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2.</a:t>
            </a:r>
            <a:r>
              <a:rPr lang="ko-KR" altLang="en-US" sz="1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「하도급지킴이」이용 확약서</a:t>
            </a:r>
          </a:p>
          <a:p>
            <a:pPr marL="342900" indent="-76200" defTabSz="694329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3. </a:t>
            </a:r>
            <a:r>
              <a:rPr lang="ko-KR" altLang="en-US" sz="1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개인정보 수집 및 이용 동의서</a:t>
            </a:r>
            <a:endParaRPr lang="en-US" altLang="ko-KR" sz="11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HY신명조" pitchFamily="18" charset="-127"/>
              <a:ea typeface="HY신명조" pitchFamily="18" charset="-127"/>
            </a:endParaRPr>
          </a:p>
          <a:p>
            <a:pPr marL="342900" indent="-76200" defTabSz="694329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4</a:t>
            </a:r>
            <a:r>
              <a:rPr lang="en-US" altLang="ko-KR" sz="11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. </a:t>
            </a:r>
            <a:r>
              <a:rPr lang="ko-KR" altLang="en-US" sz="11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관련 제증명</a:t>
            </a:r>
            <a:r>
              <a:rPr lang="en-US" altLang="ko-KR" sz="1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사업수행 및 </a:t>
            </a:r>
            <a:r>
              <a:rPr lang="ko-KR" altLang="en-US" sz="11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기술자격</a:t>
            </a:r>
            <a:r>
              <a:rPr lang="en-US" altLang="ko-KR" sz="1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Y신명조" pitchFamily="18" charset="-127"/>
                <a:ea typeface="HY신명조" pitchFamily="18" charset="-127"/>
              </a:rPr>
              <a:t>)</a:t>
            </a:r>
          </a:p>
        </p:txBody>
      </p:sp>
      <p:grpSp>
        <p:nvGrpSpPr>
          <p:cNvPr id="3" name="그룹 22"/>
          <p:cNvGrpSpPr/>
          <p:nvPr/>
        </p:nvGrpSpPr>
        <p:grpSpPr>
          <a:xfrm>
            <a:off x="1079537" y="3400425"/>
            <a:ext cx="6013413" cy="255211"/>
            <a:chOff x="943902" y="2157653"/>
            <a:chExt cx="6183973" cy="255211"/>
          </a:xfrm>
        </p:grpSpPr>
        <p:sp>
          <p:nvSpPr>
            <p:cNvPr id="4" name="직사각형 3"/>
            <p:cNvSpPr/>
            <p:nvPr/>
          </p:nvSpPr>
          <p:spPr>
            <a:xfrm>
              <a:off x="1152276" y="2157653"/>
              <a:ext cx="619824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신명조" pitchFamily="18" charset="-127"/>
                  <a:ea typeface="HY신명조" pitchFamily="18" charset="-127"/>
                </a:rPr>
                <a:t>부록자료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943902" y="2412864"/>
              <a:ext cx="61839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6271982" y="85256"/>
            <a:ext cx="1140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defTabSz="694329" latinLnBrk="0">
              <a:spcBef>
                <a:spcPts val="0"/>
              </a:spcBef>
              <a:spcAft>
                <a:spcPts val="600"/>
              </a:spcAft>
            </a:pPr>
            <a:r>
              <a:rPr lang="ko-KR" altLang="en-US" sz="2000" b="1" spc="-100" dirty="0">
                <a:solidFill>
                  <a:schemeClr val="bg1">
                    <a:lumMod val="95000"/>
                  </a:schemeClr>
                </a:solidFill>
                <a:latin typeface="HY신명조" pitchFamily="18" charset="-127"/>
                <a:ea typeface="HY신명조" pitchFamily="18" charset="-127"/>
                <a:cs typeface="Arial" pitchFamily="34" charset="0"/>
              </a:rPr>
              <a:t>부록자료</a:t>
            </a:r>
            <a:endParaRPr lang="en-US" altLang="ko-KR" sz="2000" b="1" spc="-100" dirty="0">
              <a:solidFill>
                <a:schemeClr val="bg1">
                  <a:lumMod val="95000"/>
                </a:schemeClr>
              </a:solidFill>
              <a:latin typeface="HY신명조" pitchFamily="18" charset="-127"/>
              <a:ea typeface="HY신명조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3604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433294" y="110808"/>
            <a:ext cx="9268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694329" latinLnBrk="0">
              <a:spcBef>
                <a:spcPts val="0"/>
              </a:spcBef>
              <a:spcAft>
                <a:spcPts val="600"/>
              </a:spcAft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맑은 고딕"/>
                <a:ea typeface="맑은 고딕"/>
                <a:cs typeface="Arial" pitchFamily="34" charset="0"/>
              </a:rPr>
              <a:t>Ⅵ.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맑은 고딕"/>
                <a:ea typeface="맑은 고딕"/>
                <a:cs typeface="Arial" pitchFamily="34" charset="0"/>
              </a:rPr>
              <a:t>기타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231" y="458788"/>
            <a:ext cx="6913212" cy="97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제0장 표지목차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0000">
              <a:srgbClr val="E3F1FA"/>
            </a:gs>
            <a:gs pos="100000">
              <a:srgbClr val="90C8EF"/>
            </a:gs>
          </a:gsLst>
          <a:lin ang="5400000" scaled="0"/>
        </a:gradFill>
        <a:ln w="3175">
          <a:solidFill>
            <a:schemeClr val="bg1">
              <a:lumMod val="85000"/>
            </a:schemeClr>
          </a:solidFill>
        </a:ln>
        <a:effectLst/>
      </a:spPr>
      <a:bodyPr lIns="0" rIns="0" rtlCol="0" anchor="ctr">
        <a:scene3d>
          <a:camera prst="orthographicFront"/>
          <a:lightRig rig="threePt" dir="t"/>
        </a:scene3d>
        <a:sp3d>
          <a:bevelT w="0" h="0"/>
          <a:bevelB w="0" h="0"/>
        </a:sp3d>
      </a:bodyPr>
      <a:lstStyle>
        <a:defPPr algn="ctr" eaLnBrk="0" fontAlgn="base" latinLnBrk="0" hangingPunct="0">
          <a:defRPr sz="1100" b="1" spc="-100" dirty="0">
            <a:solidFill>
              <a:schemeClr val="tx1">
                <a:lumMod val="85000"/>
                <a:lumOff val="15000"/>
              </a:schemeClr>
            </a:solidFill>
            <a:latin typeface="HY신명조" pitchFamily="18" charset="-127"/>
            <a:ea typeface="HY신명조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15638</Words>
  <Application>Microsoft Office PowerPoint</Application>
  <PresentationFormat>사용자 지정</PresentationFormat>
  <Paragraphs>3693</Paragraphs>
  <Slides>107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107</vt:i4>
      </vt:variant>
    </vt:vector>
  </HeadingPairs>
  <TitlesOfParts>
    <vt:vector size="120" baseType="lpstr">
      <vt:lpstr>굴림</vt:lpstr>
      <vt:lpstr>HY신명조</vt:lpstr>
      <vt:lpstr>Wingdings 2</vt:lpstr>
      <vt:lpstr>맑은 고딕</vt:lpstr>
      <vt:lpstr>나눔고딕</vt:lpstr>
      <vt:lpstr>Wingdings</vt:lpstr>
      <vt:lpstr>Rix모던고딕 L</vt:lpstr>
      <vt:lpstr>KoPub돋움체 Light</vt:lpstr>
      <vt:lpstr>KoPub돋움체 Medium</vt:lpstr>
      <vt:lpstr>Cambria Math</vt:lpstr>
      <vt:lpstr>KoPub돋움체 Bold</vt:lpstr>
      <vt:lpstr>Arial</vt:lpstr>
      <vt:lpstr>제0장 표지목차 템플릿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2014-05-20T04:00:14Z</dcterms:created>
  <dcterms:modified xsi:type="dcterms:W3CDTF">2023-09-15T09:02:53Z</dcterms:modified>
</cp:coreProperties>
</file>